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58" r:id="rId6"/>
    <p:sldId id="260" r:id="rId7"/>
    <p:sldId id="276" r:id="rId8"/>
    <p:sldId id="278" r:id="rId9"/>
    <p:sldId id="269" r:id="rId10"/>
    <p:sldId id="279" r:id="rId11"/>
    <p:sldId id="280" r:id="rId12"/>
    <p:sldId id="281" r:id="rId13"/>
    <p:sldId id="264" r:id="rId14"/>
    <p:sldId id="27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94718"/>
  </p:normalViewPr>
  <p:slideViewPr>
    <p:cSldViewPr snapToGrid="0">
      <p:cViewPr varScale="1">
        <p:scale>
          <a:sx n="63" d="100"/>
          <a:sy n="63" d="100"/>
        </p:scale>
        <p:origin x="524" y="5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11/27/2023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11/27/2023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11/27/2023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11/27/2023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11/27/2023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omkarborikar/top-10000-popular-movies"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4800" dirty="0"/>
              <a:t>Developing Visualizations using Top 10000 Popular Movies Data Set </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sz="2400" dirty="0"/>
              <a:t>Group 06</a:t>
            </a:r>
          </a:p>
          <a:p>
            <a:r>
              <a:rPr lang="en-US" sz="2400" dirty="0"/>
              <a:t>DSCI 5360.003 Data Visualization for Analytics – Dr. </a:t>
            </a:r>
            <a:r>
              <a:rPr lang="en-US" sz="2400" dirty="0" err="1"/>
              <a:t>Chih</a:t>
            </a:r>
            <a:r>
              <a:rPr lang="en-US" sz="2400" dirty="0"/>
              <a:t>-Hao Ku</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1"/>
            <a:ext cx="9779183" cy="909319"/>
          </a:xfrm>
        </p:spPr>
        <p:txBody>
          <a:bodyPr>
            <a:normAutofit/>
          </a:bodyPr>
          <a:lstStyle/>
          <a:p>
            <a:r>
              <a:rPr lang="en-US" dirty="0"/>
              <a:t>Conclusion: </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13" name="TextBox 12">
            <a:extLst>
              <a:ext uri="{FF2B5EF4-FFF2-40B4-BE49-F238E27FC236}">
                <a16:creationId xmlns:a16="http://schemas.microsoft.com/office/drawing/2014/main" id="{B0BCEE20-0914-834A-9502-DE6F40B7C997}"/>
              </a:ext>
            </a:extLst>
          </p:cNvPr>
          <p:cNvSpPr txBox="1"/>
          <p:nvPr/>
        </p:nvSpPr>
        <p:spPr>
          <a:xfrm>
            <a:off x="1245325" y="1290320"/>
            <a:ext cx="9595395"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To conclude, this project showcases the effectiveness of data analysis in identifying patterns and trends within a particular industry, like the film business. </a:t>
            </a:r>
          </a:p>
          <a:p>
            <a:pPr marL="457200" indent="-457200">
              <a:buFont typeface="Arial" panose="020B0604020202020204" pitchFamily="34" charset="0"/>
              <a:buChar char="•"/>
            </a:pPr>
            <a:r>
              <a:rPr lang="en-US" sz="2800" dirty="0"/>
              <a:t>It shows the revenue terms, audience favorites, annual movie trends, exploring movie counts across countries, genre chronicles/popularity and movie trends overtime.</a:t>
            </a:r>
          </a:p>
          <a:p>
            <a:pPr marL="457200" indent="-457200">
              <a:buFont typeface="Arial" panose="020B0604020202020204" pitchFamily="34" charset="0"/>
              <a:buChar char="•"/>
            </a:pPr>
            <a:r>
              <a:rPr lang="en-US" sz="2800" dirty="0"/>
              <a:t>Further research could entail a more thorough examination of the dataset, looking at things like language and genre distribution, the popularity of a film's runtime in relation to its movie numbers, and other possible trends and correlations.</a:t>
            </a:r>
          </a:p>
        </p:txBody>
      </p:sp>
    </p:spTree>
    <p:extLst>
      <p:ext uri="{BB962C8B-B14F-4D97-AF65-F5344CB8AC3E}">
        <p14:creationId xmlns:p14="http://schemas.microsoft.com/office/powerpoint/2010/main" val="70020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1"/>
            <a:ext cx="8401624" cy="685800"/>
          </a:xfrm>
        </p:spPr>
        <p:txBody>
          <a:bodyPr/>
          <a:lstStyle/>
          <a:p>
            <a:r>
              <a:rPr lang="en-US" dirty="0"/>
              <a:t>Teamwork:</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11</a:t>
            </a:fld>
            <a:endParaRPr lang="en-US" dirty="0"/>
          </a:p>
        </p:txBody>
      </p:sp>
      <p:sp>
        <p:nvSpPr>
          <p:cNvPr id="9" name="TextBox 8">
            <a:extLst>
              <a:ext uri="{FF2B5EF4-FFF2-40B4-BE49-F238E27FC236}">
                <a16:creationId xmlns:a16="http://schemas.microsoft.com/office/drawing/2014/main" id="{DC7BE269-A1A3-D51A-E308-A9D3C2EC8CC5}"/>
              </a:ext>
            </a:extLst>
          </p:cNvPr>
          <p:cNvSpPr txBox="1"/>
          <p:nvPr/>
        </p:nvSpPr>
        <p:spPr>
          <a:xfrm>
            <a:off x="592602" y="1299558"/>
            <a:ext cx="8717280" cy="7417415"/>
          </a:xfrm>
          <a:prstGeom prst="rect">
            <a:avLst/>
          </a:prstGeom>
          <a:noFill/>
        </p:spPr>
        <p:txBody>
          <a:bodyPr wrap="square" numCol="2">
            <a:spAutoFit/>
          </a:bodyPr>
          <a:lstStyle/>
          <a:p>
            <a:pPr rtl="0" fontAlgn="base"/>
            <a:r>
              <a:rPr lang="en-US" sz="2000" b="1" dirty="0"/>
              <a:t>Pravallika Pabbineedi  </a:t>
            </a:r>
          </a:p>
          <a:p>
            <a:pPr marL="285750" indent="-285750" rtl="0" fontAlgn="base">
              <a:buFont typeface="Arial" panose="020B0604020202020204" pitchFamily="34" charset="0"/>
              <a:buChar char="•"/>
            </a:pPr>
            <a:r>
              <a:rPr lang="en-US" sz="2000" dirty="0"/>
              <a:t>Data Transformation </a:t>
            </a:r>
          </a:p>
          <a:p>
            <a:pPr marL="285750" indent="-285750" rtl="0" fontAlgn="base">
              <a:buFont typeface="Arial" panose="020B0604020202020204" pitchFamily="34" charset="0"/>
              <a:buChar char="•"/>
            </a:pPr>
            <a:r>
              <a:rPr lang="en-US" sz="2000" dirty="0"/>
              <a:t>Data Cleaning</a:t>
            </a:r>
          </a:p>
          <a:p>
            <a:pPr rtl="0" fontAlgn="base"/>
            <a:endParaRPr lang="en-US" sz="2000" b="1" dirty="0"/>
          </a:p>
          <a:p>
            <a:pPr rtl="0" fontAlgn="base"/>
            <a:r>
              <a:rPr lang="en-US" sz="2000" b="1" dirty="0"/>
              <a:t>Syam Sundar Akina </a:t>
            </a:r>
          </a:p>
          <a:p>
            <a:pPr marL="285750" indent="-285750" rtl="0" fontAlgn="base">
              <a:buFont typeface="Arial" panose="020B0604020202020204" pitchFamily="34" charset="0"/>
              <a:buChar char="•"/>
            </a:pPr>
            <a:r>
              <a:rPr lang="en-US" sz="2000" dirty="0"/>
              <a:t>Finding the Data Set </a:t>
            </a:r>
          </a:p>
          <a:p>
            <a:pPr marL="285750" indent="-285750" rtl="0" fontAlgn="base">
              <a:buFont typeface="Arial" panose="020B0604020202020204" pitchFamily="34" charset="0"/>
              <a:buChar char="•"/>
            </a:pPr>
            <a:r>
              <a:rPr lang="en-US" sz="2000" dirty="0"/>
              <a:t>Research</a:t>
            </a:r>
          </a:p>
          <a:p>
            <a:pPr marL="285750" indent="-285750" rtl="0" fontAlgn="base">
              <a:buFont typeface="Arial" panose="020B0604020202020204" pitchFamily="34" charset="0"/>
              <a:buChar char="•"/>
            </a:pPr>
            <a:r>
              <a:rPr lang="en-US" sz="2000" dirty="0"/>
              <a:t>Data Visualization using tableau. </a:t>
            </a:r>
          </a:p>
          <a:p>
            <a:pPr marL="285750" indent="-285750" rtl="0" fontAlgn="base">
              <a:buFont typeface="Arial" panose="020B0604020202020204" pitchFamily="34" charset="0"/>
              <a:buChar char="•"/>
            </a:pPr>
            <a:endParaRPr lang="en-US" sz="2000" dirty="0"/>
          </a:p>
          <a:p>
            <a:pPr rtl="0" fontAlgn="base"/>
            <a:r>
              <a:rPr lang="en-US" sz="2000" b="1" dirty="0"/>
              <a:t>Teja Siva Akhil Chamana    </a:t>
            </a:r>
          </a:p>
          <a:p>
            <a:pPr marL="285750" indent="-285750" rtl="0" fontAlgn="base">
              <a:buFont typeface="Arial" panose="020B0604020202020204" pitchFamily="34" charset="0"/>
              <a:buChar char="•"/>
            </a:pPr>
            <a:r>
              <a:rPr lang="en-US" sz="2000" dirty="0"/>
              <a:t>Research </a:t>
            </a:r>
          </a:p>
          <a:p>
            <a:pPr marL="285750" indent="-285750" rtl="0" fontAlgn="base">
              <a:buFont typeface="Arial" panose="020B0604020202020204" pitchFamily="34" charset="0"/>
              <a:buChar char="•"/>
            </a:pPr>
            <a:r>
              <a:rPr lang="en-US" sz="2000" dirty="0"/>
              <a:t>Data Visualization </a:t>
            </a:r>
          </a:p>
          <a:p>
            <a:pPr marL="285750" indent="-285750" rtl="0" fontAlgn="base">
              <a:buFont typeface="Arial" panose="020B0604020202020204" pitchFamily="34" charset="0"/>
              <a:buChar char="•"/>
            </a:pPr>
            <a:r>
              <a:rPr lang="en-US" sz="2000" dirty="0"/>
              <a:t>Modification of Dataset </a:t>
            </a:r>
          </a:p>
          <a:p>
            <a:pPr marL="285750" indent="-285750" rtl="0" fontAlgn="base">
              <a:buFont typeface="Arial" panose="020B0604020202020204" pitchFamily="34" charset="0"/>
              <a:buChar char="•"/>
            </a:pPr>
            <a:endParaRPr lang="en-US" sz="2000" dirty="0"/>
          </a:p>
          <a:p>
            <a:pPr rtl="0" fontAlgn="base"/>
            <a:r>
              <a:rPr lang="en-US" sz="2000" dirty="0"/>
              <a:t> </a:t>
            </a:r>
          </a:p>
          <a:p>
            <a:pPr rtl="0" fontAlgn="base"/>
            <a:endParaRPr lang="en-US" sz="2000" dirty="0"/>
          </a:p>
          <a:p>
            <a:pPr rtl="0" fontAlgn="base"/>
            <a:endParaRPr lang="en-US" sz="2000" dirty="0"/>
          </a:p>
          <a:p>
            <a:pPr rtl="0" fontAlgn="base"/>
            <a:endParaRPr lang="en-US" sz="2000" dirty="0"/>
          </a:p>
          <a:p>
            <a:pPr rtl="0" fontAlgn="base"/>
            <a:endParaRPr lang="en-US" sz="2000" dirty="0"/>
          </a:p>
          <a:p>
            <a:pPr rtl="0" fontAlgn="base"/>
            <a:endParaRPr lang="en-US" sz="2000" dirty="0"/>
          </a:p>
          <a:p>
            <a:pPr rtl="0" fontAlgn="base"/>
            <a:endParaRPr lang="en-US" sz="2000" dirty="0"/>
          </a:p>
          <a:p>
            <a:pPr rtl="0" fontAlgn="base"/>
            <a:endParaRPr lang="en-US" sz="2000" dirty="0"/>
          </a:p>
          <a:p>
            <a:pPr rtl="0" fontAlgn="base"/>
            <a:endParaRPr lang="en-US" sz="2000" dirty="0"/>
          </a:p>
          <a:p>
            <a:pPr rtl="0" fontAlgn="base"/>
            <a:endParaRPr lang="en-US" sz="2000" dirty="0"/>
          </a:p>
          <a:p>
            <a:pPr rtl="0" fontAlgn="base"/>
            <a:r>
              <a:rPr lang="en-US" sz="2000" b="1" dirty="0"/>
              <a:t>Swetha Priya Gadikota </a:t>
            </a:r>
          </a:p>
          <a:p>
            <a:pPr rtl="0" fontAlgn="base">
              <a:buFont typeface="Arial" panose="020B0604020202020204" pitchFamily="34" charset="0"/>
              <a:buChar char="•"/>
            </a:pPr>
            <a:r>
              <a:rPr lang="en-US" sz="2000" dirty="0"/>
              <a:t>Data Stories </a:t>
            </a:r>
          </a:p>
          <a:p>
            <a:pPr rtl="0" fontAlgn="base">
              <a:buFont typeface="Arial" panose="020B0604020202020204" pitchFamily="34" charset="0"/>
              <a:buChar char="•"/>
            </a:pPr>
            <a:r>
              <a:rPr lang="en-US" sz="2000" dirty="0"/>
              <a:t>Research </a:t>
            </a:r>
          </a:p>
          <a:p>
            <a:pPr rtl="0" fontAlgn="base">
              <a:buFont typeface="Arial" panose="020B0604020202020204" pitchFamily="34" charset="0"/>
              <a:buChar char="•"/>
            </a:pPr>
            <a:r>
              <a:rPr lang="en-US" sz="2000" dirty="0"/>
              <a:t>Visualization Plan</a:t>
            </a:r>
          </a:p>
          <a:p>
            <a:pPr rtl="0" fontAlgn="base">
              <a:buFont typeface="Arial" panose="020B0604020202020204" pitchFamily="34" charset="0"/>
              <a:buChar char="•"/>
            </a:pPr>
            <a:endParaRPr lang="en-US" sz="2000" dirty="0"/>
          </a:p>
          <a:p>
            <a:pPr rtl="0" fontAlgn="base"/>
            <a:r>
              <a:rPr lang="en-US" sz="2000" b="1" dirty="0"/>
              <a:t>Vamsi Medidi </a:t>
            </a:r>
          </a:p>
          <a:p>
            <a:pPr rtl="0" fontAlgn="base">
              <a:buFont typeface="Arial" panose="020B0604020202020204" pitchFamily="34" charset="0"/>
              <a:buChar char="•"/>
            </a:pPr>
            <a:r>
              <a:rPr lang="en-US" sz="2000" dirty="0"/>
              <a:t> Derived the Questions </a:t>
            </a:r>
          </a:p>
          <a:p>
            <a:pPr rtl="0" fontAlgn="base">
              <a:buFont typeface="Arial" panose="020B0604020202020204" pitchFamily="34" charset="0"/>
              <a:buChar char="•"/>
            </a:pPr>
            <a:r>
              <a:rPr lang="en-US" sz="2000" dirty="0"/>
              <a:t> Conclusions </a:t>
            </a:r>
          </a:p>
          <a:p>
            <a:pPr rtl="0" fontAlgn="base"/>
            <a:endParaRPr lang="en-US" sz="2000" dirty="0"/>
          </a:p>
          <a:p>
            <a:pPr rtl="0" fontAlgn="base"/>
            <a:r>
              <a:rPr lang="en-US" sz="2000" b="1" dirty="0"/>
              <a:t>Phalguni Mantripragada </a:t>
            </a:r>
          </a:p>
          <a:p>
            <a:pPr rtl="0" fontAlgn="base">
              <a:buFont typeface="Arial" panose="020B0604020202020204" pitchFamily="34" charset="0"/>
              <a:buChar char="•"/>
            </a:pPr>
            <a:r>
              <a:rPr lang="en-US" sz="2000" dirty="0"/>
              <a:t>Research  </a:t>
            </a:r>
          </a:p>
          <a:p>
            <a:pPr rtl="0" fontAlgn="base">
              <a:buFont typeface="Arial" panose="020B0604020202020204" pitchFamily="34" charset="0"/>
              <a:buChar char="•"/>
            </a:pPr>
            <a:r>
              <a:rPr lang="en-US" sz="2000" dirty="0"/>
              <a:t>Data Visualization </a:t>
            </a:r>
          </a:p>
          <a:p>
            <a:pPr rtl="0" fontAlgn="base"/>
            <a:r>
              <a:rPr lang="en-US" sz="2000" b="0" i="0" dirty="0">
                <a:solidFill>
                  <a:srgbClr val="333333"/>
                </a:solidFill>
                <a:effectLst/>
                <a:latin typeface="Times New Roman" panose="02020603050405020304" pitchFamily="18" charset="0"/>
              </a:rPr>
              <a:t> </a:t>
            </a:r>
            <a:endParaRPr lang="en-US" sz="2000" b="0" i="0" dirty="0">
              <a:solidFill>
                <a:srgbClr val="000000"/>
              </a:solidFill>
              <a:effectLst/>
              <a:latin typeface="Segoe UI" panose="020B0502040204020203" pitchFamily="34" charset="0"/>
            </a:endParaRPr>
          </a:p>
          <a:p>
            <a:pPr rtl="0" fontAlgn="base"/>
            <a:r>
              <a:rPr lang="en-US" sz="1800" b="0" i="0" dirty="0">
                <a:solidFill>
                  <a:srgbClr val="333333"/>
                </a:solidFill>
                <a:effectLst/>
                <a:latin typeface="Times New Roman" panose="02020603050405020304" pitchFamily="18" charset="0"/>
              </a:rPr>
              <a:t> </a:t>
            </a:r>
            <a:endParaRPr lang="en-US" sz="1800" b="0" i="0" dirty="0">
              <a:solidFill>
                <a:srgbClr val="000000"/>
              </a:solidFill>
              <a:effectLst/>
              <a:latin typeface="Times New Roman" panose="02020603050405020304" pitchFamily="18" charset="0"/>
            </a:endParaRPr>
          </a:p>
          <a:p>
            <a:pPr rtl="0" fontAlgn="base"/>
            <a:r>
              <a:rPr lang="en-US" sz="1800" b="0" i="0" dirty="0">
                <a:solidFill>
                  <a:srgbClr val="333333"/>
                </a:solidFill>
                <a:effectLst/>
                <a:latin typeface="Times New Roman" panose="02020603050405020304" pitchFamily="18" charset="0"/>
              </a:rPr>
              <a:t>         </a:t>
            </a:r>
            <a:endParaRPr lang="en-US" sz="18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335690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10000"/>
          </a:bodyPr>
          <a:lstStyle/>
          <a:p>
            <a:r>
              <a:rPr lang="en-US" dirty="0"/>
              <a:t>This project is inclined towards analyzing a dataset which containing information about the “Top 10000 Popular Movies”. The main motivation behind selecting this topic lies on our fascination with the world of cinema and the desire to understand the present trends, factors, and characters they play in the movie. We seek to answer intriguing questions about the film industry by examining aspects such as language, genre, release date, runtime, vote count, vote average, popularity, and revenue.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p:txBody>
          <a:bodyPr/>
          <a:lstStyle/>
          <a:p>
            <a:r>
              <a:rPr lang="en-US" dirty="0"/>
              <a:t>About Data Set</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7" name="Content Placeholder 6">
            <a:extLst>
              <a:ext uri="{FF2B5EF4-FFF2-40B4-BE49-F238E27FC236}">
                <a16:creationId xmlns:a16="http://schemas.microsoft.com/office/drawing/2014/main" id="{24314EE4-F674-43D2-62C3-488D9362F3AE}"/>
              </a:ext>
            </a:extLst>
          </p:cNvPr>
          <p:cNvSpPr>
            <a:spLocks noGrp="1"/>
          </p:cNvSpPr>
          <p:nvPr>
            <p:ph idx="1"/>
          </p:nvPr>
        </p:nvSpPr>
        <p:spPr>
          <a:xfrm>
            <a:off x="1167493" y="2087563"/>
            <a:ext cx="9779182" cy="4389437"/>
          </a:xfrm>
        </p:spPr>
        <p:txBody>
          <a:bodyPr/>
          <a:lstStyle/>
          <a:p>
            <a:pPr marL="457200" indent="-457200">
              <a:buFont typeface="Arial" panose="020B0604020202020204" pitchFamily="34" charset="0"/>
              <a:buChar char="•"/>
            </a:pPr>
            <a:r>
              <a:rPr lang="en-US" dirty="0"/>
              <a:t>The first dataset we used in this project is Top10000_Movies.csv. This dataset contains information about 10,000 movies and appears to be a subset of the larger dataset available on the Movie Database (</a:t>
            </a:r>
            <a:r>
              <a:rPr lang="en-US" dirty="0" err="1"/>
              <a:t>TMDb</a:t>
            </a:r>
            <a:r>
              <a:rPr lang="en-US" dirty="0"/>
              <a:t>), a community-built movie and TV database.</a:t>
            </a:r>
          </a:p>
          <a:p>
            <a:pPr marL="457200" indent="-457200">
              <a:buFont typeface="Arial" panose="020B0604020202020204" pitchFamily="34" charset="0"/>
              <a:buChar char="•"/>
            </a:pPr>
            <a:r>
              <a:rPr lang="en-US" dirty="0"/>
              <a:t>We found this dataset in Kaggle which is collected and published by OMKAR BORIKAR on 27th September 2021.</a:t>
            </a:r>
          </a:p>
          <a:p>
            <a:pPr marL="457200" indent="-457200">
              <a:buFont typeface="Arial" panose="020B0604020202020204" pitchFamily="34" charset="0"/>
              <a:buChar char="•"/>
            </a:pPr>
            <a:r>
              <a:rPr lang="en-US" b="0" i="0" u="sng" strike="noStrike" dirty="0">
                <a:solidFill>
                  <a:srgbClr val="0563C1"/>
                </a:solidFill>
                <a:effectLst/>
                <a:hlinkClick r:id="rId2"/>
              </a:rPr>
              <a:t>https://www.kaggle.com/datasets/omkarborikar/top-10000-popular-movies</a:t>
            </a:r>
            <a:endParaRPr lang="en-US" dirty="0"/>
          </a:p>
          <a:p>
            <a:pPr marL="457200" indent="-457200">
              <a:buFont typeface="Arial" panose="020B0604020202020204" pitchFamily="34" charset="0"/>
              <a:buChar char="•"/>
            </a:pPr>
            <a:r>
              <a:rPr lang="en-US" dirty="0"/>
              <a:t>This dataset contains 10015 rows (Cases) and 14 columns (Variables).</a:t>
            </a:r>
          </a:p>
        </p:txBody>
      </p:sp>
    </p:spTree>
    <p:extLst>
      <p:ext uri="{BB962C8B-B14F-4D97-AF65-F5344CB8AC3E}">
        <p14:creationId xmlns:p14="http://schemas.microsoft.com/office/powerpoint/2010/main" val="421291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EF8BA-9EB4-4CF7-322A-C806DAEA2BC3}"/>
              </a:ext>
            </a:extLst>
          </p:cNvPr>
          <p:cNvSpPr>
            <a:spLocks noGrp="1"/>
          </p:cNvSpPr>
          <p:nvPr>
            <p:ph idx="1"/>
          </p:nvPr>
        </p:nvSpPr>
        <p:spPr>
          <a:xfrm>
            <a:off x="1167493" y="568960"/>
            <a:ext cx="9779182" cy="5787389"/>
          </a:xfrm>
        </p:spPr>
        <p:txBody>
          <a:bodyPr/>
          <a:lstStyle/>
          <a:p>
            <a:pPr marL="457200" indent="-457200">
              <a:buFont typeface="Arial" panose="020B0604020202020204" pitchFamily="34" charset="0"/>
              <a:buChar char="•"/>
            </a:pPr>
            <a:r>
              <a:rPr lang="en-US" dirty="0"/>
              <a:t>We used attributes like revenue, movie name, vote count, popularity, release date to form questions like below:</a:t>
            </a:r>
          </a:p>
          <a:p>
            <a:pPr marL="514350" indent="-514350" algn="just">
              <a:buFont typeface="+mj-lt"/>
              <a:buAutoNum type="arabicPeriod"/>
            </a:pPr>
            <a:r>
              <a:rPr lang="en-US" dirty="0"/>
              <a:t>Which movies make up the elite Top 5 in terms of     revenue, and what financial feats have they achieved in the cinematic world?</a:t>
            </a:r>
          </a:p>
          <a:p>
            <a:pPr marL="514350" indent="-514350">
              <a:buFont typeface="+mj-lt"/>
              <a:buAutoNum type="arabicPeriod"/>
            </a:pPr>
            <a:r>
              <a:rPr lang="en-US" dirty="0"/>
              <a:t>Which movie holds the top spot for the highest number of votes?     </a:t>
            </a:r>
          </a:p>
          <a:p>
            <a:pPr marL="514350" indent="-514350">
              <a:buFont typeface="+mj-lt"/>
              <a:buAutoNum type="arabicPeriod"/>
            </a:pPr>
            <a:r>
              <a:rPr lang="en-US" dirty="0"/>
              <a:t>Were there particular years that saw a notable spike or dip in movie popularity? If so, what might have contributed to these fluctuations? </a:t>
            </a:r>
          </a:p>
          <a:p>
            <a:pPr marL="514350" indent="-514350">
              <a:buFont typeface="+mj-lt"/>
              <a:buAutoNum type="arabicPeriod"/>
            </a:pPr>
            <a:r>
              <a:rPr lang="en-US" dirty="0"/>
              <a:t>Unveiling Movie Counts in Every Languages?</a:t>
            </a:r>
          </a:p>
          <a:p>
            <a:pPr marL="514350" indent="-514350">
              <a:buFont typeface="+mj-lt"/>
              <a:buAutoNum type="arabicPeriod"/>
            </a:pPr>
            <a:r>
              <a:rPr lang="en-US" dirty="0"/>
              <a:t>How has the number of movies released and run time changed over the past decade, and are there any noticeable trends? </a:t>
            </a:r>
          </a:p>
          <a:p>
            <a:pPr marL="457200" indent="-45720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08F60AE8-3497-278C-5ADF-FC98BFDF1E65}"/>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23176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EF8BA-9EB4-4CF7-322A-C806DAEA2BC3}"/>
              </a:ext>
            </a:extLst>
          </p:cNvPr>
          <p:cNvSpPr>
            <a:spLocks noGrp="1"/>
          </p:cNvSpPr>
          <p:nvPr>
            <p:ph idx="1"/>
          </p:nvPr>
        </p:nvSpPr>
        <p:spPr>
          <a:xfrm>
            <a:off x="1167493" y="568960"/>
            <a:ext cx="9779182" cy="5787389"/>
          </a:xfrm>
        </p:spPr>
        <p:txBody>
          <a:bodyPr/>
          <a:lstStyle/>
          <a:p>
            <a:pPr marL="457200" indent="-457200">
              <a:buFont typeface="Arial" panose="020B0604020202020204" pitchFamily="34" charset="0"/>
              <a:buChar char="•"/>
            </a:pPr>
            <a:r>
              <a:rPr lang="en-US" dirty="0"/>
              <a:t>In this data set we have cleaned some junk values and we have corrected  data type formats in original title as it taking in a date format</a:t>
            </a:r>
          </a:p>
          <a:p>
            <a:pPr marL="457200" indent="-457200">
              <a:buFont typeface="Arial" panose="020B0604020202020204" pitchFamily="34" charset="0"/>
              <a:buChar char="•"/>
            </a:pPr>
            <a:r>
              <a:rPr lang="en-US" dirty="0"/>
              <a:t>We also included a new variable(column) called ‘Country’ which tells the country in which the film was originally released.</a:t>
            </a:r>
          </a:p>
          <a:p>
            <a:pPr marL="457200" indent="-457200">
              <a:buFont typeface="Arial" panose="020B0604020202020204" pitchFamily="34" charset="0"/>
              <a:buChar char="•"/>
            </a:pPr>
            <a:r>
              <a:rPr lang="en-US" dirty="0"/>
              <a:t>We have also joined another dataset “ISO 639 1 Language Codes.csv” to this dataset which contains the ISO language codes which resembles the original language in which the film was originally created/dubbed.</a:t>
            </a:r>
          </a:p>
          <a:p>
            <a:endParaRPr lang="en-US" dirty="0"/>
          </a:p>
        </p:txBody>
      </p:sp>
      <p:sp>
        <p:nvSpPr>
          <p:cNvPr id="5" name="Slide Number Placeholder 4">
            <a:extLst>
              <a:ext uri="{FF2B5EF4-FFF2-40B4-BE49-F238E27FC236}">
                <a16:creationId xmlns:a16="http://schemas.microsoft.com/office/drawing/2014/main" id="{08F60AE8-3497-278C-5ADF-FC98BFDF1E65}"/>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7938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1"/>
            <a:ext cx="10678142" cy="858520"/>
          </a:xfrm>
        </p:spPr>
        <p:txBody>
          <a:bodyPr/>
          <a:lstStyle/>
          <a:p>
            <a:r>
              <a:rPr lang="en-US" dirty="0"/>
              <a:t>Story telling using dash boards:</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6</a:t>
            </a:fld>
            <a:endParaRPr lang="en-US" dirty="0"/>
          </a:p>
        </p:txBody>
      </p:sp>
      <p:pic>
        <p:nvPicPr>
          <p:cNvPr id="79" name="Picture 78">
            <a:extLst>
              <a:ext uri="{FF2B5EF4-FFF2-40B4-BE49-F238E27FC236}">
                <a16:creationId xmlns:a16="http://schemas.microsoft.com/office/drawing/2014/main" id="{03B0A03E-12DE-3AE2-D2A2-05ADB9AA46DA}"/>
              </a:ext>
            </a:extLst>
          </p:cNvPr>
          <p:cNvPicPr>
            <a:picLocks noChangeAspect="1"/>
          </p:cNvPicPr>
          <p:nvPr/>
        </p:nvPicPr>
        <p:blipFill>
          <a:blip r:embed="rId2"/>
          <a:stretch>
            <a:fillRect/>
          </a:stretch>
        </p:blipFill>
        <p:spPr>
          <a:xfrm>
            <a:off x="750430" y="1339592"/>
            <a:ext cx="10039866" cy="5016758"/>
          </a:xfrm>
          <a:prstGeom prst="rect">
            <a:avLst/>
          </a:prstGeom>
        </p:spPr>
      </p:pic>
    </p:spTree>
    <p:extLst>
      <p:ext uri="{BB962C8B-B14F-4D97-AF65-F5344CB8AC3E}">
        <p14:creationId xmlns:p14="http://schemas.microsoft.com/office/powerpoint/2010/main" val="339626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7</a:t>
            </a:fld>
            <a:endParaRPr lang="en-US">
              <a:solidFill>
                <a:schemeClr val="tx1">
                  <a:tint val="75000"/>
                </a:schemeClr>
              </a:solidFill>
            </a:endParaRPr>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5931A41-1D66-640F-504F-5C88D0B91A0A}"/>
              </a:ext>
            </a:extLst>
          </p:cNvPr>
          <p:cNvPicPr>
            <a:picLocks noChangeAspect="1"/>
          </p:cNvPicPr>
          <p:nvPr/>
        </p:nvPicPr>
        <p:blipFill>
          <a:blip r:embed="rId2"/>
          <a:stretch>
            <a:fillRect/>
          </a:stretch>
        </p:blipFill>
        <p:spPr>
          <a:xfrm>
            <a:off x="643467" y="729995"/>
            <a:ext cx="10905066" cy="5398008"/>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55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4135F22-30E0-9E11-EF3F-AB9E928CED3C}"/>
              </a:ext>
            </a:extLst>
          </p:cNvPr>
          <p:cNvPicPr>
            <a:picLocks noChangeAspect="1"/>
          </p:cNvPicPr>
          <p:nvPr/>
        </p:nvPicPr>
        <p:blipFill>
          <a:blip r:embed="rId2"/>
          <a:stretch>
            <a:fillRect/>
          </a:stretch>
        </p:blipFill>
        <p:spPr>
          <a:xfrm>
            <a:off x="914400" y="643467"/>
            <a:ext cx="10190494" cy="5571065"/>
          </a:xfrm>
          <a:prstGeom prst="rect">
            <a:avLst/>
          </a:prstGeom>
          <a:ln>
            <a:noFill/>
          </a:ln>
        </p:spPr>
      </p:pic>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8</a:t>
            </a:fld>
            <a:endParaRPr lang="en-US">
              <a:solidFill>
                <a:schemeClr val="tx1">
                  <a:tint val="75000"/>
                </a:schemeClr>
              </a:solidFill>
            </a:endParaRPr>
          </a:p>
        </p:txBody>
      </p:sp>
    </p:spTree>
    <p:extLst>
      <p:ext uri="{BB962C8B-B14F-4D97-AF65-F5344CB8AC3E}">
        <p14:creationId xmlns:p14="http://schemas.microsoft.com/office/powerpoint/2010/main" val="389823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8805333"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9</a:t>
            </a:fld>
            <a:endParaRPr lang="en-US">
              <a:solidFill>
                <a:schemeClr val="tx1">
                  <a:tint val="75000"/>
                </a:schemeClr>
              </a:solidFill>
            </a:endParaRPr>
          </a:p>
        </p:txBody>
      </p:sp>
      <p:pic>
        <p:nvPicPr>
          <p:cNvPr id="3" name="Picture 2">
            <a:extLst>
              <a:ext uri="{FF2B5EF4-FFF2-40B4-BE49-F238E27FC236}">
                <a16:creationId xmlns:a16="http://schemas.microsoft.com/office/drawing/2014/main" id="{06E20760-9DA9-B121-9E02-AFEF8A247497}"/>
              </a:ext>
            </a:extLst>
          </p:cNvPr>
          <p:cNvPicPr>
            <a:picLocks noChangeAspect="1"/>
          </p:cNvPicPr>
          <p:nvPr/>
        </p:nvPicPr>
        <p:blipFill>
          <a:blip r:embed="rId2"/>
          <a:stretch>
            <a:fillRect/>
          </a:stretch>
        </p:blipFill>
        <p:spPr>
          <a:xfrm>
            <a:off x="1493520" y="497840"/>
            <a:ext cx="8938780" cy="5943600"/>
          </a:xfrm>
          <a:prstGeom prst="rect">
            <a:avLst/>
          </a:prstGeom>
        </p:spPr>
      </p:pic>
    </p:spTree>
    <p:extLst>
      <p:ext uri="{BB962C8B-B14F-4D97-AF65-F5344CB8AC3E}">
        <p14:creationId xmlns:p14="http://schemas.microsoft.com/office/powerpoint/2010/main" val="399198609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www.w3.org/XML/1998/namespace"/>
    <ds:schemaRef ds:uri="http://purl.org/dc/elements/1.1/"/>
    <ds:schemaRef ds:uri="230e9df3-be65-4c73-a93b-d1236ebd677e"/>
    <ds:schemaRef ds:uri="http://purl.org/dc/terms/"/>
    <ds:schemaRef ds:uri="http://schemas.microsoft.com/office/2006/metadata/properties"/>
    <ds:schemaRef ds:uri="http://schemas.microsoft.com/office/2006/documentManagement/types"/>
    <ds:schemaRef ds:uri="http://schemas.microsoft.com/office/infopath/2007/PartnerControls"/>
    <ds:schemaRef ds:uri="http://schemas.microsoft.com/sharepoint/v3"/>
    <ds:schemaRef ds:uri="http://schemas.openxmlformats.org/package/2006/metadata/core-properties"/>
    <ds:schemaRef ds:uri="16c05727-aa75-4e4a-9b5f-8a80a1165891"/>
    <ds:schemaRef ds:uri="71af3243-3dd4-4a8d-8c0d-dd76da1f02a5"/>
    <ds:schemaRef ds:uri="http://purl.org/dc/dcmityp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{8ED2ACF8-C9BF-4181-AC42-F371318AED77}tf45331398_win32</Template>
  <TotalTime>565</TotalTime>
  <Words>585</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Segoe UI</vt:lpstr>
      <vt:lpstr>Tenorite</vt:lpstr>
      <vt:lpstr>Times New Roman</vt:lpstr>
      <vt:lpstr>Office Theme</vt:lpstr>
      <vt:lpstr>Developing Visualizations using Top 10000 Popular Movies Data Set </vt:lpstr>
      <vt:lpstr>Introduction</vt:lpstr>
      <vt:lpstr>About Data Set</vt:lpstr>
      <vt:lpstr>PowerPoint Presentation</vt:lpstr>
      <vt:lpstr>PowerPoint Presentation</vt:lpstr>
      <vt:lpstr>Story telling using dash boards:</vt:lpstr>
      <vt:lpstr>PowerPoint Presentation</vt:lpstr>
      <vt:lpstr>PowerPoint Presentation</vt:lpstr>
      <vt:lpstr>PowerPoint Presentation</vt:lpstr>
      <vt:lpstr>Conclusion: </vt:lpstr>
      <vt:lpstr>Teamwork: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Visualizations using Top 10000 Popular Movies Data Set</dc:title>
  <dc:creator>Chamana, Teja Siva Akhil</dc:creator>
  <cp:lastModifiedBy>Chamana, Teja Siva Akhil</cp:lastModifiedBy>
  <cp:revision>8</cp:revision>
  <dcterms:created xsi:type="dcterms:W3CDTF">2023-11-27T02:15:01Z</dcterms:created>
  <dcterms:modified xsi:type="dcterms:W3CDTF">2023-11-28T01:06:43Z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