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71" r:id="rId5"/>
    <p:sldId id="257" r:id="rId6"/>
    <p:sldId id="258" r:id="rId7"/>
    <p:sldId id="259" r:id="rId8"/>
    <p:sldId id="260" r:id="rId9"/>
    <p:sldId id="261" r:id="rId10"/>
    <p:sldId id="262" r:id="rId11"/>
    <p:sldId id="263" r:id="rId12"/>
    <p:sldId id="264" r:id="rId13"/>
    <p:sldId id="265" r:id="rId14"/>
    <p:sldId id="266" r:id="rId15"/>
    <p:sldId id="267"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hyperlink" Target="https://adtargeting.io/"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7BF043-8E39-7C9A-CBAF-F91BF384750F}"/>
              </a:ext>
            </a:extLst>
          </p:cNvPr>
          <p:cNvSpPr txBox="1"/>
          <p:nvPr/>
        </p:nvSpPr>
        <p:spPr>
          <a:xfrm>
            <a:off x="3354652" y="1157108"/>
            <a:ext cx="7010400" cy="1200329"/>
          </a:xfrm>
          <a:prstGeom prst="rect">
            <a:avLst/>
          </a:prstGeom>
          <a:noFill/>
        </p:spPr>
        <p:txBody>
          <a:bodyPr wrap="square" rtlCol="0">
            <a:spAutoFit/>
          </a:bodyPr>
          <a:lstStyle/>
          <a:p>
            <a:pPr algn="l"/>
            <a:r>
              <a:rPr lang="en-US" sz="7200" dirty="0">
                <a:solidFill>
                  <a:srgbClr val="FF0000"/>
                </a:solidFill>
              </a:rPr>
              <a:t>TATA MOTORS </a:t>
            </a:r>
          </a:p>
        </p:txBody>
      </p:sp>
      <p:pic>
        <p:nvPicPr>
          <p:cNvPr id="2" name="Picture 1">
            <a:extLst>
              <a:ext uri="{FF2B5EF4-FFF2-40B4-BE49-F238E27FC236}">
                <a16:creationId xmlns:a16="http://schemas.microsoft.com/office/drawing/2014/main" id="{7AFC6B05-4DB4-0712-879E-535DBB75A6D0}"/>
              </a:ext>
            </a:extLst>
          </p:cNvPr>
          <p:cNvPicPr>
            <a:picLocks noChangeAspect="1"/>
          </p:cNvPicPr>
          <p:nvPr/>
        </p:nvPicPr>
        <p:blipFill>
          <a:blip r:embed="rId2"/>
          <a:stretch>
            <a:fillRect/>
          </a:stretch>
        </p:blipFill>
        <p:spPr>
          <a:xfrm>
            <a:off x="6768284" y="3429000"/>
            <a:ext cx="5423715" cy="2119314"/>
          </a:xfrm>
          <a:prstGeom prst="rect">
            <a:avLst/>
          </a:prstGeom>
        </p:spPr>
      </p:pic>
    </p:spTree>
    <p:extLst>
      <p:ext uri="{BB962C8B-B14F-4D97-AF65-F5344CB8AC3E}">
        <p14:creationId xmlns:p14="http://schemas.microsoft.com/office/powerpoint/2010/main" val="12357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FD797F-2D3D-A221-20F4-A370B4602D32}"/>
              </a:ext>
            </a:extLst>
          </p:cNvPr>
          <p:cNvSpPr txBox="1"/>
          <p:nvPr/>
        </p:nvSpPr>
        <p:spPr>
          <a:xfrm>
            <a:off x="3151583" y="835818"/>
            <a:ext cx="7278291" cy="646331"/>
          </a:xfrm>
          <a:prstGeom prst="rect">
            <a:avLst/>
          </a:prstGeom>
          <a:noFill/>
        </p:spPr>
        <p:txBody>
          <a:bodyPr wrap="square" rtlCol="0">
            <a:spAutoFit/>
          </a:bodyPr>
          <a:lstStyle/>
          <a:p>
            <a:pPr algn="l"/>
            <a:r>
              <a:rPr lang="en-US" sz="3600" dirty="0"/>
              <a:t>Part 2:SEO&amp; Keyword Research</a:t>
            </a:r>
          </a:p>
        </p:txBody>
      </p:sp>
      <p:sp>
        <p:nvSpPr>
          <p:cNvPr id="5" name="TextBox 4">
            <a:extLst>
              <a:ext uri="{FF2B5EF4-FFF2-40B4-BE49-F238E27FC236}">
                <a16:creationId xmlns:a16="http://schemas.microsoft.com/office/drawing/2014/main" id="{F3A0DE5E-50DA-3280-8DF0-EF7911A468BE}"/>
              </a:ext>
            </a:extLst>
          </p:cNvPr>
          <p:cNvSpPr txBox="1"/>
          <p:nvPr/>
        </p:nvSpPr>
        <p:spPr>
          <a:xfrm>
            <a:off x="466059" y="2833834"/>
            <a:ext cx="7351132" cy="2677656"/>
          </a:xfrm>
          <a:prstGeom prst="rect">
            <a:avLst/>
          </a:prstGeom>
          <a:noFill/>
        </p:spPr>
        <p:txBody>
          <a:bodyPr wrap="square" rtlCol="0">
            <a:spAutoFit/>
          </a:bodyPr>
          <a:lstStyle/>
          <a:p>
            <a:r>
              <a:rPr lang="en-US" sz="2400" dirty="0"/>
              <a:t>Keyword Research: </a:t>
            </a:r>
            <a:r>
              <a:rPr lang="en-US" dirty="0"/>
              <a:t>Tata motors” are -, IN and SAU. Among them, the regional interest value of “</a:t>
            </a:r>
            <a:r>
              <a:rPr lang="en-US" dirty="0" err="1"/>
              <a:t>tata</a:t>
            </a:r>
            <a:r>
              <a:rPr lang="en-US" dirty="0"/>
              <a:t> motors” in – </a:t>
            </a:r>
            <a:r>
              <a:rPr lang="en-US" dirty="0" err="1"/>
              <a:t>i</a:t>
            </a:r>
            <a:r>
              <a:rPr lang="en-US" b="0" i="0" dirty="0" err="1">
                <a:solidFill>
                  <a:srgbClr val="191919"/>
                </a:solidFill>
                <a:effectLst/>
                <a:latin typeface="Open Sans" panose="02000000000000000000" pitchFamily="2" charset="0"/>
              </a:rPr>
              <a:t>tata</a:t>
            </a:r>
            <a:r>
              <a:rPr lang="en-US" b="0" i="0" dirty="0">
                <a:solidFill>
                  <a:srgbClr val="191919"/>
                </a:solidFill>
                <a:effectLst/>
                <a:latin typeface="Open Sans" panose="02000000000000000000" pitchFamily="2" charset="0"/>
              </a:rPr>
              <a:t> motors" are -, IN and SAU. Among them, the regional interest value of "</a:t>
            </a:r>
            <a:r>
              <a:rPr lang="en-US" b="0" i="0" dirty="0" err="1">
                <a:solidFill>
                  <a:srgbClr val="191919"/>
                </a:solidFill>
                <a:effectLst/>
                <a:latin typeface="Open Sans" panose="02000000000000000000" pitchFamily="2" charset="0"/>
              </a:rPr>
              <a:t>tata</a:t>
            </a:r>
            <a:r>
              <a:rPr lang="en-US" b="0" i="0" dirty="0">
                <a:solidFill>
                  <a:srgbClr val="191919"/>
                </a:solidFill>
                <a:effectLst/>
                <a:latin typeface="Open Sans" panose="02000000000000000000" pitchFamily="2" charset="0"/>
              </a:rPr>
              <a:t> motors" in - is -, in IN is 34, and in SAU is 11. This means that the primary audience for "</a:t>
            </a:r>
            <a:r>
              <a:rPr lang="en-US" b="0" i="0" dirty="0" err="1">
                <a:solidFill>
                  <a:srgbClr val="191919"/>
                </a:solidFill>
                <a:effectLst/>
                <a:latin typeface="Open Sans" panose="02000000000000000000" pitchFamily="2" charset="0"/>
              </a:rPr>
              <a:t>tata</a:t>
            </a:r>
            <a:r>
              <a:rPr lang="en-US" b="0" i="0" dirty="0">
                <a:solidFill>
                  <a:srgbClr val="191919"/>
                </a:solidFill>
                <a:effectLst/>
                <a:latin typeface="Open Sans" panose="02000000000000000000" pitchFamily="2" charset="0"/>
              </a:rPr>
              <a:t> motors" is in -, - and SAU. You need to adjust your promotion strategy according to this feature. Other than that, you might be interested in </a:t>
            </a:r>
            <a:r>
              <a:rPr lang="en-US" b="0" i="0" u="none" strike="noStrike" dirty="0">
                <a:solidFill>
                  <a:srgbClr val="50A1FF"/>
                </a:solidFill>
                <a:effectLst/>
                <a:latin typeface="Open Sans" panose="02000000000000000000" pitchFamily="2" charset="0"/>
                <a:hlinkClick r:id="rId2"/>
              </a:rPr>
              <a:t>digital audience targeting</a:t>
            </a:r>
            <a:r>
              <a:rPr lang="en-US" b="0" i="0" dirty="0">
                <a:solidFill>
                  <a:srgbClr val="191919"/>
                </a:solidFill>
                <a:effectLst/>
                <a:latin typeface="Open Sans" panose="02000000000000000000" pitchFamily="2" charset="0"/>
              </a:rPr>
              <a:t>.</a:t>
            </a:r>
          </a:p>
          <a:p>
            <a:r>
              <a:rPr lang="en-US" b="0" i="0" dirty="0">
                <a:solidFill>
                  <a:srgbClr val="191919"/>
                </a:solidFill>
                <a:effectLst/>
                <a:latin typeface="Open Sans" panose="02000000000000000000" pitchFamily="2" charset="0"/>
              </a:rPr>
              <a:t>According to </a:t>
            </a:r>
            <a:r>
              <a:rPr lang="en-US" b="0" i="0" dirty="0" err="1">
                <a:solidFill>
                  <a:srgbClr val="191919"/>
                </a:solidFill>
                <a:effectLst/>
                <a:latin typeface="Open Sans" panose="02000000000000000000" pitchFamily="2" charset="0"/>
              </a:rPr>
              <a:t>AdTargeting</a:t>
            </a:r>
            <a:r>
              <a:rPr lang="en-US" b="0" i="0" dirty="0">
                <a:solidFill>
                  <a:srgbClr val="191919"/>
                </a:solidFill>
                <a:effectLst/>
                <a:latin typeface="Open Sans" panose="02000000000000000000" pitchFamily="2" charset="0"/>
              </a:rPr>
              <a:t>, the top 5 rising and top keywords in "</a:t>
            </a:r>
            <a:r>
              <a:rPr lang="en-US" b="0" i="0" dirty="0" err="1">
                <a:solidFill>
                  <a:srgbClr val="191919"/>
                </a:solidFill>
                <a:effectLst/>
                <a:latin typeface="Open Sans" panose="02000000000000000000" pitchFamily="2" charset="0"/>
              </a:rPr>
              <a:t>tata</a:t>
            </a:r>
            <a:r>
              <a:rPr lang="en-US" b="0" i="0" dirty="0">
                <a:solidFill>
                  <a:srgbClr val="191919"/>
                </a:solidFill>
                <a:effectLst/>
                <a:latin typeface="Open Sans" panose="02000000000000000000" pitchFamily="2" charset="0"/>
              </a:rPr>
              <a:t> motors" of relevant words are listed below.</a:t>
            </a:r>
          </a:p>
        </p:txBody>
      </p:sp>
      <p:sp>
        <p:nvSpPr>
          <p:cNvPr id="6" name="TextBox 5">
            <a:extLst>
              <a:ext uri="{FF2B5EF4-FFF2-40B4-BE49-F238E27FC236}">
                <a16:creationId xmlns:a16="http://schemas.microsoft.com/office/drawing/2014/main" id="{6B65AE04-1922-04CB-33C3-D6673B6B0EF3}"/>
              </a:ext>
            </a:extLst>
          </p:cNvPr>
          <p:cNvSpPr txBox="1"/>
          <p:nvPr/>
        </p:nvSpPr>
        <p:spPr>
          <a:xfrm>
            <a:off x="967209" y="1633505"/>
            <a:ext cx="5378121" cy="1200329"/>
          </a:xfrm>
          <a:prstGeom prst="rect">
            <a:avLst/>
          </a:prstGeom>
          <a:noFill/>
        </p:spPr>
        <p:txBody>
          <a:bodyPr wrap="square" rtlCol="0">
            <a:spAutoFit/>
          </a:bodyPr>
          <a:lstStyle/>
          <a:p>
            <a:pPr algn="l"/>
            <a:r>
              <a:rPr lang="en-US" dirty="0"/>
              <a:t>SEO </a:t>
            </a:r>
            <a:r>
              <a:rPr lang="en-US" dirty="0" err="1"/>
              <a:t>Audit:ependent</a:t>
            </a:r>
            <a:r>
              <a:rPr lang="en-US" dirty="0"/>
              <a:t> Auditors’ Report
We have audited the standalone financial statements of Tata Motors Limited (“the. Company”), which comprise the standalone balance sheet as at </a:t>
            </a:r>
          </a:p>
        </p:txBody>
      </p:sp>
      <p:pic>
        <p:nvPicPr>
          <p:cNvPr id="7" name="Picture 6">
            <a:extLst>
              <a:ext uri="{FF2B5EF4-FFF2-40B4-BE49-F238E27FC236}">
                <a16:creationId xmlns:a16="http://schemas.microsoft.com/office/drawing/2014/main" id="{7BB9EFF9-6398-AF28-3E22-8B7B1C6C1317}"/>
              </a:ext>
            </a:extLst>
          </p:cNvPr>
          <p:cNvPicPr>
            <a:picLocks noChangeAspect="1"/>
          </p:cNvPicPr>
          <p:nvPr/>
        </p:nvPicPr>
        <p:blipFill>
          <a:blip r:embed="rId3"/>
          <a:stretch>
            <a:fillRect/>
          </a:stretch>
        </p:blipFill>
        <p:spPr>
          <a:xfrm>
            <a:off x="7714015" y="1633505"/>
            <a:ext cx="4477985" cy="3771966"/>
          </a:xfrm>
          <a:prstGeom prst="rect">
            <a:avLst/>
          </a:prstGeom>
        </p:spPr>
      </p:pic>
    </p:spTree>
    <p:extLst>
      <p:ext uri="{BB962C8B-B14F-4D97-AF65-F5344CB8AC3E}">
        <p14:creationId xmlns:p14="http://schemas.microsoft.com/office/powerpoint/2010/main" val="225289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360681-F4EE-4690-A77E-95992ABD349D}"/>
              </a:ext>
            </a:extLst>
          </p:cNvPr>
          <p:cNvSpPr txBox="1"/>
          <p:nvPr/>
        </p:nvSpPr>
        <p:spPr>
          <a:xfrm rot="10800000" flipV="1">
            <a:off x="5210667" y="918284"/>
            <a:ext cx="4945363" cy="523220"/>
          </a:xfrm>
          <a:prstGeom prst="rect">
            <a:avLst/>
          </a:prstGeom>
          <a:noFill/>
        </p:spPr>
        <p:txBody>
          <a:bodyPr wrap="square" rtlCol="0">
            <a:spAutoFit/>
          </a:bodyPr>
          <a:lstStyle/>
          <a:p>
            <a:pPr algn="l"/>
            <a:r>
              <a:rPr lang="en-US" sz="2800" dirty="0"/>
              <a:t>SEO Audit</a:t>
            </a:r>
          </a:p>
        </p:txBody>
      </p:sp>
      <p:pic>
        <p:nvPicPr>
          <p:cNvPr id="5" name="Picture 4">
            <a:extLst>
              <a:ext uri="{FF2B5EF4-FFF2-40B4-BE49-F238E27FC236}">
                <a16:creationId xmlns:a16="http://schemas.microsoft.com/office/drawing/2014/main" id="{2915F2F8-6F41-DF58-239D-2100CEDE3B96}"/>
              </a:ext>
            </a:extLst>
          </p:cNvPr>
          <p:cNvPicPr>
            <a:picLocks noChangeAspect="1"/>
          </p:cNvPicPr>
          <p:nvPr/>
        </p:nvPicPr>
        <p:blipFill>
          <a:blip r:embed="rId2"/>
          <a:stretch>
            <a:fillRect/>
          </a:stretch>
        </p:blipFill>
        <p:spPr>
          <a:xfrm>
            <a:off x="811503" y="1900075"/>
            <a:ext cx="6260810" cy="3438961"/>
          </a:xfrm>
          <a:prstGeom prst="rect">
            <a:avLst/>
          </a:prstGeom>
        </p:spPr>
      </p:pic>
      <p:sp>
        <p:nvSpPr>
          <p:cNvPr id="6" name="TextBox 5">
            <a:extLst>
              <a:ext uri="{FF2B5EF4-FFF2-40B4-BE49-F238E27FC236}">
                <a16:creationId xmlns:a16="http://schemas.microsoft.com/office/drawing/2014/main" id="{B7747B13-5A9F-50D1-B904-268419DF0F9F}"/>
              </a:ext>
            </a:extLst>
          </p:cNvPr>
          <p:cNvSpPr txBox="1"/>
          <p:nvPr/>
        </p:nvSpPr>
        <p:spPr>
          <a:xfrm>
            <a:off x="7630028" y="2483390"/>
            <a:ext cx="3502316" cy="2308324"/>
          </a:xfrm>
          <a:prstGeom prst="rect">
            <a:avLst/>
          </a:prstGeom>
          <a:noFill/>
        </p:spPr>
        <p:txBody>
          <a:bodyPr wrap="square" rtlCol="0">
            <a:spAutoFit/>
          </a:bodyPr>
          <a:lstStyle/>
          <a:p>
            <a:pPr algn="l"/>
            <a:r>
              <a:rPr lang="en-US" dirty="0"/>
              <a:t>SEO software features that can help you find coding errors and show you ways to correct it, accelerate website speed, improve loading errors and server optimizations that help search engine spiders crawl and index your website effectively for a better user experience.</a:t>
            </a:r>
          </a:p>
        </p:txBody>
      </p:sp>
    </p:spTree>
    <p:extLst>
      <p:ext uri="{BB962C8B-B14F-4D97-AF65-F5344CB8AC3E}">
        <p14:creationId xmlns:p14="http://schemas.microsoft.com/office/powerpoint/2010/main" val="120299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C2090D-0A8E-5926-7EAB-8A45240917F3}"/>
              </a:ext>
            </a:extLst>
          </p:cNvPr>
          <p:cNvSpPr txBox="1"/>
          <p:nvPr/>
        </p:nvSpPr>
        <p:spPr>
          <a:xfrm>
            <a:off x="4548853" y="831459"/>
            <a:ext cx="4071271" cy="461665"/>
          </a:xfrm>
          <a:prstGeom prst="rect">
            <a:avLst/>
          </a:prstGeom>
          <a:noFill/>
        </p:spPr>
        <p:txBody>
          <a:bodyPr wrap="square" rtlCol="0">
            <a:spAutoFit/>
          </a:bodyPr>
          <a:lstStyle/>
          <a:p>
            <a:pPr algn="l"/>
            <a:r>
              <a:rPr lang="en-US" sz="2400" dirty="0"/>
              <a:t>SEO Audit </a:t>
            </a:r>
          </a:p>
        </p:txBody>
      </p:sp>
      <p:pic>
        <p:nvPicPr>
          <p:cNvPr id="5" name="Picture 4">
            <a:extLst>
              <a:ext uri="{FF2B5EF4-FFF2-40B4-BE49-F238E27FC236}">
                <a16:creationId xmlns:a16="http://schemas.microsoft.com/office/drawing/2014/main" id="{893FF80C-59F6-EBD3-B30D-AC285F9DD710}"/>
              </a:ext>
            </a:extLst>
          </p:cNvPr>
          <p:cNvPicPr>
            <a:picLocks noChangeAspect="1"/>
          </p:cNvPicPr>
          <p:nvPr/>
        </p:nvPicPr>
        <p:blipFill>
          <a:blip r:embed="rId2"/>
          <a:stretch>
            <a:fillRect/>
          </a:stretch>
        </p:blipFill>
        <p:spPr>
          <a:xfrm>
            <a:off x="807019" y="2109373"/>
            <a:ext cx="6223483" cy="3019542"/>
          </a:xfrm>
          <a:prstGeom prst="rect">
            <a:avLst/>
          </a:prstGeom>
        </p:spPr>
      </p:pic>
      <p:sp>
        <p:nvSpPr>
          <p:cNvPr id="6" name="TextBox 5">
            <a:extLst>
              <a:ext uri="{FF2B5EF4-FFF2-40B4-BE49-F238E27FC236}">
                <a16:creationId xmlns:a16="http://schemas.microsoft.com/office/drawing/2014/main" id="{FE5B4D22-5206-5656-6ABA-85F7396EE756}"/>
              </a:ext>
            </a:extLst>
          </p:cNvPr>
          <p:cNvSpPr txBox="1"/>
          <p:nvPr/>
        </p:nvSpPr>
        <p:spPr>
          <a:xfrm>
            <a:off x="7203946" y="2514601"/>
            <a:ext cx="4071271" cy="1200329"/>
          </a:xfrm>
          <a:prstGeom prst="rect">
            <a:avLst/>
          </a:prstGeom>
          <a:noFill/>
        </p:spPr>
        <p:txBody>
          <a:bodyPr wrap="square" rtlCol="0">
            <a:spAutoFit/>
          </a:bodyPr>
          <a:lstStyle/>
          <a:p>
            <a:pPr algn="l"/>
            <a:r>
              <a:rPr lang="en-US" dirty="0"/>
              <a:t>Our Technical Spider Tool is a powerful website crawler that can help you discover issues and analyze the results in real time. You will be able to discover Technical SEO </a:t>
            </a:r>
          </a:p>
        </p:txBody>
      </p:sp>
    </p:spTree>
    <p:extLst>
      <p:ext uri="{BB962C8B-B14F-4D97-AF65-F5344CB8AC3E}">
        <p14:creationId xmlns:p14="http://schemas.microsoft.com/office/powerpoint/2010/main" val="1048517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87284-F464-9F5F-34E1-F4692991C95B}"/>
              </a:ext>
            </a:extLst>
          </p:cNvPr>
          <p:cNvSpPr txBox="1"/>
          <p:nvPr/>
        </p:nvSpPr>
        <p:spPr>
          <a:xfrm>
            <a:off x="3544491" y="466725"/>
            <a:ext cx="4742259" cy="461665"/>
          </a:xfrm>
          <a:prstGeom prst="rect">
            <a:avLst/>
          </a:prstGeom>
          <a:noFill/>
        </p:spPr>
        <p:txBody>
          <a:bodyPr wrap="square" rtlCol="0">
            <a:spAutoFit/>
          </a:bodyPr>
          <a:lstStyle/>
          <a:p>
            <a:pPr algn="l"/>
            <a:r>
              <a:rPr lang="en-US" sz="2400" dirty="0"/>
              <a:t>Keyword Research </a:t>
            </a:r>
          </a:p>
        </p:txBody>
      </p:sp>
      <p:pic>
        <p:nvPicPr>
          <p:cNvPr id="5" name="Picture 4">
            <a:extLst>
              <a:ext uri="{FF2B5EF4-FFF2-40B4-BE49-F238E27FC236}">
                <a16:creationId xmlns:a16="http://schemas.microsoft.com/office/drawing/2014/main" id="{A08806D7-8E9B-45A4-778D-7ACB321077D9}"/>
              </a:ext>
            </a:extLst>
          </p:cNvPr>
          <p:cNvPicPr>
            <a:picLocks noChangeAspect="1"/>
          </p:cNvPicPr>
          <p:nvPr/>
        </p:nvPicPr>
        <p:blipFill>
          <a:blip r:embed="rId2"/>
          <a:stretch>
            <a:fillRect/>
          </a:stretch>
        </p:blipFill>
        <p:spPr>
          <a:xfrm>
            <a:off x="881064" y="1252802"/>
            <a:ext cx="6310312" cy="3971396"/>
          </a:xfrm>
          <a:prstGeom prst="rect">
            <a:avLst/>
          </a:prstGeom>
        </p:spPr>
      </p:pic>
      <p:sp>
        <p:nvSpPr>
          <p:cNvPr id="6" name="TextBox 5">
            <a:extLst>
              <a:ext uri="{FF2B5EF4-FFF2-40B4-BE49-F238E27FC236}">
                <a16:creationId xmlns:a16="http://schemas.microsoft.com/office/drawing/2014/main" id="{D600D6F6-5FC5-212A-5464-F1E71077C7D4}"/>
              </a:ext>
            </a:extLst>
          </p:cNvPr>
          <p:cNvSpPr txBox="1"/>
          <p:nvPr/>
        </p:nvSpPr>
        <p:spPr>
          <a:xfrm>
            <a:off x="7441408" y="1895475"/>
            <a:ext cx="3524248" cy="2585323"/>
          </a:xfrm>
          <a:prstGeom prst="rect">
            <a:avLst/>
          </a:prstGeom>
          <a:noFill/>
        </p:spPr>
        <p:txBody>
          <a:bodyPr wrap="square" rtlCol="0">
            <a:spAutoFit/>
          </a:bodyPr>
          <a:lstStyle/>
          <a:p>
            <a:pPr algn="l"/>
            <a:r>
              <a:rPr lang="en-US" dirty="0"/>
              <a:t>TML’s focus is on strengthening market presence by offering solutions that meet and surpass customers’ expectations and deliver hassle-free sales and service experience to customers. JLR’s philosophy of ‘Customer First’ enables </a:t>
            </a:r>
            <a:r>
              <a:rPr lang="en-US" dirty="0" err="1"/>
              <a:t>personalised</a:t>
            </a:r>
            <a:r>
              <a:rPr lang="en-US" dirty="0"/>
              <a:t> and ‘easy to do with’ experience for its customers.</a:t>
            </a:r>
          </a:p>
        </p:txBody>
      </p:sp>
    </p:spTree>
    <p:extLst>
      <p:ext uri="{BB962C8B-B14F-4D97-AF65-F5344CB8AC3E}">
        <p14:creationId xmlns:p14="http://schemas.microsoft.com/office/powerpoint/2010/main" val="466592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1F0757-4941-9B4E-4DB5-53EF2D110D7E}"/>
              </a:ext>
            </a:extLst>
          </p:cNvPr>
          <p:cNvSpPr txBox="1"/>
          <p:nvPr/>
        </p:nvSpPr>
        <p:spPr>
          <a:xfrm>
            <a:off x="4520802" y="633414"/>
            <a:ext cx="4920853" cy="523220"/>
          </a:xfrm>
          <a:prstGeom prst="rect">
            <a:avLst/>
          </a:prstGeom>
          <a:noFill/>
        </p:spPr>
        <p:txBody>
          <a:bodyPr wrap="square" rtlCol="0">
            <a:spAutoFit/>
          </a:bodyPr>
          <a:lstStyle/>
          <a:p>
            <a:pPr algn="l"/>
            <a:r>
              <a:rPr lang="en-US" sz="2800" dirty="0"/>
              <a:t>On Page SEO</a:t>
            </a:r>
          </a:p>
        </p:txBody>
      </p:sp>
      <p:pic>
        <p:nvPicPr>
          <p:cNvPr id="5" name="Picture 4">
            <a:extLst>
              <a:ext uri="{FF2B5EF4-FFF2-40B4-BE49-F238E27FC236}">
                <a16:creationId xmlns:a16="http://schemas.microsoft.com/office/drawing/2014/main" id="{98585A78-28C7-029A-F3CC-1251A6689412}"/>
              </a:ext>
            </a:extLst>
          </p:cNvPr>
          <p:cNvPicPr>
            <a:picLocks noChangeAspect="1"/>
          </p:cNvPicPr>
          <p:nvPr/>
        </p:nvPicPr>
        <p:blipFill>
          <a:blip r:embed="rId2"/>
          <a:stretch>
            <a:fillRect/>
          </a:stretch>
        </p:blipFill>
        <p:spPr>
          <a:xfrm>
            <a:off x="1426000" y="1797607"/>
            <a:ext cx="4419970" cy="4784209"/>
          </a:xfrm>
          <a:prstGeom prst="rect">
            <a:avLst/>
          </a:prstGeom>
        </p:spPr>
      </p:pic>
      <p:sp>
        <p:nvSpPr>
          <p:cNvPr id="6" name="TextBox 5">
            <a:extLst>
              <a:ext uri="{FF2B5EF4-FFF2-40B4-BE49-F238E27FC236}">
                <a16:creationId xmlns:a16="http://schemas.microsoft.com/office/drawing/2014/main" id="{236115EA-1973-1BC8-64DD-2D7FBF31D206}"/>
              </a:ext>
            </a:extLst>
          </p:cNvPr>
          <p:cNvSpPr txBox="1"/>
          <p:nvPr/>
        </p:nvSpPr>
        <p:spPr>
          <a:xfrm>
            <a:off x="6512719" y="2514599"/>
            <a:ext cx="5334000" cy="2031325"/>
          </a:xfrm>
          <a:prstGeom prst="rect">
            <a:avLst/>
          </a:prstGeom>
          <a:noFill/>
        </p:spPr>
        <p:txBody>
          <a:bodyPr wrap="square" rtlCol="0">
            <a:spAutoFit/>
          </a:bodyPr>
          <a:lstStyle/>
          <a:p>
            <a:pPr algn="l"/>
            <a:r>
              <a:rPr lang="en-US" dirty="0"/>
              <a:t>Our comprehensive Technical SEO Spider tool is a fast, very effective way to analyze your site’s on-page SEO issues. Our web crawlers can be used on any device anywhere you are. When you conduct a website audit you will discover an overall view of every element of your site so you can improve your pages quickly with ease.</a:t>
            </a:r>
          </a:p>
        </p:txBody>
      </p:sp>
    </p:spTree>
    <p:extLst>
      <p:ext uri="{BB962C8B-B14F-4D97-AF65-F5344CB8AC3E}">
        <p14:creationId xmlns:p14="http://schemas.microsoft.com/office/powerpoint/2010/main" val="4171870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7B777E-8FD0-B35C-C2FC-2756F9A04068}"/>
              </a:ext>
            </a:extLst>
          </p:cNvPr>
          <p:cNvSpPr txBox="1"/>
          <p:nvPr/>
        </p:nvSpPr>
        <p:spPr>
          <a:xfrm>
            <a:off x="3592116" y="585788"/>
            <a:ext cx="7647384" cy="461665"/>
          </a:xfrm>
          <a:prstGeom prst="rect">
            <a:avLst/>
          </a:prstGeom>
          <a:noFill/>
        </p:spPr>
        <p:txBody>
          <a:bodyPr wrap="square" rtlCol="0">
            <a:spAutoFit/>
          </a:bodyPr>
          <a:lstStyle/>
          <a:p>
            <a:pPr algn="l"/>
            <a:r>
              <a:rPr lang="en-US" sz="2400" dirty="0"/>
              <a:t>Part 3 Content Idea’s and Marketing Strategies </a:t>
            </a:r>
          </a:p>
        </p:txBody>
      </p:sp>
      <p:sp>
        <p:nvSpPr>
          <p:cNvPr id="2" name="TextBox 1">
            <a:extLst>
              <a:ext uri="{FF2B5EF4-FFF2-40B4-BE49-F238E27FC236}">
                <a16:creationId xmlns:a16="http://schemas.microsoft.com/office/drawing/2014/main" id="{BF705FBB-52B5-B7A2-68C7-4701B8BAED40}"/>
              </a:ext>
            </a:extLst>
          </p:cNvPr>
          <p:cNvSpPr txBox="1"/>
          <p:nvPr/>
        </p:nvSpPr>
        <p:spPr>
          <a:xfrm>
            <a:off x="1167407" y="1145381"/>
            <a:ext cx="8798123" cy="923330"/>
          </a:xfrm>
          <a:prstGeom prst="rect">
            <a:avLst/>
          </a:prstGeom>
          <a:noFill/>
        </p:spPr>
        <p:txBody>
          <a:bodyPr wrap="square" rtlCol="0">
            <a:spAutoFit/>
          </a:bodyPr>
          <a:lstStyle/>
          <a:p>
            <a:pPr algn="l"/>
            <a:r>
              <a:rPr lang="en-US" dirty="0"/>
              <a:t>Content Marketing: Tata Motors creates engaging and informative content related to its products, such as videos, blog posts, and infographics. This helps to build brand awareness and establish their authority in the industry.</a:t>
            </a:r>
          </a:p>
        </p:txBody>
      </p:sp>
      <p:sp>
        <p:nvSpPr>
          <p:cNvPr id="3" name="TextBox 2">
            <a:extLst>
              <a:ext uri="{FF2B5EF4-FFF2-40B4-BE49-F238E27FC236}">
                <a16:creationId xmlns:a16="http://schemas.microsoft.com/office/drawing/2014/main" id="{1ABB28A4-EA6C-E32D-9E87-0C89D35D2692}"/>
              </a:ext>
            </a:extLst>
          </p:cNvPr>
          <p:cNvSpPr txBox="1"/>
          <p:nvPr/>
        </p:nvSpPr>
        <p:spPr>
          <a:xfrm>
            <a:off x="1167407" y="2267725"/>
            <a:ext cx="8798123" cy="923330"/>
          </a:xfrm>
          <a:prstGeom prst="rect">
            <a:avLst/>
          </a:prstGeom>
          <a:noFill/>
        </p:spPr>
        <p:txBody>
          <a:bodyPr wrap="square" rtlCol="0">
            <a:spAutoFit/>
          </a:bodyPr>
          <a:lstStyle/>
          <a:p>
            <a:pPr algn="l"/>
            <a:r>
              <a:rPr lang="en-US" dirty="0"/>
              <a:t>Tata Motors sells a wide range of vehicles, including passenger cars, trucks, buses, and defense vehicles. These vehicles are sold in over 170 countries worldwide, making Tata Motors one of the most globally diversified automotive companies.</a:t>
            </a:r>
          </a:p>
        </p:txBody>
      </p:sp>
      <p:sp>
        <p:nvSpPr>
          <p:cNvPr id="5" name="TextBox 4">
            <a:extLst>
              <a:ext uri="{FF2B5EF4-FFF2-40B4-BE49-F238E27FC236}">
                <a16:creationId xmlns:a16="http://schemas.microsoft.com/office/drawing/2014/main" id="{AC994DC2-27A7-F36D-1A32-F820B83A56D3}"/>
              </a:ext>
            </a:extLst>
          </p:cNvPr>
          <p:cNvSpPr txBox="1"/>
          <p:nvPr/>
        </p:nvSpPr>
        <p:spPr>
          <a:xfrm flipH="1">
            <a:off x="1033644" y="3390069"/>
            <a:ext cx="9065648" cy="1200329"/>
          </a:xfrm>
          <a:prstGeom prst="rect">
            <a:avLst/>
          </a:prstGeom>
          <a:noFill/>
        </p:spPr>
        <p:txBody>
          <a:bodyPr wrap="square" rtlCol="0">
            <a:spAutoFit/>
          </a:bodyPr>
          <a:lstStyle/>
          <a:p>
            <a:pPr algn="l"/>
            <a:r>
              <a:rPr lang="en-US" dirty="0"/>
              <a:t>This new identity is aligned to Tata Motors’ commitment on sustainability &amp; pioneering innovation as well as Tata Group’s focus towards community development. The new brand identity embodies the core philosophy of “Move with Meaning,” unifying the values of sustainability, community, and technology.</a:t>
            </a:r>
          </a:p>
        </p:txBody>
      </p:sp>
    </p:spTree>
    <p:extLst>
      <p:ext uri="{BB962C8B-B14F-4D97-AF65-F5344CB8AC3E}">
        <p14:creationId xmlns:p14="http://schemas.microsoft.com/office/powerpoint/2010/main" val="498290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947748-83A1-C75F-BA64-166E145BF814}"/>
              </a:ext>
            </a:extLst>
          </p:cNvPr>
          <p:cNvSpPr txBox="1"/>
          <p:nvPr/>
        </p:nvSpPr>
        <p:spPr>
          <a:xfrm>
            <a:off x="1960958" y="1740694"/>
            <a:ext cx="8754667" cy="3139321"/>
          </a:xfrm>
          <a:prstGeom prst="rect">
            <a:avLst/>
          </a:prstGeom>
          <a:noFill/>
        </p:spPr>
        <p:txBody>
          <a:bodyPr wrap="square" rtlCol="0">
            <a:spAutoFit/>
          </a:bodyPr>
          <a:lstStyle/>
          <a:p>
            <a:pPr algn="l"/>
            <a:r>
              <a:rPr lang="en-US" dirty="0"/>
              <a:t>Tata Motors is the world’s leading automobile manufacturing company. It is a part of Tata group. The company is one of India’s largest original equipment manufacturers (OEMs) providing wide range of integrated, smart and e-mobility solutions. The company was established in September 1945 by </a:t>
            </a:r>
            <a:r>
              <a:rPr lang="en-US" dirty="0" err="1"/>
              <a:t>Jehangir</a:t>
            </a:r>
            <a:r>
              <a:rPr lang="en-US" dirty="0"/>
              <a:t> </a:t>
            </a:r>
            <a:r>
              <a:rPr lang="en-US" dirty="0" err="1"/>
              <a:t>Ratanji</a:t>
            </a:r>
            <a:r>
              <a:rPr lang="en-US" dirty="0"/>
              <a:t> </a:t>
            </a:r>
            <a:r>
              <a:rPr lang="en-US" dirty="0" err="1"/>
              <a:t>Dadabhoy</a:t>
            </a:r>
            <a:r>
              <a:rPr lang="en-US" dirty="0"/>
              <a:t> Tata as Tata Engineering and Locomotive Company Ltd. It is headquartered in Mumbai, Maharashtra, India.
Tata Motors’ diverse portfolio includes an extensive range of cars, sports utility vehicles, trucks, buses and </a:t>
            </a:r>
            <a:r>
              <a:rPr lang="en-US" dirty="0" err="1"/>
              <a:t>defence</a:t>
            </a:r>
            <a:r>
              <a:rPr lang="en-US" dirty="0"/>
              <a:t> vehicles. It has manufacturing, research and development and design facilities in over 25 sites across India, Europe, China, UK and North America. The company is present in more than 125 countries, with a worldwide network comprising of 9,000 touch points.</a:t>
            </a:r>
          </a:p>
        </p:txBody>
      </p:sp>
    </p:spTree>
    <p:extLst>
      <p:ext uri="{BB962C8B-B14F-4D97-AF65-F5344CB8AC3E}">
        <p14:creationId xmlns:p14="http://schemas.microsoft.com/office/powerpoint/2010/main" val="204418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0E8248-5F65-8E58-24E3-97617B1C0316}"/>
              </a:ext>
            </a:extLst>
          </p:cNvPr>
          <p:cNvPicPr>
            <a:picLocks noChangeAspect="1"/>
          </p:cNvPicPr>
          <p:nvPr/>
        </p:nvPicPr>
        <p:blipFill>
          <a:blip r:embed="rId2"/>
          <a:stretch>
            <a:fillRect/>
          </a:stretch>
        </p:blipFill>
        <p:spPr>
          <a:xfrm>
            <a:off x="2039474" y="153100"/>
            <a:ext cx="8639734" cy="6551800"/>
          </a:xfrm>
          <a:prstGeom prst="rect">
            <a:avLst/>
          </a:prstGeom>
        </p:spPr>
      </p:pic>
    </p:spTree>
    <p:extLst>
      <p:ext uri="{BB962C8B-B14F-4D97-AF65-F5344CB8AC3E}">
        <p14:creationId xmlns:p14="http://schemas.microsoft.com/office/powerpoint/2010/main" val="112808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9B75E3-4102-163F-0462-210B9991434C}"/>
              </a:ext>
            </a:extLst>
          </p:cNvPr>
          <p:cNvSpPr txBox="1"/>
          <p:nvPr/>
        </p:nvSpPr>
        <p:spPr>
          <a:xfrm>
            <a:off x="1032271" y="692943"/>
            <a:ext cx="5278041" cy="707886"/>
          </a:xfrm>
          <a:prstGeom prst="rect">
            <a:avLst/>
          </a:prstGeom>
          <a:noFill/>
        </p:spPr>
        <p:txBody>
          <a:bodyPr wrap="square" rtlCol="0">
            <a:spAutoFit/>
          </a:bodyPr>
          <a:lstStyle/>
          <a:p>
            <a:pPr algn="l"/>
            <a:r>
              <a:rPr lang="en-US" sz="4000" dirty="0">
                <a:solidFill>
                  <a:schemeClr val="accent3"/>
                </a:solidFill>
              </a:rPr>
              <a:t>FOUNDER:</a:t>
            </a:r>
          </a:p>
        </p:txBody>
      </p:sp>
      <p:sp>
        <p:nvSpPr>
          <p:cNvPr id="6" name="TextBox 5">
            <a:extLst>
              <a:ext uri="{FF2B5EF4-FFF2-40B4-BE49-F238E27FC236}">
                <a16:creationId xmlns:a16="http://schemas.microsoft.com/office/drawing/2014/main" id="{5F436CBF-1727-8760-A5EE-8415B54FB0B4}"/>
              </a:ext>
            </a:extLst>
          </p:cNvPr>
          <p:cNvSpPr txBox="1"/>
          <p:nvPr/>
        </p:nvSpPr>
        <p:spPr>
          <a:xfrm>
            <a:off x="1032271" y="2228850"/>
            <a:ext cx="5063729" cy="1754326"/>
          </a:xfrm>
          <a:prstGeom prst="rect">
            <a:avLst/>
          </a:prstGeom>
          <a:noFill/>
        </p:spPr>
        <p:txBody>
          <a:bodyPr wrap="square" rtlCol="0">
            <a:spAutoFit/>
          </a:bodyPr>
          <a:lstStyle/>
          <a:p>
            <a:pPr algn="l"/>
            <a:r>
              <a:rPr lang="en-US" dirty="0"/>
              <a:t>The Tata Group was founded as a private trading firm in 1868 by entrepreneur and philanthropist </a:t>
            </a:r>
            <a:r>
              <a:rPr lang="en-US" dirty="0" err="1"/>
              <a:t>Jamsetji</a:t>
            </a:r>
            <a:r>
              <a:rPr lang="en-US" dirty="0"/>
              <a:t> </a:t>
            </a:r>
            <a:r>
              <a:rPr lang="en-US" dirty="0" err="1"/>
              <a:t>Nusserwanji</a:t>
            </a:r>
            <a:r>
              <a:rPr lang="en-US" dirty="0"/>
              <a:t> Tata. In 1902 the group incorporated the Indian Hotels Company to commission the Taj Mahal Palace &amp; Tower, the first luxury hotel in India, which opened the following year</a:t>
            </a:r>
          </a:p>
        </p:txBody>
      </p:sp>
      <p:pic>
        <p:nvPicPr>
          <p:cNvPr id="7" name="Picture 6">
            <a:extLst>
              <a:ext uri="{FF2B5EF4-FFF2-40B4-BE49-F238E27FC236}">
                <a16:creationId xmlns:a16="http://schemas.microsoft.com/office/drawing/2014/main" id="{B7D0EE69-8761-422F-3FF3-2E9D96F66E55}"/>
              </a:ext>
            </a:extLst>
          </p:cNvPr>
          <p:cNvPicPr>
            <a:picLocks noChangeAspect="1"/>
          </p:cNvPicPr>
          <p:nvPr/>
        </p:nvPicPr>
        <p:blipFill>
          <a:blip r:embed="rId2"/>
          <a:stretch>
            <a:fillRect/>
          </a:stretch>
        </p:blipFill>
        <p:spPr>
          <a:xfrm>
            <a:off x="6310311" y="746390"/>
            <a:ext cx="5318968" cy="5418667"/>
          </a:xfrm>
          <a:prstGeom prst="rect">
            <a:avLst/>
          </a:prstGeom>
        </p:spPr>
      </p:pic>
    </p:spTree>
    <p:extLst>
      <p:ext uri="{BB962C8B-B14F-4D97-AF65-F5344CB8AC3E}">
        <p14:creationId xmlns:p14="http://schemas.microsoft.com/office/powerpoint/2010/main" val="169458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DDA23E-6608-1A5E-7862-5CBFD519D1A7}"/>
              </a:ext>
            </a:extLst>
          </p:cNvPr>
          <p:cNvSpPr txBox="1"/>
          <p:nvPr/>
        </p:nvSpPr>
        <p:spPr>
          <a:xfrm>
            <a:off x="1496616" y="1228724"/>
            <a:ext cx="3968354" cy="2378869"/>
          </a:xfrm>
          <a:prstGeom prst="rect">
            <a:avLst/>
          </a:prstGeom>
          <a:noFill/>
        </p:spPr>
        <p:txBody>
          <a:bodyPr wrap="square" rtlCol="0">
            <a:spAutoFit/>
          </a:bodyPr>
          <a:lstStyle/>
          <a:p>
            <a:pPr algn="l"/>
            <a:r>
              <a:rPr lang="en-US" dirty="0"/>
              <a:t>TATA is a well-known Indian multinational conglomerate company that operates in various sectors, including automotive, steel, information technology, telecommunications, and more. It is a brand name that does not have a full form, but it was originally derived from the name of its founder, </a:t>
            </a:r>
            <a:r>
              <a:rPr lang="en-US" dirty="0" err="1"/>
              <a:t>Jamsetji</a:t>
            </a:r>
            <a:r>
              <a:rPr lang="en-US" dirty="0"/>
              <a:t> Tata</a:t>
            </a:r>
          </a:p>
        </p:txBody>
      </p:sp>
      <p:pic>
        <p:nvPicPr>
          <p:cNvPr id="5" name="Picture 4">
            <a:extLst>
              <a:ext uri="{FF2B5EF4-FFF2-40B4-BE49-F238E27FC236}">
                <a16:creationId xmlns:a16="http://schemas.microsoft.com/office/drawing/2014/main" id="{5DC380D0-7BB5-FE6A-B8A1-32562FBDE434}"/>
              </a:ext>
            </a:extLst>
          </p:cNvPr>
          <p:cNvPicPr>
            <a:picLocks noChangeAspect="1"/>
          </p:cNvPicPr>
          <p:nvPr/>
        </p:nvPicPr>
        <p:blipFill>
          <a:blip r:embed="rId2"/>
          <a:stretch>
            <a:fillRect/>
          </a:stretch>
        </p:blipFill>
        <p:spPr>
          <a:xfrm>
            <a:off x="5921390" y="874182"/>
            <a:ext cx="5594593" cy="4757209"/>
          </a:xfrm>
          <a:prstGeom prst="rect">
            <a:avLst/>
          </a:prstGeom>
        </p:spPr>
      </p:pic>
    </p:spTree>
    <p:extLst>
      <p:ext uri="{BB962C8B-B14F-4D97-AF65-F5344CB8AC3E}">
        <p14:creationId xmlns:p14="http://schemas.microsoft.com/office/powerpoint/2010/main" val="50225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2B5E40-700E-28C2-7DBC-190F96960D07}"/>
              </a:ext>
            </a:extLst>
          </p:cNvPr>
          <p:cNvSpPr txBox="1"/>
          <p:nvPr/>
        </p:nvSpPr>
        <p:spPr>
          <a:xfrm>
            <a:off x="1270396" y="752473"/>
            <a:ext cx="10052448" cy="1446550"/>
          </a:xfrm>
          <a:prstGeom prst="rect">
            <a:avLst/>
          </a:prstGeom>
          <a:noFill/>
        </p:spPr>
        <p:txBody>
          <a:bodyPr wrap="square" rtlCol="0">
            <a:spAutoFit/>
          </a:bodyPr>
          <a:lstStyle/>
          <a:p>
            <a:pPr algn="l"/>
            <a:r>
              <a:rPr lang="en-US" sz="4400" dirty="0">
                <a:solidFill>
                  <a:schemeClr val="accent3">
                    <a:lumMod val="50000"/>
                  </a:schemeClr>
                </a:solidFill>
              </a:rPr>
              <a:t>Comprehensive Digital Marketing Project </a:t>
            </a:r>
            <a:r>
              <a:rPr lang="en-US" sz="4400" dirty="0" err="1">
                <a:solidFill>
                  <a:schemeClr val="accent3">
                    <a:lumMod val="50000"/>
                  </a:schemeClr>
                </a:solidFill>
              </a:rPr>
              <a:t>WorkOn</a:t>
            </a:r>
            <a:r>
              <a:rPr lang="en-US" sz="4400" dirty="0">
                <a:solidFill>
                  <a:schemeClr val="accent3">
                    <a:lumMod val="50000"/>
                  </a:schemeClr>
                </a:solidFill>
              </a:rPr>
              <a:t> Tata motors</a:t>
            </a:r>
          </a:p>
        </p:txBody>
      </p:sp>
      <p:sp>
        <p:nvSpPr>
          <p:cNvPr id="5" name="TextBox 4">
            <a:extLst>
              <a:ext uri="{FF2B5EF4-FFF2-40B4-BE49-F238E27FC236}">
                <a16:creationId xmlns:a16="http://schemas.microsoft.com/office/drawing/2014/main" id="{0F8E8757-18E3-F9EA-7BA8-31BA577DA79F}"/>
              </a:ext>
            </a:extLst>
          </p:cNvPr>
          <p:cNvSpPr txBox="1"/>
          <p:nvPr/>
        </p:nvSpPr>
        <p:spPr>
          <a:xfrm>
            <a:off x="1472802" y="2502695"/>
            <a:ext cx="6206729" cy="2246769"/>
          </a:xfrm>
          <a:prstGeom prst="rect">
            <a:avLst/>
          </a:prstGeom>
          <a:noFill/>
        </p:spPr>
        <p:txBody>
          <a:bodyPr wrap="square" rtlCol="0">
            <a:spAutoFit/>
          </a:bodyPr>
          <a:lstStyle/>
          <a:p>
            <a:pPr algn="l"/>
            <a:r>
              <a:rPr lang="en-US" sz="2800" dirty="0">
                <a:solidFill>
                  <a:schemeClr val="accent4">
                    <a:lumMod val="75000"/>
                  </a:schemeClr>
                </a:solidFill>
              </a:rPr>
              <a:t>Team </a:t>
            </a:r>
            <a:r>
              <a:rPr lang="en-US" sz="2800" dirty="0" err="1">
                <a:solidFill>
                  <a:schemeClr val="accent4">
                    <a:lumMod val="75000"/>
                  </a:schemeClr>
                </a:solidFill>
              </a:rPr>
              <a:t>Leader:Vanjyala</a:t>
            </a:r>
            <a:r>
              <a:rPr lang="en-US" sz="2800" dirty="0">
                <a:solidFill>
                  <a:schemeClr val="accent4">
                    <a:lumMod val="75000"/>
                  </a:schemeClr>
                </a:solidFill>
              </a:rPr>
              <a:t> </a:t>
            </a:r>
            <a:r>
              <a:rPr lang="en-US" sz="2800" dirty="0" err="1">
                <a:solidFill>
                  <a:schemeClr val="accent4">
                    <a:lumMod val="75000"/>
                  </a:schemeClr>
                </a:solidFill>
              </a:rPr>
              <a:t>Syamala</a:t>
            </a:r>
            <a:endParaRPr lang="en-US" sz="2800" dirty="0">
              <a:solidFill>
                <a:schemeClr val="accent4">
                  <a:lumMod val="75000"/>
                </a:schemeClr>
              </a:solidFill>
            </a:endParaRPr>
          </a:p>
          <a:p>
            <a:pPr algn="l"/>
            <a:r>
              <a:rPr lang="en-US" sz="2800" dirty="0">
                <a:solidFill>
                  <a:schemeClr val="accent4">
                    <a:lumMod val="75000"/>
                  </a:schemeClr>
                </a:solidFill>
              </a:rPr>
              <a:t>Team member: </a:t>
            </a:r>
            <a:r>
              <a:rPr lang="en-US" sz="2800" dirty="0" err="1">
                <a:solidFill>
                  <a:schemeClr val="accent4">
                    <a:lumMod val="75000"/>
                  </a:schemeClr>
                </a:solidFill>
              </a:rPr>
              <a:t>Potnuru</a:t>
            </a:r>
            <a:r>
              <a:rPr lang="en-US" sz="2800" dirty="0">
                <a:solidFill>
                  <a:schemeClr val="accent4">
                    <a:lumMod val="75000"/>
                  </a:schemeClr>
                </a:solidFill>
              </a:rPr>
              <a:t> </a:t>
            </a:r>
            <a:r>
              <a:rPr lang="en-US" sz="2800" dirty="0" err="1">
                <a:solidFill>
                  <a:schemeClr val="accent4">
                    <a:lumMod val="75000"/>
                  </a:schemeClr>
                </a:solidFill>
              </a:rPr>
              <a:t>Rajani</a:t>
            </a:r>
            <a:endParaRPr lang="en-US" sz="2800" dirty="0">
              <a:solidFill>
                <a:schemeClr val="accent4">
                  <a:lumMod val="75000"/>
                </a:schemeClr>
              </a:solidFill>
            </a:endParaRPr>
          </a:p>
          <a:p>
            <a:pPr algn="l"/>
            <a:r>
              <a:rPr lang="en-US" sz="2800" dirty="0">
                <a:solidFill>
                  <a:schemeClr val="accent4">
                    <a:lumMod val="75000"/>
                  </a:schemeClr>
                </a:solidFill>
              </a:rPr>
              <a:t>Team </a:t>
            </a:r>
            <a:r>
              <a:rPr lang="en-US" sz="2800" dirty="0" err="1">
                <a:solidFill>
                  <a:schemeClr val="accent4">
                    <a:lumMod val="75000"/>
                  </a:schemeClr>
                </a:solidFill>
              </a:rPr>
              <a:t>member:Savara</a:t>
            </a:r>
            <a:r>
              <a:rPr lang="en-US" sz="2800" dirty="0">
                <a:solidFill>
                  <a:schemeClr val="accent4">
                    <a:lumMod val="75000"/>
                  </a:schemeClr>
                </a:solidFill>
              </a:rPr>
              <a:t> </a:t>
            </a:r>
            <a:r>
              <a:rPr lang="en-US" sz="2800" dirty="0" err="1">
                <a:solidFill>
                  <a:schemeClr val="accent4">
                    <a:lumMod val="75000"/>
                  </a:schemeClr>
                </a:solidFill>
              </a:rPr>
              <a:t>Prameela</a:t>
            </a:r>
            <a:endParaRPr lang="en-US" sz="2800" dirty="0">
              <a:solidFill>
                <a:schemeClr val="accent4">
                  <a:lumMod val="75000"/>
                </a:schemeClr>
              </a:solidFill>
            </a:endParaRPr>
          </a:p>
          <a:p>
            <a:pPr algn="l"/>
            <a:r>
              <a:rPr lang="en-US" sz="2800" dirty="0">
                <a:solidFill>
                  <a:schemeClr val="accent4">
                    <a:lumMod val="75000"/>
                  </a:schemeClr>
                </a:solidFill>
              </a:rPr>
              <a:t>Team member: </a:t>
            </a:r>
            <a:r>
              <a:rPr lang="en-US" sz="2800" dirty="0" err="1">
                <a:solidFill>
                  <a:schemeClr val="accent4">
                    <a:lumMod val="75000"/>
                  </a:schemeClr>
                </a:solidFill>
              </a:rPr>
              <a:t>Segalla</a:t>
            </a:r>
            <a:r>
              <a:rPr lang="en-US" sz="2800" dirty="0">
                <a:solidFill>
                  <a:schemeClr val="accent4">
                    <a:lumMod val="75000"/>
                  </a:schemeClr>
                </a:solidFill>
              </a:rPr>
              <a:t> </a:t>
            </a:r>
            <a:r>
              <a:rPr lang="en-US" sz="2800" dirty="0" err="1">
                <a:solidFill>
                  <a:schemeClr val="accent4">
                    <a:lumMod val="75000"/>
                  </a:schemeClr>
                </a:solidFill>
              </a:rPr>
              <a:t>Neelima</a:t>
            </a:r>
            <a:endParaRPr lang="en-US" sz="2800" dirty="0">
              <a:solidFill>
                <a:schemeClr val="accent4">
                  <a:lumMod val="75000"/>
                </a:schemeClr>
              </a:solidFill>
            </a:endParaRPr>
          </a:p>
          <a:p>
            <a:pPr algn="l"/>
            <a:r>
              <a:rPr lang="en-US" sz="2800" dirty="0">
                <a:solidFill>
                  <a:schemeClr val="accent4">
                    <a:lumMod val="75000"/>
                  </a:schemeClr>
                </a:solidFill>
              </a:rPr>
              <a:t>Team member: </a:t>
            </a:r>
            <a:r>
              <a:rPr lang="en-US" sz="2800" dirty="0" err="1">
                <a:solidFill>
                  <a:schemeClr val="accent4">
                    <a:lumMod val="75000"/>
                  </a:schemeClr>
                </a:solidFill>
              </a:rPr>
              <a:t>Tandela</a:t>
            </a:r>
            <a:r>
              <a:rPr lang="en-US" sz="2800" dirty="0">
                <a:solidFill>
                  <a:schemeClr val="accent4">
                    <a:lumMod val="75000"/>
                  </a:schemeClr>
                </a:solidFill>
              </a:rPr>
              <a:t> </a:t>
            </a:r>
            <a:r>
              <a:rPr lang="en-US" sz="2800" dirty="0" err="1">
                <a:solidFill>
                  <a:schemeClr val="accent4">
                    <a:lumMod val="75000"/>
                  </a:schemeClr>
                </a:solidFill>
              </a:rPr>
              <a:t>Sravani</a:t>
            </a:r>
            <a:endParaRPr lang="en-US" sz="2800" dirty="0">
              <a:solidFill>
                <a:schemeClr val="accent4">
                  <a:lumMod val="75000"/>
                </a:schemeClr>
              </a:solidFill>
            </a:endParaRPr>
          </a:p>
        </p:txBody>
      </p:sp>
    </p:spTree>
    <p:extLst>
      <p:ext uri="{BB962C8B-B14F-4D97-AF65-F5344CB8AC3E}">
        <p14:creationId xmlns:p14="http://schemas.microsoft.com/office/powerpoint/2010/main" val="247854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42A81A-FC31-3E72-5B1A-39A3464FE351}"/>
              </a:ext>
            </a:extLst>
          </p:cNvPr>
          <p:cNvSpPr txBox="1"/>
          <p:nvPr/>
        </p:nvSpPr>
        <p:spPr>
          <a:xfrm>
            <a:off x="2341959" y="1133475"/>
            <a:ext cx="9540479" cy="954107"/>
          </a:xfrm>
          <a:prstGeom prst="rect">
            <a:avLst/>
          </a:prstGeom>
          <a:noFill/>
        </p:spPr>
        <p:txBody>
          <a:bodyPr wrap="square" rtlCol="0">
            <a:spAutoFit/>
          </a:bodyPr>
          <a:lstStyle/>
          <a:p>
            <a:pPr algn="l"/>
            <a:r>
              <a:rPr lang="en-US" sz="2800" dirty="0"/>
              <a:t>Part 1: Brand </a:t>
            </a:r>
            <a:r>
              <a:rPr lang="en-US" sz="2800" dirty="0" err="1"/>
              <a:t>Study,Competitor</a:t>
            </a:r>
            <a:r>
              <a:rPr lang="en-US" sz="2800" dirty="0"/>
              <a:t> </a:t>
            </a:r>
            <a:r>
              <a:rPr lang="en-US" sz="2800" dirty="0" err="1"/>
              <a:t>Analysis&amp;Buyer’s</a:t>
            </a:r>
            <a:r>
              <a:rPr lang="en-US" sz="2800" dirty="0"/>
              <a:t> Audiences                                                  Persona</a:t>
            </a:r>
          </a:p>
        </p:txBody>
      </p:sp>
      <p:sp>
        <p:nvSpPr>
          <p:cNvPr id="5" name="TextBox 4">
            <a:extLst>
              <a:ext uri="{FF2B5EF4-FFF2-40B4-BE49-F238E27FC236}">
                <a16:creationId xmlns:a16="http://schemas.microsoft.com/office/drawing/2014/main" id="{D93BF222-8E40-99AC-0056-76FFC5B60CB2}"/>
              </a:ext>
            </a:extLst>
          </p:cNvPr>
          <p:cNvSpPr txBox="1"/>
          <p:nvPr/>
        </p:nvSpPr>
        <p:spPr>
          <a:xfrm>
            <a:off x="7056834" y="2514600"/>
            <a:ext cx="1828800" cy="1828800"/>
          </a:xfrm>
          <a:prstGeom prst="rect">
            <a:avLst/>
          </a:prstGeom>
          <a:noFill/>
        </p:spPr>
        <p:txBody>
          <a:bodyPr wrap="square" rtlCol="0">
            <a:spAutoFit/>
          </a:bodyPr>
          <a:lstStyle/>
          <a:p>
            <a:pPr algn="l"/>
            <a:endParaRPr lang="en-US" dirty="0"/>
          </a:p>
        </p:txBody>
      </p:sp>
      <p:sp>
        <p:nvSpPr>
          <p:cNvPr id="2" name="TextBox 1">
            <a:extLst>
              <a:ext uri="{FF2B5EF4-FFF2-40B4-BE49-F238E27FC236}">
                <a16:creationId xmlns:a16="http://schemas.microsoft.com/office/drawing/2014/main" id="{5A77E9CF-FF28-EC0F-4170-92704793547F}"/>
              </a:ext>
            </a:extLst>
          </p:cNvPr>
          <p:cNvSpPr txBox="1"/>
          <p:nvPr/>
        </p:nvSpPr>
        <p:spPr>
          <a:xfrm>
            <a:off x="-86916" y="1829990"/>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73B161B8-D023-7D17-6963-A2BF81614853}"/>
              </a:ext>
            </a:extLst>
          </p:cNvPr>
          <p:cNvSpPr txBox="1"/>
          <p:nvPr/>
        </p:nvSpPr>
        <p:spPr>
          <a:xfrm>
            <a:off x="7021115" y="2514600"/>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96F6CB73-0D7F-F038-02EB-BFC40403DEE0}"/>
              </a:ext>
            </a:extLst>
          </p:cNvPr>
          <p:cNvSpPr txBox="1"/>
          <p:nvPr/>
        </p:nvSpPr>
        <p:spPr>
          <a:xfrm>
            <a:off x="6979444" y="2699147"/>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FC078462-F465-B486-7FB9-3800EC9D1C7C}"/>
              </a:ext>
            </a:extLst>
          </p:cNvPr>
          <p:cNvSpPr txBox="1"/>
          <p:nvPr/>
        </p:nvSpPr>
        <p:spPr>
          <a:xfrm>
            <a:off x="7021115" y="2514600"/>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544C4398-0486-37DF-CFE6-CC2D2F453F2C}"/>
              </a:ext>
            </a:extLst>
          </p:cNvPr>
          <p:cNvSpPr txBox="1"/>
          <p:nvPr/>
        </p:nvSpPr>
        <p:spPr>
          <a:xfrm rot="10800000" flipV="1">
            <a:off x="1153167" y="2008704"/>
            <a:ext cx="9669615" cy="584775"/>
          </a:xfrm>
          <a:prstGeom prst="rect">
            <a:avLst/>
          </a:prstGeom>
          <a:noFill/>
        </p:spPr>
        <p:txBody>
          <a:bodyPr wrap="square" rtlCol="0">
            <a:spAutoFit/>
          </a:bodyPr>
          <a:lstStyle/>
          <a:p>
            <a:pPr algn="l"/>
            <a:r>
              <a:rPr lang="en-US" sz="3200" dirty="0">
                <a:solidFill>
                  <a:schemeClr val="accent2"/>
                </a:solidFill>
              </a:rPr>
              <a:t> COMPETITOR TATA MOTORS</a:t>
            </a:r>
            <a:endParaRPr lang="en-US" sz="3200" dirty="0">
              <a:solidFill>
                <a:srgbClr val="C00000"/>
              </a:solidFill>
            </a:endParaRPr>
          </a:p>
        </p:txBody>
      </p:sp>
      <p:sp>
        <p:nvSpPr>
          <p:cNvPr id="10" name="TextBox 9">
            <a:extLst>
              <a:ext uri="{FF2B5EF4-FFF2-40B4-BE49-F238E27FC236}">
                <a16:creationId xmlns:a16="http://schemas.microsoft.com/office/drawing/2014/main" id="{696F0287-167C-A30C-F37C-85BE85BD12EB}"/>
              </a:ext>
            </a:extLst>
          </p:cNvPr>
          <p:cNvSpPr txBox="1"/>
          <p:nvPr/>
        </p:nvSpPr>
        <p:spPr>
          <a:xfrm flipV="1">
            <a:off x="7021115" y="1133475"/>
            <a:ext cx="8147448" cy="1381125"/>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6DF5B04C-DE23-324C-4078-1ECFF7428771}"/>
              </a:ext>
            </a:extLst>
          </p:cNvPr>
          <p:cNvSpPr txBox="1"/>
          <p:nvPr/>
        </p:nvSpPr>
        <p:spPr>
          <a:xfrm>
            <a:off x="1404534" y="2615029"/>
            <a:ext cx="11578773" cy="1569660"/>
          </a:xfrm>
          <a:prstGeom prst="rect">
            <a:avLst/>
          </a:prstGeom>
          <a:noFill/>
        </p:spPr>
        <p:txBody>
          <a:bodyPr wrap="square" rtlCol="0">
            <a:spAutoFit/>
          </a:bodyPr>
          <a:lstStyle/>
          <a:p>
            <a:pPr algn="l"/>
            <a:r>
              <a:rPr lang="en-US" sz="3200" dirty="0" err="1"/>
              <a:t>USP:The</a:t>
            </a:r>
            <a:r>
              <a:rPr lang="en-US" sz="3200" dirty="0"/>
              <a:t> USP of Tata Motors is their focus on message execution and image building to associate the brand with positive imagery that impacts consumer perception and long-term reactions.</a:t>
            </a:r>
          </a:p>
        </p:txBody>
      </p:sp>
      <p:sp>
        <p:nvSpPr>
          <p:cNvPr id="12" name="TextBox 11">
            <a:extLst>
              <a:ext uri="{FF2B5EF4-FFF2-40B4-BE49-F238E27FC236}">
                <a16:creationId xmlns:a16="http://schemas.microsoft.com/office/drawing/2014/main" id="{58FA0C1C-16D7-6E49-2E8E-1A546774F4AB}"/>
              </a:ext>
            </a:extLst>
          </p:cNvPr>
          <p:cNvSpPr txBox="1"/>
          <p:nvPr/>
        </p:nvSpPr>
        <p:spPr>
          <a:xfrm>
            <a:off x="1404535" y="4085808"/>
            <a:ext cx="10787465" cy="2062103"/>
          </a:xfrm>
          <a:prstGeom prst="rect">
            <a:avLst/>
          </a:prstGeom>
          <a:noFill/>
        </p:spPr>
        <p:txBody>
          <a:bodyPr wrap="square" rtlCol="0">
            <a:spAutoFit/>
          </a:bodyPr>
          <a:lstStyle/>
          <a:p>
            <a:pPr algn="l"/>
            <a:r>
              <a:rPr lang="en-US" sz="3200" dirty="0"/>
              <a:t>Online </a:t>
            </a:r>
            <a:r>
              <a:rPr lang="en-US" sz="3200" dirty="0" err="1"/>
              <a:t>comunication:Tata</a:t>
            </a:r>
            <a:r>
              <a:rPr lang="en-US" sz="3200" dirty="0"/>
              <a:t> Communications is a digital ecosystem enabler that powers today’s fast-growing digital economy. Tata Communications is a digital ecosystem enabler that powers today’s fast-growing digital economy.</a:t>
            </a:r>
          </a:p>
        </p:txBody>
      </p:sp>
    </p:spTree>
    <p:extLst>
      <p:ext uri="{BB962C8B-B14F-4D97-AF65-F5344CB8AC3E}">
        <p14:creationId xmlns:p14="http://schemas.microsoft.com/office/powerpoint/2010/main" val="2911418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0593A3-B4F9-FD66-DEFA-4B4F64437EFB}"/>
              </a:ext>
            </a:extLst>
          </p:cNvPr>
          <p:cNvSpPr txBox="1"/>
          <p:nvPr/>
        </p:nvSpPr>
        <p:spPr>
          <a:xfrm>
            <a:off x="773907" y="631031"/>
            <a:ext cx="4000500" cy="584775"/>
          </a:xfrm>
          <a:prstGeom prst="rect">
            <a:avLst/>
          </a:prstGeom>
          <a:noFill/>
        </p:spPr>
        <p:txBody>
          <a:bodyPr wrap="square" rtlCol="0">
            <a:spAutoFit/>
          </a:bodyPr>
          <a:lstStyle/>
          <a:p>
            <a:pPr algn="l"/>
            <a:r>
              <a:rPr lang="en-US" sz="3200" dirty="0">
                <a:solidFill>
                  <a:schemeClr val="accent4"/>
                </a:solidFill>
              </a:rPr>
              <a:t>SWOT </a:t>
            </a:r>
          </a:p>
        </p:txBody>
      </p:sp>
      <p:pic>
        <p:nvPicPr>
          <p:cNvPr id="7" name="Picture 6">
            <a:extLst>
              <a:ext uri="{FF2B5EF4-FFF2-40B4-BE49-F238E27FC236}">
                <a16:creationId xmlns:a16="http://schemas.microsoft.com/office/drawing/2014/main" id="{3058491F-B295-1786-CF3D-679F9F757C21}"/>
              </a:ext>
            </a:extLst>
          </p:cNvPr>
          <p:cNvPicPr>
            <a:picLocks noChangeAspect="1"/>
          </p:cNvPicPr>
          <p:nvPr/>
        </p:nvPicPr>
        <p:blipFill>
          <a:blip r:embed="rId2"/>
          <a:stretch>
            <a:fillRect/>
          </a:stretch>
        </p:blipFill>
        <p:spPr>
          <a:xfrm>
            <a:off x="6750844" y="1775400"/>
            <a:ext cx="5121170" cy="2656667"/>
          </a:xfrm>
          <a:prstGeom prst="rect">
            <a:avLst/>
          </a:prstGeom>
        </p:spPr>
      </p:pic>
      <p:sp>
        <p:nvSpPr>
          <p:cNvPr id="8" name="TextBox 7">
            <a:extLst>
              <a:ext uri="{FF2B5EF4-FFF2-40B4-BE49-F238E27FC236}">
                <a16:creationId xmlns:a16="http://schemas.microsoft.com/office/drawing/2014/main" id="{DD9D6C94-F480-8081-2A32-A7EB5D26AB2A}"/>
              </a:ext>
            </a:extLst>
          </p:cNvPr>
          <p:cNvSpPr txBox="1"/>
          <p:nvPr/>
        </p:nvSpPr>
        <p:spPr>
          <a:xfrm>
            <a:off x="534297" y="1166842"/>
            <a:ext cx="6085578" cy="4524315"/>
          </a:xfrm>
          <a:prstGeom prst="rect">
            <a:avLst/>
          </a:prstGeom>
          <a:noFill/>
        </p:spPr>
        <p:txBody>
          <a:bodyPr wrap="square" rtlCol="0">
            <a:spAutoFit/>
          </a:bodyPr>
          <a:lstStyle/>
          <a:p>
            <a:pPr algn="l"/>
            <a:r>
              <a:rPr lang="en-US" sz="3600" dirty="0"/>
              <a:t>Strength: Tata has 14% of India's automotive market share while Mahindra &amp; Mahindra has a market share of 7.40%. Tata Motors has a presence in over 125 countries, with a worldwide network made up of over 8,800 touch points.</a:t>
            </a:r>
          </a:p>
        </p:txBody>
      </p:sp>
    </p:spTree>
    <p:extLst>
      <p:ext uri="{BB962C8B-B14F-4D97-AF65-F5344CB8AC3E}">
        <p14:creationId xmlns:p14="http://schemas.microsoft.com/office/powerpoint/2010/main" val="277771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8B53CB-EFA1-132A-AA25-F877EB2826A4}"/>
              </a:ext>
            </a:extLst>
          </p:cNvPr>
          <p:cNvSpPr txBox="1"/>
          <p:nvPr/>
        </p:nvSpPr>
        <p:spPr>
          <a:xfrm>
            <a:off x="1079898" y="12680"/>
            <a:ext cx="11004947" cy="3416320"/>
          </a:xfrm>
          <a:prstGeom prst="rect">
            <a:avLst/>
          </a:prstGeom>
          <a:noFill/>
        </p:spPr>
        <p:txBody>
          <a:bodyPr wrap="square" rtlCol="0">
            <a:spAutoFit/>
          </a:bodyPr>
          <a:lstStyle/>
          <a:p>
            <a:pPr algn="l"/>
            <a:r>
              <a:rPr lang="en-US" sz="3600" dirty="0"/>
              <a:t>Weaknesses: Dependence on Domestic Market: A significant portion of Tata Motors’ revenue comes from the domestic Indian market. Economic fluctuations in India can impact the company’s performance. Competitive Challenges: Tata Motors faces fierce competition both in India and globally.</a:t>
            </a:r>
          </a:p>
        </p:txBody>
      </p:sp>
      <p:sp>
        <p:nvSpPr>
          <p:cNvPr id="5" name="TextBox 4">
            <a:extLst>
              <a:ext uri="{FF2B5EF4-FFF2-40B4-BE49-F238E27FC236}">
                <a16:creationId xmlns:a16="http://schemas.microsoft.com/office/drawing/2014/main" id="{F97A46BC-A3AC-C706-8B89-2E1B2466AAA5}"/>
              </a:ext>
            </a:extLst>
          </p:cNvPr>
          <p:cNvSpPr txBox="1"/>
          <p:nvPr/>
        </p:nvSpPr>
        <p:spPr>
          <a:xfrm>
            <a:off x="1079898" y="3197214"/>
            <a:ext cx="10880230" cy="3416320"/>
          </a:xfrm>
          <a:prstGeom prst="rect">
            <a:avLst/>
          </a:prstGeom>
          <a:noFill/>
        </p:spPr>
        <p:txBody>
          <a:bodyPr wrap="square" rtlCol="0">
            <a:spAutoFit/>
          </a:bodyPr>
          <a:lstStyle/>
          <a:p>
            <a:pPr algn="l"/>
            <a:r>
              <a:rPr lang="en-US" sz="3600" dirty="0" err="1"/>
              <a:t>Opertunities:Tata</a:t>
            </a:r>
            <a:r>
              <a:rPr lang="en-US" sz="3600" dirty="0"/>
              <a:t> Motors’ commercial vehicle (CV) segment’s growth is ahead of its competitors with a 9% market share in the commercial vehicle (CV) segment. Since 2021 Tata has consolidated sales while establishing itself as the best-performing EV car manufacturer in India, powered by sales from its flagship </a:t>
            </a:r>
            <a:r>
              <a:rPr lang="en-US" sz="3600" dirty="0" err="1"/>
              <a:t>Nexon</a:t>
            </a:r>
            <a:r>
              <a:rPr lang="en-US" sz="3600" dirty="0"/>
              <a:t> EV.</a:t>
            </a:r>
          </a:p>
        </p:txBody>
      </p:sp>
    </p:spTree>
    <p:extLst>
      <p:ext uri="{BB962C8B-B14F-4D97-AF65-F5344CB8AC3E}">
        <p14:creationId xmlns:p14="http://schemas.microsoft.com/office/powerpoint/2010/main" val="4263886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52EFA4-AE68-E2DA-D9AE-CDA16E0D5B64}"/>
              </a:ext>
            </a:extLst>
          </p:cNvPr>
          <p:cNvSpPr txBox="1"/>
          <p:nvPr/>
        </p:nvSpPr>
        <p:spPr>
          <a:xfrm>
            <a:off x="1403527" y="1226791"/>
            <a:ext cx="3772120" cy="3970318"/>
          </a:xfrm>
          <a:prstGeom prst="rect">
            <a:avLst/>
          </a:prstGeom>
          <a:noFill/>
        </p:spPr>
        <p:txBody>
          <a:bodyPr wrap="square" rtlCol="0">
            <a:spAutoFit/>
          </a:bodyPr>
          <a:lstStyle/>
          <a:p>
            <a:pPr algn="l"/>
            <a:r>
              <a:rPr lang="en-US" sz="2800" dirty="0" err="1"/>
              <a:t>Thrats:Tata</a:t>
            </a:r>
            <a:r>
              <a:rPr lang="en-US" sz="2800" dirty="0"/>
              <a:t> Motors admits it is experiencing stiff competition from domestic and foreign automobile manufacturers who have been attracted by India’s burgeoning automotive market.</a:t>
            </a:r>
          </a:p>
        </p:txBody>
      </p:sp>
      <p:sp>
        <p:nvSpPr>
          <p:cNvPr id="5" name="TextBox 4">
            <a:extLst>
              <a:ext uri="{FF2B5EF4-FFF2-40B4-BE49-F238E27FC236}">
                <a16:creationId xmlns:a16="http://schemas.microsoft.com/office/drawing/2014/main" id="{4F086EA2-25CA-1696-E991-466B42857EE9}"/>
              </a:ext>
            </a:extLst>
          </p:cNvPr>
          <p:cNvSpPr txBox="1"/>
          <p:nvPr/>
        </p:nvSpPr>
        <p:spPr>
          <a:xfrm>
            <a:off x="5175647" y="2514600"/>
            <a:ext cx="1828800" cy="1828800"/>
          </a:xfrm>
          <a:prstGeom prst="rect">
            <a:avLst/>
          </a:prstGeom>
          <a:noFill/>
        </p:spPr>
        <p:txBody>
          <a:bodyPr wrap="square" rtlCol="0">
            <a:spAutoFit/>
          </a:bodyPr>
          <a:lstStyle/>
          <a:p>
            <a:pPr algn="l"/>
            <a:endParaRPr lang="en-US" dirty="0"/>
          </a:p>
        </p:txBody>
      </p:sp>
      <p:pic>
        <p:nvPicPr>
          <p:cNvPr id="6" name="Picture 5">
            <a:extLst>
              <a:ext uri="{FF2B5EF4-FFF2-40B4-BE49-F238E27FC236}">
                <a16:creationId xmlns:a16="http://schemas.microsoft.com/office/drawing/2014/main" id="{E291F71F-FAC7-94DF-D073-BEF2CE91A107}"/>
              </a:ext>
            </a:extLst>
          </p:cNvPr>
          <p:cNvPicPr>
            <a:picLocks noChangeAspect="1"/>
          </p:cNvPicPr>
          <p:nvPr/>
        </p:nvPicPr>
        <p:blipFill>
          <a:blip r:embed="rId2"/>
          <a:stretch>
            <a:fillRect/>
          </a:stretch>
        </p:blipFill>
        <p:spPr>
          <a:xfrm>
            <a:off x="5274468" y="1865312"/>
            <a:ext cx="6254750" cy="3127375"/>
          </a:xfrm>
          <a:prstGeom prst="rect">
            <a:avLst/>
          </a:prstGeom>
        </p:spPr>
      </p:pic>
    </p:spTree>
    <p:extLst>
      <p:ext uri="{BB962C8B-B14F-4D97-AF65-F5344CB8AC3E}">
        <p14:creationId xmlns:p14="http://schemas.microsoft.com/office/powerpoint/2010/main" val="1347350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sravanitandela123@gmail.com</dc:creator>
  <cp:lastModifiedBy>sravanitandela123@gmail.com</cp:lastModifiedBy>
  <cp:revision>5</cp:revision>
  <dcterms:created xsi:type="dcterms:W3CDTF">2024-04-16T07:52:16Z</dcterms:created>
  <dcterms:modified xsi:type="dcterms:W3CDTF">2024-04-16T10:57:30Z</dcterms:modified>
</cp:coreProperties>
</file>