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League Spartan" charset="1" panose="00000800000000000000"/>
      <p:regular r:id="rId11"/>
    </p:embeddedFont>
    <p:embeddedFont>
      <p:font typeface="Sanchez" charset="1" panose="02000000000000000000"/>
      <p:regular r:id="rId12"/>
    </p:embeddedFont>
    <p:embeddedFont>
      <p:font typeface="The Seasons" charset="1" panose="00000000000000000000"/>
      <p:regular r:id="rId13"/>
    </p:embeddedFont>
    <p:embeddedFont>
      <p:font typeface="Rustic Printed" charset="1" panose="00000000000000000000"/>
      <p:regular r:id="rId14"/>
    </p:embeddedFont>
    <p:embeddedFont>
      <p:font typeface="Lora" charset="1" panose="00000500000000000000"/>
      <p:regular r:id="rId15"/>
    </p:embeddedFont>
    <p:embeddedFont>
      <p:font typeface="Cormorant Garamond Bold Italics" charset="1" panose="00000800000000000000"/>
      <p:regular r:id="rId16"/>
    </p:embeddedFont>
    <p:embeddedFont>
      <p:font typeface="Quicksand" charset="1" panose="00000000000000000000"/>
      <p:regular r:id="rId17"/>
    </p:embeddedFont>
    <p:embeddedFont>
      <p:font typeface="Quicksand Bold" charset="1" panose="00000000000000000000"/>
      <p:regular r:id="rId18"/>
    </p:embeddedFont>
    <p:embeddedFont>
      <p:font typeface="Montserrat Heavy" charset="1" panose="00000A00000000000000"/>
      <p:regular r:id="rId19"/>
    </p:embeddedFont>
    <p:embeddedFont>
      <p:font typeface="Aileron Ultra-Bold" charset="1" panose="00000A00000000000000"/>
      <p:regular r:id="rId20"/>
    </p:embeddedFont>
    <p:embeddedFont>
      <p:font typeface="Aileron Bold" charset="1" panose="000008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Relationship Id="rId3" Target="../media/image10.png" Type="http://schemas.openxmlformats.org/officeDocument/2006/relationships/image"/><Relationship Id="rId4" Target="../media/image11.svg" Type="http://schemas.openxmlformats.org/officeDocument/2006/relationships/image"/><Relationship Id="rId5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F3FFDD">
                <a:alpha val="100000"/>
              </a:srgbClr>
            </a:gs>
            <a:gs pos="50000">
              <a:srgbClr val="F3FFDD">
                <a:alpha val="100000"/>
              </a:srgbClr>
            </a:gs>
            <a:gs pos="100000">
              <a:srgbClr val="008D1F">
                <a:alpha val="100000"/>
              </a:srgbClr>
            </a:gs>
          </a:gsLst>
          <a:lin ang="54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713763" y="-3156075"/>
            <a:ext cx="7173155" cy="7173155"/>
          </a:xfrm>
          <a:custGeom>
            <a:avLst/>
            <a:gdLst/>
            <a:ahLst/>
            <a:cxnLst/>
            <a:rect r="r" b="b" t="t" l="l"/>
            <a:pathLst>
              <a:path h="7173155" w="7173155">
                <a:moveTo>
                  <a:pt x="0" y="0"/>
                </a:moveTo>
                <a:lnTo>
                  <a:pt x="7173155" y="0"/>
                </a:lnTo>
                <a:lnTo>
                  <a:pt x="7173155" y="7173155"/>
                </a:lnTo>
                <a:lnTo>
                  <a:pt x="0" y="7173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-3422130" y="5143500"/>
            <a:ext cx="12566130" cy="5578343"/>
          </a:xfrm>
          <a:custGeom>
            <a:avLst/>
            <a:gdLst/>
            <a:ahLst/>
            <a:cxnLst/>
            <a:rect r="r" b="b" t="t" l="l"/>
            <a:pathLst>
              <a:path h="5578343" w="12566130">
                <a:moveTo>
                  <a:pt x="12566130" y="0"/>
                </a:moveTo>
                <a:lnTo>
                  <a:pt x="0" y="0"/>
                </a:lnTo>
                <a:lnTo>
                  <a:pt x="0" y="5578343"/>
                </a:lnTo>
                <a:lnTo>
                  <a:pt x="12566130" y="5578343"/>
                </a:lnTo>
                <a:lnTo>
                  <a:pt x="1256613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144000" y="5143500"/>
            <a:ext cx="12566130" cy="5578343"/>
          </a:xfrm>
          <a:custGeom>
            <a:avLst/>
            <a:gdLst/>
            <a:ahLst/>
            <a:cxnLst/>
            <a:rect r="r" b="b" t="t" l="l"/>
            <a:pathLst>
              <a:path h="5578343" w="12566130">
                <a:moveTo>
                  <a:pt x="0" y="0"/>
                </a:moveTo>
                <a:lnTo>
                  <a:pt x="12566130" y="0"/>
                </a:lnTo>
                <a:lnTo>
                  <a:pt x="12566130" y="5578343"/>
                </a:lnTo>
                <a:lnTo>
                  <a:pt x="0" y="55783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2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350854" y="1568607"/>
            <a:ext cx="13586292" cy="7149786"/>
          </a:xfrm>
          <a:custGeom>
            <a:avLst/>
            <a:gdLst/>
            <a:ahLst/>
            <a:cxnLst/>
            <a:rect r="r" b="b" t="t" l="l"/>
            <a:pathLst>
              <a:path h="7149786" w="13586292">
                <a:moveTo>
                  <a:pt x="0" y="0"/>
                </a:moveTo>
                <a:lnTo>
                  <a:pt x="13586292" y="0"/>
                </a:lnTo>
                <a:lnTo>
                  <a:pt x="13586292" y="7149786"/>
                </a:lnTo>
                <a:lnTo>
                  <a:pt x="0" y="714978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3677339" y="-3156075"/>
            <a:ext cx="7374157" cy="7374157"/>
          </a:xfrm>
          <a:custGeom>
            <a:avLst/>
            <a:gdLst/>
            <a:ahLst/>
            <a:cxnLst/>
            <a:rect r="r" b="b" t="t" l="l"/>
            <a:pathLst>
              <a:path h="7374157" w="7374157">
                <a:moveTo>
                  <a:pt x="0" y="0"/>
                </a:moveTo>
                <a:lnTo>
                  <a:pt x="7374156" y="0"/>
                </a:lnTo>
                <a:lnTo>
                  <a:pt x="7374156" y="7374157"/>
                </a:lnTo>
                <a:lnTo>
                  <a:pt x="0" y="73741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241833" y="-1363398"/>
            <a:ext cx="1103939" cy="3587801"/>
          </a:xfrm>
          <a:custGeom>
            <a:avLst/>
            <a:gdLst/>
            <a:ahLst/>
            <a:cxnLst/>
            <a:rect r="r" b="b" t="t" l="l"/>
            <a:pathLst>
              <a:path h="3587801" w="1103939">
                <a:moveTo>
                  <a:pt x="0" y="0"/>
                </a:moveTo>
                <a:lnTo>
                  <a:pt x="1103939" y="0"/>
                </a:lnTo>
                <a:lnTo>
                  <a:pt x="1103939" y="3587801"/>
                </a:lnTo>
                <a:lnTo>
                  <a:pt x="0" y="3587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2618231" y="-1363398"/>
            <a:ext cx="1103939" cy="3587801"/>
          </a:xfrm>
          <a:custGeom>
            <a:avLst/>
            <a:gdLst/>
            <a:ahLst/>
            <a:cxnLst/>
            <a:rect r="r" b="b" t="t" l="l"/>
            <a:pathLst>
              <a:path h="3587801" w="1103939">
                <a:moveTo>
                  <a:pt x="0" y="0"/>
                </a:moveTo>
                <a:lnTo>
                  <a:pt x="1103939" y="0"/>
                </a:lnTo>
                <a:lnTo>
                  <a:pt x="1103939" y="3587801"/>
                </a:lnTo>
                <a:lnTo>
                  <a:pt x="0" y="3587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978453" y="2668258"/>
            <a:ext cx="8331095" cy="4931515"/>
          </a:xfrm>
          <a:custGeom>
            <a:avLst/>
            <a:gdLst/>
            <a:ahLst/>
            <a:cxnLst/>
            <a:rect r="r" b="b" t="t" l="l"/>
            <a:pathLst>
              <a:path h="4931515" w="8331095">
                <a:moveTo>
                  <a:pt x="0" y="0"/>
                </a:moveTo>
                <a:lnTo>
                  <a:pt x="8331094" y="0"/>
                </a:lnTo>
                <a:lnTo>
                  <a:pt x="8331094" y="4931515"/>
                </a:lnTo>
                <a:lnTo>
                  <a:pt x="0" y="493151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alphaModFix amt="38000"/>
            </a:blip>
            <a:stretch>
              <a:fillRect l="0" t="-11555" r="0" b="-1155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-9276745" y="4260243"/>
            <a:ext cx="9286484" cy="36724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093"/>
              </a:lnSpc>
            </a:pPr>
            <a:r>
              <a:rPr lang="en-US" sz="14529">
                <a:solidFill>
                  <a:srgbClr val="065D5A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Group Project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350854" y="3573722"/>
            <a:ext cx="13639415" cy="62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4800">
                <a:solidFill>
                  <a:srgbClr val="433B3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Presentation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5028759" y="4199705"/>
            <a:ext cx="8406186" cy="1868622"/>
            <a:chOff x="0" y="0"/>
            <a:chExt cx="11208247" cy="2491496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19075"/>
              <a:ext cx="11208247" cy="167127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8857"/>
                </a:lnSpc>
              </a:pPr>
              <a:r>
                <a:rPr lang="en-US" sz="9324" spc="-466">
                  <a:solidFill>
                    <a:srgbClr val="00000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Infaq ++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2062907"/>
              <a:ext cx="11208247" cy="42858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2684"/>
                </a:lnSpc>
              </a:pPr>
              <a:r>
                <a:rPr lang="en-US" sz="2064" spc="103">
                  <a:solidFill>
                    <a:srgbClr val="000000"/>
                  </a:solidFill>
                  <a:latin typeface="Sanchez"/>
                  <a:ea typeface="Sanchez"/>
                  <a:cs typeface="Sanchez"/>
                  <a:sym typeface="Sanchez"/>
                </a:rPr>
                <a:t>A ZAKAT, WAQAF &amp; SEDEKAH INOVATION SYSTEM</a:t>
              </a: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7733982" y="6211202"/>
            <a:ext cx="2873158" cy="6068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0"/>
              </a:lnSpc>
              <a:spcBef>
                <a:spcPct val="0"/>
              </a:spcBef>
            </a:pPr>
            <a:r>
              <a:rPr lang="en-US" sz="3514">
                <a:solidFill>
                  <a:srgbClr val="000000"/>
                </a:solidFill>
                <a:latin typeface="The Seasons"/>
                <a:ea typeface="The Seasons"/>
                <a:cs typeface="The Seasons"/>
                <a:sym typeface="The Seasons"/>
              </a:rPr>
              <a:t>By TECHBROS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6230600" cy="8229600"/>
            <a:chOff x="0" y="0"/>
            <a:chExt cx="4274726" cy="216746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74726" cy="2167467"/>
            </a:xfrm>
            <a:custGeom>
              <a:avLst/>
              <a:gdLst/>
              <a:ahLst/>
              <a:cxnLst/>
              <a:rect r="r" b="b" t="t" l="l"/>
              <a:pathLst>
                <a:path h="2167467" w="4274726">
                  <a:moveTo>
                    <a:pt x="10494" y="0"/>
                  </a:moveTo>
                  <a:lnTo>
                    <a:pt x="4264232" y="0"/>
                  </a:lnTo>
                  <a:cubicBezTo>
                    <a:pt x="4270028" y="0"/>
                    <a:pt x="4274726" y="4698"/>
                    <a:pt x="4274726" y="10494"/>
                  </a:cubicBezTo>
                  <a:lnTo>
                    <a:pt x="4274726" y="2156973"/>
                  </a:lnTo>
                  <a:cubicBezTo>
                    <a:pt x="4274726" y="2162768"/>
                    <a:pt x="4270028" y="2167467"/>
                    <a:pt x="4264232" y="2167467"/>
                  </a:cubicBezTo>
                  <a:lnTo>
                    <a:pt x="10494" y="2167467"/>
                  </a:lnTo>
                  <a:cubicBezTo>
                    <a:pt x="7711" y="2167467"/>
                    <a:pt x="5042" y="2166361"/>
                    <a:pt x="3074" y="2164393"/>
                  </a:cubicBezTo>
                  <a:cubicBezTo>
                    <a:pt x="1106" y="2162425"/>
                    <a:pt x="0" y="2159756"/>
                    <a:pt x="0" y="2156973"/>
                  </a:cubicBezTo>
                  <a:lnTo>
                    <a:pt x="0" y="10494"/>
                  </a:lnTo>
                  <a:cubicBezTo>
                    <a:pt x="0" y="4698"/>
                    <a:pt x="4698" y="0"/>
                    <a:pt x="10494" y="0"/>
                  </a:cubicBezTo>
                  <a:close/>
                </a:path>
              </a:pathLst>
            </a:custGeom>
            <a:solidFill>
              <a:srgbClr val="065D5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545136" y="1459483"/>
            <a:ext cx="13197727" cy="34507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22"/>
              </a:lnSpc>
            </a:pPr>
            <a:r>
              <a:rPr lang="en-US" sz="6586" spc="-39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PROBLEM STATEMENT: ENHANCING CHARITY &amp; DONATIONS THROUGH</a:t>
            </a:r>
          </a:p>
          <a:p>
            <a:pPr algn="ctr">
              <a:lnSpc>
                <a:spcPts val="6322"/>
              </a:lnSpc>
            </a:pPr>
            <a:r>
              <a:rPr lang="en-US" sz="6586" spc="-395">
                <a:solidFill>
                  <a:srgbClr val="FFFFFF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FINTECH &amp; TECHNOLOGY</a:t>
            </a:r>
          </a:p>
          <a:p>
            <a:pPr algn="ctr" marL="0" indent="0" lvl="0">
              <a:lnSpc>
                <a:spcPts val="6322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4344599" y="3203900"/>
            <a:ext cx="9598801" cy="5681922"/>
          </a:xfrm>
          <a:custGeom>
            <a:avLst/>
            <a:gdLst/>
            <a:ahLst/>
            <a:cxnLst/>
            <a:rect r="r" b="b" t="t" l="l"/>
            <a:pathLst>
              <a:path h="5681922" w="9598801">
                <a:moveTo>
                  <a:pt x="0" y="0"/>
                </a:moveTo>
                <a:lnTo>
                  <a:pt x="9598802" y="0"/>
                </a:lnTo>
                <a:lnTo>
                  <a:pt x="9598802" y="5681922"/>
                </a:lnTo>
                <a:lnTo>
                  <a:pt x="0" y="568192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38000"/>
            </a:blip>
            <a:stretch>
              <a:fillRect l="0" t="-11555" r="0" b="-11555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560211" y="3993189"/>
            <a:ext cx="15167579" cy="45067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24"/>
              </a:lnSpc>
            </a:pP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Despite the rapid advancement of financial technology, the management of charitable funds, including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Waqf, Zakat, and Sadaqah continues to face significant challenges such as lack of transparency,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inefficiency in distribution, and limited accessibility. Many Waqf institutions, Zakat authorities, and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non-profits organisations still rely on outdated systems that hinder real-time tracking, smart fund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allocation, and donor engagement.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This hackathon seeks cutting-edge fintech and technology-driven solutions that can transform the</a:t>
            </a:r>
          </a:p>
          <a:p>
            <a:pPr algn="ctr">
              <a:lnSpc>
                <a:spcPts val="4024"/>
              </a:lnSpc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end-to-end process of charity donations, from seamless collection and secure fund management to</a:t>
            </a:r>
          </a:p>
          <a:p>
            <a:pPr algn="ctr">
              <a:lnSpc>
                <a:spcPts val="4024"/>
              </a:lnSpc>
              <a:spcBef>
                <a:spcPct val="0"/>
              </a:spcBef>
            </a:pPr>
            <a:r>
              <a:rPr lang="en-US" sz="2874" spc="-172">
                <a:solidFill>
                  <a:srgbClr val="FFFFFF"/>
                </a:solidFill>
                <a:latin typeface="Lora"/>
                <a:ea typeface="Lora"/>
                <a:cs typeface="Lora"/>
                <a:sym typeface="Lora"/>
              </a:rPr>
              <a:t>transparent distribution and measurable impact tracking.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555" r="0" b="-555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971550"/>
            <a:ext cx="8911473" cy="1667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0142"/>
              </a:lnSpc>
            </a:pPr>
            <a:r>
              <a:rPr lang="en-US" sz="10564" spc="-633">
                <a:solidFill>
                  <a:srgbClr val="065D5A"/>
                </a:solidFill>
                <a:latin typeface="Rustic Printed"/>
                <a:ea typeface="Rustic Printed"/>
                <a:cs typeface="Rustic Printed"/>
                <a:sym typeface="Rustic Printed"/>
              </a:rPr>
              <a:t>SOLUTION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0985909" y="2212116"/>
            <a:ext cx="6273391" cy="5862769"/>
          </a:xfrm>
          <a:custGeom>
            <a:avLst/>
            <a:gdLst/>
            <a:ahLst/>
            <a:cxnLst/>
            <a:rect r="r" b="b" t="t" l="l"/>
            <a:pathLst>
              <a:path h="5862769" w="6273391">
                <a:moveTo>
                  <a:pt x="0" y="0"/>
                </a:moveTo>
                <a:lnTo>
                  <a:pt x="6273391" y="0"/>
                </a:lnTo>
                <a:lnTo>
                  <a:pt x="6273391" y="5862768"/>
                </a:lnTo>
                <a:lnTo>
                  <a:pt x="0" y="586276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572071"/>
            <a:ext cx="9811874" cy="63560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91"/>
              </a:lnSpc>
            </a:pPr>
            <a:r>
              <a:rPr lang="en-US" sz="3637" spc="-218">
                <a:solidFill>
                  <a:srgbClr val="364342"/>
                </a:solidFill>
                <a:latin typeface="Lora"/>
                <a:ea typeface="Lora"/>
                <a:cs typeface="Lora"/>
                <a:sym typeface="Lora"/>
              </a:rPr>
              <a:t>A fintech platform that helps users donate to verified causes through a transparent, </a:t>
            </a:r>
          </a:p>
          <a:p>
            <a:pPr algn="l">
              <a:lnSpc>
                <a:spcPts val="5091"/>
              </a:lnSpc>
            </a:pPr>
            <a:r>
              <a:rPr lang="en-US" sz="3637" spc="-218">
                <a:solidFill>
                  <a:srgbClr val="364342"/>
                </a:solidFill>
                <a:latin typeface="Lora"/>
                <a:ea typeface="Lora"/>
                <a:cs typeface="Lora"/>
                <a:sym typeface="Lora"/>
              </a:rPr>
              <a:t>Shariah-compliant system. It enables donations via mobile, QR codes, e-wallets, or </a:t>
            </a:r>
          </a:p>
          <a:p>
            <a:pPr algn="l">
              <a:lnSpc>
                <a:spcPts val="5091"/>
              </a:lnSpc>
            </a:pPr>
            <a:r>
              <a:rPr lang="en-US" sz="3637" spc="-218">
                <a:solidFill>
                  <a:srgbClr val="364342"/>
                </a:solidFill>
                <a:latin typeface="Lora"/>
                <a:ea typeface="Lora"/>
                <a:cs typeface="Lora"/>
                <a:sym typeface="Lora"/>
              </a:rPr>
              <a:t>payment vouchers while providing real-time fund tracking using a logging system </a:t>
            </a:r>
          </a:p>
          <a:p>
            <a:pPr algn="l">
              <a:lnSpc>
                <a:spcPts val="5091"/>
              </a:lnSpc>
              <a:spcBef>
                <a:spcPct val="0"/>
              </a:spcBef>
            </a:pPr>
            <a:r>
              <a:rPr lang="en-US" sz="3637" spc="-218">
                <a:solidFill>
                  <a:srgbClr val="364342"/>
                </a:solidFill>
                <a:latin typeface="Lora"/>
                <a:ea typeface="Lora"/>
                <a:cs typeface="Lora"/>
                <a:sym typeface="Lora"/>
              </a:rPr>
              <a:t>and AI-assisted fund allocation to the most prioritized necessities. The aims are to restore trust in charity systems and optimize how aid is delivered.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-504777" y="2238170"/>
            <a:ext cx="11978427" cy="7090520"/>
          </a:xfrm>
          <a:custGeom>
            <a:avLst/>
            <a:gdLst/>
            <a:ahLst/>
            <a:cxnLst/>
            <a:rect r="r" b="b" t="t" l="l"/>
            <a:pathLst>
              <a:path h="7090520" w="11978427">
                <a:moveTo>
                  <a:pt x="0" y="0"/>
                </a:moveTo>
                <a:lnTo>
                  <a:pt x="11978427" y="0"/>
                </a:lnTo>
                <a:lnTo>
                  <a:pt x="11978427" y="7090519"/>
                </a:lnTo>
                <a:lnTo>
                  <a:pt x="0" y="709051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18000"/>
            </a:blip>
            <a:stretch>
              <a:fillRect l="0" t="-11555" r="0" b="-11555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8F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6761" y="2456695"/>
            <a:ext cx="5385764" cy="6426664"/>
            <a:chOff x="0" y="0"/>
            <a:chExt cx="1418473" cy="169261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405199" y="2715563"/>
            <a:ext cx="2348889" cy="2348889"/>
          </a:xfrm>
          <a:custGeom>
            <a:avLst/>
            <a:gdLst/>
            <a:ahLst/>
            <a:cxnLst/>
            <a:rect r="r" b="b" t="t" l="l"/>
            <a:pathLst>
              <a:path h="2348889" w="2348889">
                <a:moveTo>
                  <a:pt x="0" y="0"/>
                </a:moveTo>
                <a:lnTo>
                  <a:pt x="2348889" y="0"/>
                </a:lnTo>
                <a:lnTo>
                  <a:pt x="2348889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6451118" y="2456695"/>
            <a:ext cx="5385764" cy="6426664"/>
            <a:chOff x="0" y="0"/>
            <a:chExt cx="1418473" cy="16926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A9BEC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7984503" y="2715563"/>
            <a:ext cx="2318994" cy="2348889"/>
          </a:xfrm>
          <a:custGeom>
            <a:avLst/>
            <a:gdLst/>
            <a:ahLst/>
            <a:cxnLst/>
            <a:rect r="r" b="b" t="t" l="l"/>
            <a:pathLst>
              <a:path h="2348889" w="2318994">
                <a:moveTo>
                  <a:pt x="0" y="0"/>
                </a:moveTo>
                <a:lnTo>
                  <a:pt x="2318994" y="0"/>
                </a:lnTo>
                <a:lnTo>
                  <a:pt x="2318994" y="2348889"/>
                </a:lnTo>
                <a:lnTo>
                  <a:pt x="0" y="23488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12015475" y="2456695"/>
            <a:ext cx="5385764" cy="6426664"/>
            <a:chOff x="0" y="0"/>
            <a:chExt cx="1418473" cy="169261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418473" cy="1692619"/>
            </a:xfrm>
            <a:custGeom>
              <a:avLst/>
              <a:gdLst/>
              <a:ahLst/>
              <a:cxnLst/>
              <a:rect r="r" b="b" t="t" l="l"/>
              <a:pathLst>
                <a:path h="1692619" w="1418473">
                  <a:moveTo>
                    <a:pt x="73311" y="0"/>
                  </a:moveTo>
                  <a:lnTo>
                    <a:pt x="1345161" y="0"/>
                  </a:lnTo>
                  <a:cubicBezTo>
                    <a:pt x="1364605" y="0"/>
                    <a:pt x="1383252" y="7724"/>
                    <a:pt x="1397000" y="21472"/>
                  </a:cubicBezTo>
                  <a:cubicBezTo>
                    <a:pt x="1410749" y="35221"/>
                    <a:pt x="1418473" y="53868"/>
                    <a:pt x="1418473" y="73311"/>
                  </a:cubicBezTo>
                  <a:lnTo>
                    <a:pt x="1418473" y="1619308"/>
                  </a:lnTo>
                  <a:cubicBezTo>
                    <a:pt x="1418473" y="1638751"/>
                    <a:pt x="1410749" y="1657398"/>
                    <a:pt x="1397000" y="1671147"/>
                  </a:cubicBezTo>
                  <a:cubicBezTo>
                    <a:pt x="1383252" y="1684896"/>
                    <a:pt x="1364605" y="1692619"/>
                    <a:pt x="1345161" y="1692619"/>
                  </a:cubicBezTo>
                  <a:lnTo>
                    <a:pt x="73311" y="1692619"/>
                  </a:lnTo>
                  <a:cubicBezTo>
                    <a:pt x="32823" y="1692619"/>
                    <a:pt x="0" y="1659797"/>
                    <a:pt x="0" y="1619308"/>
                  </a:cubicBezTo>
                  <a:lnTo>
                    <a:pt x="0" y="73311"/>
                  </a:lnTo>
                  <a:cubicBezTo>
                    <a:pt x="0" y="53868"/>
                    <a:pt x="7724" y="35221"/>
                    <a:pt x="21472" y="21472"/>
                  </a:cubicBezTo>
                  <a:cubicBezTo>
                    <a:pt x="35221" y="7724"/>
                    <a:pt x="53868" y="0"/>
                    <a:pt x="73311" y="0"/>
                  </a:cubicBezTo>
                  <a:close/>
                </a:path>
              </a:pathLst>
            </a:custGeom>
            <a:solidFill>
              <a:srgbClr val="DBE5E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418473" cy="1816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3595029" y="2916845"/>
            <a:ext cx="2226655" cy="2226655"/>
          </a:xfrm>
          <a:custGeom>
            <a:avLst/>
            <a:gdLst/>
            <a:ahLst/>
            <a:cxnLst/>
            <a:rect r="r" b="b" t="t" l="l"/>
            <a:pathLst>
              <a:path h="2226655" w="2226655">
                <a:moveTo>
                  <a:pt x="0" y="0"/>
                </a:moveTo>
                <a:lnTo>
                  <a:pt x="2226655" y="0"/>
                </a:lnTo>
                <a:lnTo>
                  <a:pt x="2226655" y="2226655"/>
                </a:lnTo>
                <a:lnTo>
                  <a:pt x="0" y="22266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028700" y="599709"/>
            <a:ext cx="8115300" cy="1085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59"/>
              </a:lnSpc>
              <a:spcBef>
                <a:spcPct val="0"/>
              </a:spcBef>
            </a:pPr>
            <a:r>
              <a:rPr lang="en-US" b="true" sz="6399" i="true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Project Focus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28700" y="5686425"/>
            <a:ext cx="5101887" cy="3571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Trackable Donation IDs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Public log: See which NGO used your money, for what, and who received it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Proof of delivery (photos, location, etc.)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1168257" y="5159702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Transparency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593057" y="5701198"/>
            <a:ext cx="5101887" cy="2543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Verified NGOs only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Optional: Integration with LHDN to verify donation recipients</a:t>
            </a:r>
          </a:p>
          <a:p>
            <a:pPr algn="l" marL="518160" indent="-259080" lvl="1">
              <a:lnSpc>
                <a:spcPts val="4079"/>
              </a:lnSpc>
              <a:buFont typeface="Arial"/>
              <a:buChar char="•"/>
            </a:pPr>
            <a:r>
              <a:rPr lang="en-US" sz="2400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Regular updates sent to donors</a:t>
            </a:r>
          </a:p>
          <a:p>
            <a:pPr algn="l">
              <a:lnSpc>
                <a:spcPts val="4079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6593057" y="5248443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Reliability &amp; Trust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233829" y="5732800"/>
            <a:ext cx="4955693" cy="2489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6362" indent="-253181" lvl="1">
              <a:lnSpc>
                <a:spcPts val="3987"/>
              </a:lnSpc>
              <a:buFont typeface="Arial"/>
              <a:buChar char="•"/>
            </a:pPr>
            <a:r>
              <a:rPr lang="en-US" sz="23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AI suggests urgent donation needs (e.g. food, medicine)</a:t>
            </a:r>
          </a:p>
          <a:p>
            <a:pPr algn="l" marL="506362" indent="-253181" lvl="1">
              <a:lnSpc>
                <a:spcPts val="3987"/>
              </a:lnSpc>
              <a:buFont typeface="Arial"/>
              <a:buChar char="•"/>
            </a:pPr>
            <a:r>
              <a:rPr lang="en-US" sz="23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Smart Donate</a:t>
            </a:r>
            <a:r>
              <a:rPr lang="en-US" sz="23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 featu</a:t>
            </a:r>
            <a:r>
              <a:rPr lang="en-US" sz="2345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re auto-allocates to high-priority causes</a:t>
            </a:r>
          </a:p>
          <a:p>
            <a:pPr algn="l">
              <a:lnSpc>
                <a:spcPts val="3987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12160732" y="5248443"/>
            <a:ext cx="5101887" cy="4908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19"/>
              </a:lnSpc>
              <a:spcBef>
                <a:spcPct val="0"/>
              </a:spcBef>
            </a:pPr>
            <a:r>
              <a:rPr lang="en-US" b="true" sz="2799">
                <a:solidFill>
                  <a:srgbClr val="0F4662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Efficiency</a:t>
            </a:r>
          </a:p>
        </p:txBody>
      </p:sp>
      <p:sp>
        <p:nvSpPr>
          <p:cNvPr name="AutoShape 21" id="21"/>
          <p:cNvSpPr/>
          <p:nvPr/>
        </p:nvSpPr>
        <p:spPr>
          <a:xfrm>
            <a:off x="10767060" y="990600"/>
            <a:ext cx="6492240" cy="0"/>
          </a:xfrm>
          <a:prstGeom prst="line">
            <a:avLst/>
          </a:prstGeom>
          <a:ln cap="flat" w="76200">
            <a:solidFill>
              <a:srgbClr val="0F466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22" id="22"/>
          <p:cNvSpPr/>
          <p:nvPr/>
        </p:nvSpPr>
        <p:spPr>
          <a:xfrm flipH="false" flipV="false" rot="0">
            <a:off x="3154786" y="1893207"/>
            <a:ext cx="11978427" cy="7090520"/>
          </a:xfrm>
          <a:custGeom>
            <a:avLst/>
            <a:gdLst/>
            <a:ahLst/>
            <a:cxnLst/>
            <a:rect r="r" b="b" t="t" l="l"/>
            <a:pathLst>
              <a:path h="7090520" w="11978427">
                <a:moveTo>
                  <a:pt x="0" y="0"/>
                </a:moveTo>
                <a:lnTo>
                  <a:pt x="11978428" y="0"/>
                </a:lnTo>
                <a:lnTo>
                  <a:pt x="11978428" y="7090519"/>
                </a:lnTo>
                <a:lnTo>
                  <a:pt x="0" y="70905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alphaModFix amt="18000"/>
            </a:blip>
            <a:stretch>
              <a:fillRect l="0" t="-11555" r="0" b="-11555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202" y="8411104"/>
            <a:ext cx="7469290" cy="2941489"/>
            <a:chOff x="0" y="0"/>
            <a:chExt cx="1967220" cy="77471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967220" cy="774713"/>
            </a:xfrm>
            <a:custGeom>
              <a:avLst/>
              <a:gdLst/>
              <a:ahLst/>
              <a:cxnLst/>
              <a:rect r="r" b="b" t="t" l="l"/>
              <a:pathLst>
                <a:path h="774713" w="1967220">
                  <a:moveTo>
                    <a:pt x="88103" y="0"/>
                  </a:moveTo>
                  <a:lnTo>
                    <a:pt x="1879118" y="0"/>
                  </a:lnTo>
                  <a:cubicBezTo>
                    <a:pt x="1902484" y="0"/>
                    <a:pt x="1924893" y="9282"/>
                    <a:pt x="1941416" y="25805"/>
                  </a:cubicBezTo>
                  <a:cubicBezTo>
                    <a:pt x="1957938" y="42327"/>
                    <a:pt x="1967220" y="64736"/>
                    <a:pt x="1967220" y="88103"/>
                  </a:cubicBezTo>
                  <a:lnTo>
                    <a:pt x="1967220" y="686611"/>
                  </a:lnTo>
                  <a:cubicBezTo>
                    <a:pt x="1967220" y="735268"/>
                    <a:pt x="1927776" y="774713"/>
                    <a:pt x="1879118" y="774713"/>
                  </a:cubicBezTo>
                  <a:lnTo>
                    <a:pt x="88103" y="774713"/>
                  </a:lnTo>
                  <a:cubicBezTo>
                    <a:pt x="39445" y="774713"/>
                    <a:pt x="0" y="735268"/>
                    <a:pt x="0" y="686611"/>
                  </a:cubicBezTo>
                  <a:lnTo>
                    <a:pt x="0" y="88103"/>
                  </a:lnTo>
                  <a:cubicBezTo>
                    <a:pt x="0" y="39445"/>
                    <a:pt x="39445" y="0"/>
                    <a:pt x="88103" y="0"/>
                  </a:cubicBezTo>
                  <a:close/>
                </a:path>
              </a:pathLst>
            </a:custGeom>
            <a:solidFill>
              <a:srgbClr val="B6D5CC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967220" cy="8223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80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831325" y="7222796"/>
            <a:ext cx="3593800" cy="2035504"/>
            <a:chOff x="0" y="0"/>
            <a:chExt cx="946515" cy="536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946515" cy="536100"/>
            </a:xfrm>
            <a:custGeom>
              <a:avLst/>
              <a:gdLst/>
              <a:ahLst/>
              <a:cxnLst/>
              <a:rect r="r" b="b" t="t" l="l"/>
              <a:pathLst>
                <a:path h="536100" w="946515">
                  <a:moveTo>
                    <a:pt x="43085" y="0"/>
                  </a:moveTo>
                  <a:lnTo>
                    <a:pt x="903430" y="0"/>
                  </a:lnTo>
                  <a:cubicBezTo>
                    <a:pt x="914857" y="0"/>
                    <a:pt x="925816" y="4539"/>
                    <a:pt x="933896" y="12619"/>
                  </a:cubicBezTo>
                  <a:cubicBezTo>
                    <a:pt x="941976" y="20699"/>
                    <a:pt x="946515" y="31658"/>
                    <a:pt x="946515" y="43085"/>
                  </a:cubicBezTo>
                  <a:lnTo>
                    <a:pt x="946515" y="493015"/>
                  </a:lnTo>
                  <a:cubicBezTo>
                    <a:pt x="946515" y="504442"/>
                    <a:pt x="941976" y="515401"/>
                    <a:pt x="933896" y="523480"/>
                  </a:cubicBezTo>
                  <a:cubicBezTo>
                    <a:pt x="925816" y="531560"/>
                    <a:pt x="914857" y="536100"/>
                    <a:pt x="903430" y="536100"/>
                  </a:cubicBezTo>
                  <a:lnTo>
                    <a:pt x="43085" y="536100"/>
                  </a:lnTo>
                  <a:cubicBezTo>
                    <a:pt x="31658" y="536100"/>
                    <a:pt x="20699" y="531560"/>
                    <a:pt x="12619" y="523480"/>
                  </a:cubicBezTo>
                  <a:cubicBezTo>
                    <a:pt x="4539" y="515401"/>
                    <a:pt x="0" y="504442"/>
                    <a:pt x="0" y="493015"/>
                  </a:cubicBezTo>
                  <a:lnTo>
                    <a:pt x="0" y="43085"/>
                  </a:lnTo>
                  <a:cubicBezTo>
                    <a:pt x="0" y="31658"/>
                    <a:pt x="4539" y="20699"/>
                    <a:pt x="12619" y="12619"/>
                  </a:cubicBezTo>
                  <a:cubicBezTo>
                    <a:pt x="20699" y="4539"/>
                    <a:pt x="31658" y="0"/>
                    <a:pt x="43085" y="0"/>
                  </a:cubicBezTo>
                  <a:close/>
                </a:path>
              </a:pathLst>
            </a:custGeom>
            <a:solidFill>
              <a:srgbClr val="2B817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946515" cy="58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9825766" y="6395506"/>
            <a:ext cx="3599359" cy="1218209"/>
            <a:chOff x="0" y="0"/>
            <a:chExt cx="947979" cy="32084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947979" cy="320845"/>
            </a:xfrm>
            <a:custGeom>
              <a:avLst/>
              <a:gdLst/>
              <a:ahLst/>
              <a:cxnLst/>
              <a:rect r="r" b="b" t="t" l="l"/>
              <a:pathLst>
                <a:path h="320845" w="947979">
                  <a:moveTo>
                    <a:pt x="27962" y="0"/>
                  </a:moveTo>
                  <a:lnTo>
                    <a:pt x="920017" y="0"/>
                  </a:lnTo>
                  <a:cubicBezTo>
                    <a:pt x="927433" y="0"/>
                    <a:pt x="934545" y="2946"/>
                    <a:pt x="939789" y="8190"/>
                  </a:cubicBezTo>
                  <a:cubicBezTo>
                    <a:pt x="945033" y="13434"/>
                    <a:pt x="947979" y="20546"/>
                    <a:pt x="947979" y="27962"/>
                  </a:cubicBezTo>
                  <a:lnTo>
                    <a:pt x="947979" y="292883"/>
                  </a:lnTo>
                  <a:cubicBezTo>
                    <a:pt x="947979" y="300299"/>
                    <a:pt x="945033" y="307412"/>
                    <a:pt x="939789" y="312655"/>
                  </a:cubicBezTo>
                  <a:cubicBezTo>
                    <a:pt x="934545" y="317899"/>
                    <a:pt x="927433" y="320845"/>
                    <a:pt x="920017" y="320845"/>
                  </a:cubicBezTo>
                  <a:lnTo>
                    <a:pt x="27962" y="320845"/>
                  </a:lnTo>
                  <a:cubicBezTo>
                    <a:pt x="12519" y="320845"/>
                    <a:pt x="0" y="308326"/>
                    <a:pt x="0" y="292883"/>
                  </a:cubicBezTo>
                  <a:lnTo>
                    <a:pt x="0" y="27962"/>
                  </a:lnTo>
                  <a:cubicBezTo>
                    <a:pt x="0" y="20546"/>
                    <a:pt x="2946" y="13434"/>
                    <a:pt x="8190" y="8190"/>
                  </a:cubicBezTo>
                  <a:cubicBezTo>
                    <a:pt x="13434" y="2946"/>
                    <a:pt x="20546" y="0"/>
                    <a:pt x="27962" y="0"/>
                  </a:cubicBezTo>
                  <a:close/>
                </a:path>
              </a:pathLst>
            </a:custGeom>
            <a:solidFill>
              <a:srgbClr val="10443B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947979" cy="36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825766" y="4054948"/>
            <a:ext cx="3593800" cy="2035504"/>
            <a:chOff x="0" y="0"/>
            <a:chExt cx="946515" cy="5361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946515" cy="536100"/>
            </a:xfrm>
            <a:custGeom>
              <a:avLst/>
              <a:gdLst/>
              <a:ahLst/>
              <a:cxnLst/>
              <a:rect r="r" b="b" t="t" l="l"/>
              <a:pathLst>
                <a:path h="536100" w="946515">
                  <a:moveTo>
                    <a:pt x="43085" y="0"/>
                  </a:moveTo>
                  <a:lnTo>
                    <a:pt x="903430" y="0"/>
                  </a:lnTo>
                  <a:cubicBezTo>
                    <a:pt x="914857" y="0"/>
                    <a:pt x="925816" y="4539"/>
                    <a:pt x="933896" y="12619"/>
                  </a:cubicBezTo>
                  <a:cubicBezTo>
                    <a:pt x="941976" y="20699"/>
                    <a:pt x="946515" y="31658"/>
                    <a:pt x="946515" y="43085"/>
                  </a:cubicBezTo>
                  <a:lnTo>
                    <a:pt x="946515" y="493015"/>
                  </a:lnTo>
                  <a:cubicBezTo>
                    <a:pt x="946515" y="504442"/>
                    <a:pt x="941976" y="515401"/>
                    <a:pt x="933896" y="523480"/>
                  </a:cubicBezTo>
                  <a:cubicBezTo>
                    <a:pt x="925816" y="531560"/>
                    <a:pt x="914857" y="536100"/>
                    <a:pt x="903430" y="536100"/>
                  </a:cubicBezTo>
                  <a:lnTo>
                    <a:pt x="43085" y="536100"/>
                  </a:lnTo>
                  <a:cubicBezTo>
                    <a:pt x="31658" y="536100"/>
                    <a:pt x="20699" y="531560"/>
                    <a:pt x="12619" y="523480"/>
                  </a:cubicBezTo>
                  <a:cubicBezTo>
                    <a:pt x="4539" y="515401"/>
                    <a:pt x="0" y="504442"/>
                    <a:pt x="0" y="493015"/>
                  </a:cubicBezTo>
                  <a:lnTo>
                    <a:pt x="0" y="43085"/>
                  </a:lnTo>
                  <a:cubicBezTo>
                    <a:pt x="0" y="31658"/>
                    <a:pt x="4539" y="20699"/>
                    <a:pt x="12619" y="12619"/>
                  </a:cubicBezTo>
                  <a:cubicBezTo>
                    <a:pt x="20699" y="4539"/>
                    <a:pt x="31658" y="0"/>
                    <a:pt x="43085" y="0"/>
                  </a:cubicBezTo>
                  <a:close/>
                </a:path>
              </a:pathLst>
            </a:custGeom>
            <a:solidFill>
              <a:srgbClr val="2B817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946515" cy="58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20207" y="3227658"/>
            <a:ext cx="3599359" cy="1218209"/>
            <a:chOff x="0" y="0"/>
            <a:chExt cx="947979" cy="320845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947979" cy="320845"/>
            </a:xfrm>
            <a:custGeom>
              <a:avLst/>
              <a:gdLst/>
              <a:ahLst/>
              <a:cxnLst/>
              <a:rect r="r" b="b" t="t" l="l"/>
              <a:pathLst>
                <a:path h="320845" w="947979">
                  <a:moveTo>
                    <a:pt x="27962" y="0"/>
                  </a:moveTo>
                  <a:lnTo>
                    <a:pt x="920017" y="0"/>
                  </a:lnTo>
                  <a:cubicBezTo>
                    <a:pt x="927433" y="0"/>
                    <a:pt x="934545" y="2946"/>
                    <a:pt x="939789" y="8190"/>
                  </a:cubicBezTo>
                  <a:cubicBezTo>
                    <a:pt x="945033" y="13434"/>
                    <a:pt x="947979" y="20546"/>
                    <a:pt x="947979" y="27962"/>
                  </a:cubicBezTo>
                  <a:lnTo>
                    <a:pt x="947979" y="292883"/>
                  </a:lnTo>
                  <a:cubicBezTo>
                    <a:pt x="947979" y="300299"/>
                    <a:pt x="945033" y="307412"/>
                    <a:pt x="939789" y="312655"/>
                  </a:cubicBezTo>
                  <a:cubicBezTo>
                    <a:pt x="934545" y="317899"/>
                    <a:pt x="927433" y="320845"/>
                    <a:pt x="920017" y="320845"/>
                  </a:cubicBezTo>
                  <a:lnTo>
                    <a:pt x="27962" y="320845"/>
                  </a:lnTo>
                  <a:cubicBezTo>
                    <a:pt x="12519" y="320845"/>
                    <a:pt x="0" y="308326"/>
                    <a:pt x="0" y="292883"/>
                  </a:cubicBezTo>
                  <a:lnTo>
                    <a:pt x="0" y="27962"/>
                  </a:lnTo>
                  <a:cubicBezTo>
                    <a:pt x="0" y="20546"/>
                    <a:pt x="2946" y="13434"/>
                    <a:pt x="8190" y="8190"/>
                  </a:cubicBezTo>
                  <a:cubicBezTo>
                    <a:pt x="13434" y="2946"/>
                    <a:pt x="20546" y="0"/>
                    <a:pt x="27962" y="0"/>
                  </a:cubicBezTo>
                  <a:close/>
                </a:path>
              </a:pathLst>
            </a:custGeom>
            <a:solidFill>
              <a:srgbClr val="10443B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947979" cy="36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3659941" y="4054948"/>
            <a:ext cx="3593800" cy="2035504"/>
            <a:chOff x="0" y="0"/>
            <a:chExt cx="946515" cy="5361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946515" cy="536100"/>
            </a:xfrm>
            <a:custGeom>
              <a:avLst/>
              <a:gdLst/>
              <a:ahLst/>
              <a:cxnLst/>
              <a:rect r="r" b="b" t="t" l="l"/>
              <a:pathLst>
                <a:path h="536100" w="946515">
                  <a:moveTo>
                    <a:pt x="43085" y="0"/>
                  </a:moveTo>
                  <a:lnTo>
                    <a:pt x="903430" y="0"/>
                  </a:lnTo>
                  <a:cubicBezTo>
                    <a:pt x="914857" y="0"/>
                    <a:pt x="925816" y="4539"/>
                    <a:pt x="933896" y="12619"/>
                  </a:cubicBezTo>
                  <a:cubicBezTo>
                    <a:pt x="941976" y="20699"/>
                    <a:pt x="946515" y="31658"/>
                    <a:pt x="946515" y="43085"/>
                  </a:cubicBezTo>
                  <a:lnTo>
                    <a:pt x="946515" y="493015"/>
                  </a:lnTo>
                  <a:cubicBezTo>
                    <a:pt x="946515" y="504442"/>
                    <a:pt x="941976" y="515401"/>
                    <a:pt x="933896" y="523480"/>
                  </a:cubicBezTo>
                  <a:cubicBezTo>
                    <a:pt x="925816" y="531560"/>
                    <a:pt x="914857" y="536100"/>
                    <a:pt x="903430" y="536100"/>
                  </a:cubicBezTo>
                  <a:lnTo>
                    <a:pt x="43085" y="536100"/>
                  </a:lnTo>
                  <a:cubicBezTo>
                    <a:pt x="31658" y="536100"/>
                    <a:pt x="20699" y="531560"/>
                    <a:pt x="12619" y="523480"/>
                  </a:cubicBezTo>
                  <a:cubicBezTo>
                    <a:pt x="4539" y="515401"/>
                    <a:pt x="0" y="504442"/>
                    <a:pt x="0" y="493015"/>
                  </a:cubicBezTo>
                  <a:lnTo>
                    <a:pt x="0" y="43085"/>
                  </a:lnTo>
                  <a:cubicBezTo>
                    <a:pt x="0" y="31658"/>
                    <a:pt x="4539" y="20699"/>
                    <a:pt x="12619" y="12619"/>
                  </a:cubicBezTo>
                  <a:cubicBezTo>
                    <a:pt x="20699" y="4539"/>
                    <a:pt x="31658" y="0"/>
                    <a:pt x="43085" y="0"/>
                  </a:cubicBezTo>
                  <a:close/>
                </a:path>
              </a:pathLst>
            </a:custGeom>
            <a:solidFill>
              <a:srgbClr val="2B8171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946515" cy="58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662721" y="7193968"/>
            <a:ext cx="3593800" cy="2035504"/>
            <a:chOff x="0" y="0"/>
            <a:chExt cx="946515" cy="5361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46515" cy="536100"/>
            </a:xfrm>
            <a:custGeom>
              <a:avLst/>
              <a:gdLst/>
              <a:ahLst/>
              <a:cxnLst/>
              <a:rect r="r" b="b" t="t" l="l"/>
              <a:pathLst>
                <a:path h="536100" w="946515">
                  <a:moveTo>
                    <a:pt x="43085" y="0"/>
                  </a:moveTo>
                  <a:lnTo>
                    <a:pt x="903430" y="0"/>
                  </a:lnTo>
                  <a:cubicBezTo>
                    <a:pt x="914857" y="0"/>
                    <a:pt x="925816" y="4539"/>
                    <a:pt x="933896" y="12619"/>
                  </a:cubicBezTo>
                  <a:cubicBezTo>
                    <a:pt x="941976" y="20699"/>
                    <a:pt x="946515" y="31658"/>
                    <a:pt x="946515" y="43085"/>
                  </a:cubicBezTo>
                  <a:lnTo>
                    <a:pt x="946515" y="493015"/>
                  </a:lnTo>
                  <a:cubicBezTo>
                    <a:pt x="946515" y="504442"/>
                    <a:pt x="941976" y="515401"/>
                    <a:pt x="933896" y="523480"/>
                  </a:cubicBezTo>
                  <a:cubicBezTo>
                    <a:pt x="925816" y="531560"/>
                    <a:pt x="914857" y="536100"/>
                    <a:pt x="903430" y="536100"/>
                  </a:cubicBezTo>
                  <a:lnTo>
                    <a:pt x="43085" y="536100"/>
                  </a:lnTo>
                  <a:cubicBezTo>
                    <a:pt x="31658" y="536100"/>
                    <a:pt x="20699" y="531560"/>
                    <a:pt x="12619" y="523480"/>
                  </a:cubicBezTo>
                  <a:cubicBezTo>
                    <a:pt x="4539" y="515401"/>
                    <a:pt x="0" y="504442"/>
                    <a:pt x="0" y="493015"/>
                  </a:cubicBezTo>
                  <a:lnTo>
                    <a:pt x="0" y="43085"/>
                  </a:lnTo>
                  <a:cubicBezTo>
                    <a:pt x="0" y="31658"/>
                    <a:pt x="4539" y="20699"/>
                    <a:pt x="12619" y="12619"/>
                  </a:cubicBezTo>
                  <a:cubicBezTo>
                    <a:pt x="20699" y="4539"/>
                    <a:pt x="31658" y="0"/>
                    <a:pt x="43085" y="0"/>
                  </a:cubicBezTo>
                  <a:close/>
                </a:path>
              </a:pathLst>
            </a:custGeom>
            <a:solidFill>
              <a:srgbClr val="2B8171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946515" cy="5837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3659941" y="3237183"/>
            <a:ext cx="3599359" cy="1218209"/>
            <a:chOff x="0" y="0"/>
            <a:chExt cx="947979" cy="32084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47979" cy="320845"/>
            </a:xfrm>
            <a:custGeom>
              <a:avLst/>
              <a:gdLst/>
              <a:ahLst/>
              <a:cxnLst/>
              <a:rect r="r" b="b" t="t" l="l"/>
              <a:pathLst>
                <a:path h="320845" w="947979">
                  <a:moveTo>
                    <a:pt x="27962" y="0"/>
                  </a:moveTo>
                  <a:lnTo>
                    <a:pt x="920017" y="0"/>
                  </a:lnTo>
                  <a:cubicBezTo>
                    <a:pt x="927433" y="0"/>
                    <a:pt x="934545" y="2946"/>
                    <a:pt x="939789" y="8190"/>
                  </a:cubicBezTo>
                  <a:cubicBezTo>
                    <a:pt x="945033" y="13434"/>
                    <a:pt x="947979" y="20546"/>
                    <a:pt x="947979" y="27962"/>
                  </a:cubicBezTo>
                  <a:lnTo>
                    <a:pt x="947979" y="292883"/>
                  </a:lnTo>
                  <a:cubicBezTo>
                    <a:pt x="947979" y="300299"/>
                    <a:pt x="945033" y="307412"/>
                    <a:pt x="939789" y="312655"/>
                  </a:cubicBezTo>
                  <a:cubicBezTo>
                    <a:pt x="934545" y="317899"/>
                    <a:pt x="927433" y="320845"/>
                    <a:pt x="920017" y="320845"/>
                  </a:cubicBezTo>
                  <a:lnTo>
                    <a:pt x="27962" y="320845"/>
                  </a:lnTo>
                  <a:cubicBezTo>
                    <a:pt x="12519" y="320845"/>
                    <a:pt x="0" y="308326"/>
                    <a:pt x="0" y="292883"/>
                  </a:cubicBezTo>
                  <a:lnTo>
                    <a:pt x="0" y="27962"/>
                  </a:lnTo>
                  <a:cubicBezTo>
                    <a:pt x="0" y="20546"/>
                    <a:pt x="2946" y="13434"/>
                    <a:pt x="8190" y="8190"/>
                  </a:cubicBezTo>
                  <a:cubicBezTo>
                    <a:pt x="13434" y="2946"/>
                    <a:pt x="20546" y="0"/>
                    <a:pt x="27962" y="0"/>
                  </a:cubicBezTo>
                  <a:close/>
                </a:path>
              </a:pathLst>
            </a:custGeom>
            <a:solidFill>
              <a:srgbClr val="10443B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47625"/>
              <a:ext cx="947979" cy="36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3659941" y="6376202"/>
            <a:ext cx="3599359" cy="1218209"/>
            <a:chOff x="0" y="0"/>
            <a:chExt cx="947979" cy="32084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947979" cy="320845"/>
            </a:xfrm>
            <a:custGeom>
              <a:avLst/>
              <a:gdLst/>
              <a:ahLst/>
              <a:cxnLst/>
              <a:rect r="r" b="b" t="t" l="l"/>
              <a:pathLst>
                <a:path h="320845" w="947979">
                  <a:moveTo>
                    <a:pt x="27962" y="0"/>
                  </a:moveTo>
                  <a:lnTo>
                    <a:pt x="920017" y="0"/>
                  </a:lnTo>
                  <a:cubicBezTo>
                    <a:pt x="927433" y="0"/>
                    <a:pt x="934545" y="2946"/>
                    <a:pt x="939789" y="8190"/>
                  </a:cubicBezTo>
                  <a:cubicBezTo>
                    <a:pt x="945033" y="13434"/>
                    <a:pt x="947979" y="20546"/>
                    <a:pt x="947979" y="27962"/>
                  </a:cubicBezTo>
                  <a:lnTo>
                    <a:pt x="947979" y="292883"/>
                  </a:lnTo>
                  <a:cubicBezTo>
                    <a:pt x="947979" y="300299"/>
                    <a:pt x="945033" y="307412"/>
                    <a:pt x="939789" y="312655"/>
                  </a:cubicBezTo>
                  <a:cubicBezTo>
                    <a:pt x="934545" y="317899"/>
                    <a:pt x="927433" y="320845"/>
                    <a:pt x="920017" y="320845"/>
                  </a:cubicBezTo>
                  <a:lnTo>
                    <a:pt x="27962" y="320845"/>
                  </a:lnTo>
                  <a:cubicBezTo>
                    <a:pt x="12519" y="320845"/>
                    <a:pt x="0" y="308326"/>
                    <a:pt x="0" y="292883"/>
                  </a:cubicBezTo>
                  <a:lnTo>
                    <a:pt x="0" y="27962"/>
                  </a:lnTo>
                  <a:cubicBezTo>
                    <a:pt x="0" y="20546"/>
                    <a:pt x="2946" y="13434"/>
                    <a:pt x="8190" y="8190"/>
                  </a:cubicBezTo>
                  <a:cubicBezTo>
                    <a:pt x="13434" y="2946"/>
                    <a:pt x="20546" y="0"/>
                    <a:pt x="27962" y="0"/>
                  </a:cubicBezTo>
                  <a:close/>
                </a:path>
              </a:pathLst>
            </a:custGeom>
            <a:solidFill>
              <a:srgbClr val="10443B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947979" cy="3684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29" id="29"/>
          <p:cNvSpPr txBox="true"/>
          <p:nvPr/>
        </p:nvSpPr>
        <p:spPr>
          <a:xfrm rot="0">
            <a:off x="9691857" y="1028700"/>
            <a:ext cx="7384614" cy="85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 marL="0" indent="0" lvl="0">
              <a:lnSpc>
                <a:spcPts val="6775"/>
              </a:lnSpc>
              <a:spcBef>
                <a:spcPct val="0"/>
              </a:spcBef>
            </a:pPr>
            <a:r>
              <a:rPr lang="en-US" b="true" sz="5599">
                <a:solidFill>
                  <a:srgbClr val="086354"/>
                </a:solidFill>
                <a:latin typeface="Montserrat Heavy"/>
                <a:ea typeface="Montserrat Heavy"/>
                <a:cs typeface="Montserrat Heavy"/>
                <a:sym typeface="Montserrat Heavy"/>
              </a:rPr>
              <a:t>Improvements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9955799" y="6577957"/>
            <a:ext cx="3339292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Smart Fund 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Handling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955799" y="7575615"/>
            <a:ext cx="3339292" cy="174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48" indent="-183524" lvl="1">
              <a:lnSpc>
                <a:spcPts val="23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00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Trans</a:t>
            </a:r>
            <a:r>
              <a:rPr lang="en-US" b="true" sz="1700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parent fund breakdowns</a:t>
            </a:r>
          </a:p>
          <a:p>
            <a:pPr algn="just" marL="367048" indent="-183524" lvl="1">
              <a:lnSpc>
                <a:spcPts val="23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00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In-app credit conversion system for easy tracking and usage</a:t>
            </a:r>
          </a:p>
          <a:p>
            <a:pPr algn="just" marL="0" indent="0" lvl="0">
              <a:lnSpc>
                <a:spcPts val="2100"/>
              </a:lnSpc>
              <a:spcBef>
                <a:spcPct val="0"/>
              </a:spcBef>
            </a:pPr>
          </a:p>
        </p:txBody>
      </p:sp>
      <p:sp>
        <p:nvSpPr>
          <p:cNvPr name="TextBox 32" id="32"/>
          <p:cNvSpPr txBox="true"/>
          <p:nvPr/>
        </p:nvSpPr>
        <p:spPr>
          <a:xfrm rot="0">
            <a:off x="9950240" y="4574231"/>
            <a:ext cx="3339292" cy="16548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5436" indent="-172718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Verifies aid recipients with LHDN </a:t>
            </a:r>
          </a:p>
          <a:p>
            <a:pPr algn="just" marL="345436" indent="-172718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Regular updates sent to donors</a:t>
            </a:r>
          </a:p>
          <a:p>
            <a:pPr algn="just" marL="345436" indent="-172718" lvl="1">
              <a:lnSpc>
                <a:spcPts val="2239"/>
              </a:lnSpc>
              <a:buFont typeface="Arial"/>
              <a:buChar char="•"/>
            </a:pPr>
            <a:r>
              <a:rPr lang="en-US" b="true" sz="1599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Only verified NGOs can join</a:t>
            </a:r>
          </a:p>
          <a:p>
            <a:pPr algn="just" marL="0" indent="0" lvl="0">
              <a:lnSpc>
                <a:spcPts val="2239"/>
              </a:lnSpc>
              <a:spcBef>
                <a:spcPct val="0"/>
              </a:spcBef>
            </a:pPr>
          </a:p>
        </p:txBody>
      </p:sp>
      <p:sp>
        <p:nvSpPr>
          <p:cNvPr name="TextBox 33" id="33"/>
          <p:cNvSpPr txBox="true"/>
          <p:nvPr/>
        </p:nvSpPr>
        <p:spPr>
          <a:xfrm rot="0">
            <a:off x="10201737" y="3410110"/>
            <a:ext cx="2836299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Reliability &amp;</a:t>
            </a:r>
          </a:p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 Trust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4624798" y="3400585"/>
            <a:ext cx="1669646" cy="8248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Data Protection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3789975" y="6758076"/>
            <a:ext cx="3339292" cy="405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</a:pPr>
            <a:r>
              <a:rPr lang="en-US" sz="2400" b="true">
                <a:solidFill>
                  <a:srgbClr val="FFFFFF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Gamification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789975" y="4568364"/>
            <a:ext cx="3076678" cy="131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67047" indent="-183523" lvl="1">
              <a:lnSpc>
                <a:spcPts val="23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00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Uses</a:t>
            </a:r>
            <a:r>
              <a:rPr lang="en-US" b="true" sz="1700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 secure database systems (e.g. SQL)</a:t>
            </a:r>
          </a:p>
          <a:p>
            <a:pPr algn="just" marL="367047" indent="-183523" lvl="1">
              <a:lnSpc>
                <a:spcPts val="238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700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Protects user and donation data</a:t>
            </a:r>
          </a:p>
          <a:p>
            <a:pPr algn="just" marL="0" indent="0" lvl="0">
              <a:lnSpc>
                <a:spcPts val="980"/>
              </a:lnSpc>
              <a:spcBef>
                <a:spcPct val="0"/>
              </a:spcBef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3789975" y="7678604"/>
            <a:ext cx="3286497" cy="14257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349114" indent="-174557" lvl="1">
              <a:lnSpc>
                <a:spcPts val="226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17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Earn in-app currency (like Shopee Coins or TNG Points)</a:t>
            </a:r>
          </a:p>
          <a:p>
            <a:pPr algn="just" marL="349114" indent="-174557" lvl="1">
              <a:lnSpc>
                <a:spcPts val="2263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1617" strike="noStrike" u="none">
                <a:solidFill>
                  <a:srgbClr val="DFEEE8"/>
                </a:solidFill>
                <a:latin typeface="Aileron Bold"/>
                <a:ea typeface="Aileron Bold"/>
                <a:cs typeface="Aileron Bold"/>
                <a:sym typeface="Aileron Bold"/>
              </a:rPr>
              <a:t>Redeem or re-donate points to support verified causes</a:t>
            </a:r>
          </a:p>
          <a:p>
            <a:pPr algn="just" marL="0" indent="0" lvl="0">
              <a:lnSpc>
                <a:spcPts val="2263"/>
              </a:lnSpc>
              <a:spcBef>
                <a:spcPct val="0"/>
              </a:spcBef>
            </a:pPr>
          </a:p>
        </p:txBody>
      </p:sp>
      <p:sp>
        <p:nvSpPr>
          <p:cNvPr name="Freeform 38" id="38"/>
          <p:cNvSpPr/>
          <p:nvPr/>
        </p:nvSpPr>
        <p:spPr>
          <a:xfrm flipH="false" flipV="false" rot="0">
            <a:off x="7056892" y="1028700"/>
            <a:ext cx="1437601" cy="1477907"/>
          </a:xfrm>
          <a:custGeom>
            <a:avLst/>
            <a:gdLst/>
            <a:ahLst/>
            <a:cxnLst/>
            <a:rect r="r" b="b" t="t" l="l"/>
            <a:pathLst>
              <a:path h="1477907" w="1437601">
                <a:moveTo>
                  <a:pt x="0" y="0"/>
                </a:moveTo>
                <a:lnTo>
                  <a:pt x="1437600" y="0"/>
                </a:lnTo>
                <a:lnTo>
                  <a:pt x="1437600" y="1477907"/>
                </a:lnTo>
                <a:lnTo>
                  <a:pt x="0" y="147790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-10800000">
            <a:off x="1025202" y="2181650"/>
            <a:ext cx="2179590" cy="324957"/>
          </a:xfrm>
          <a:custGeom>
            <a:avLst/>
            <a:gdLst/>
            <a:ahLst/>
            <a:cxnLst/>
            <a:rect r="r" b="b" t="t" l="l"/>
            <a:pathLst>
              <a:path h="324957" w="2179590">
                <a:moveTo>
                  <a:pt x="0" y="0"/>
                </a:moveTo>
                <a:lnTo>
                  <a:pt x="2179590" y="0"/>
                </a:lnTo>
                <a:lnTo>
                  <a:pt x="2179590" y="324957"/>
                </a:lnTo>
                <a:lnTo>
                  <a:pt x="0" y="32495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rnd">
            <a:noFill/>
            <a:prstDash val="solid"/>
            <a:round/>
          </a:ln>
        </p:spPr>
      </p:sp>
      <p:sp>
        <p:nvSpPr>
          <p:cNvPr name="Freeform 40" id="40"/>
          <p:cNvSpPr/>
          <p:nvPr/>
        </p:nvSpPr>
        <p:spPr>
          <a:xfrm flipH="false" flipV="false" rot="0">
            <a:off x="-1229366" y="1697996"/>
            <a:ext cx="11978427" cy="7090520"/>
          </a:xfrm>
          <a:custGeom>
            <a:avLst/>
            <a:gdLst/>
            <a:ahLst/>
            <a:cxnLst/>
            <a:rect r="r" b="b" t="t" l="l"/>
            <a:pathLst>
              <a:path h="7090520" w="11978427">
                <a:moveTo>
                  <a:pt x="0" y="0"/>
                </a:moveTo>
                <a:lnTo>
                  <a:pt x="11978427" y="0"/>
                </a:lnTo>
                <a:lnTo>
                  <a:pt x="11978427" y="7090520"/>
                </a:lnTo>
                <a:lnTo>
                  <a:pt x="0" y="70905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18000"/>
            </a:blip>
            <a:stretch>
              <a:fillRect l="0" t="-11555" r="0" b="-11555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DAGkPraSugc</dc:identifier>
  <dcterms:modified xsi:type="dcterms:W3CDTF">2011-08-01T06:04:30Z</dcterms:modified>
  <cp:revision>1</cp:revision>
  <dc:title>INFAQ++</dc:title>
</cp:coreProperties>
</file>