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0"/>
  </p:notes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0"/>
  </p:normalViewPr>
  <p:slideViewPr>
    <p:cSldViewPr snapToGrid="0">
      <p:cViewPr varScale="1">
        <p:scale>
          <a:sx n="116" d="100"/>
          <a:sy n="116"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FD9AF-2D86-AF48-B1AE-40204B9EDAFB}" type="datetimeFigureOut">
              <a:rPr lang="en-DE" smtClean="0"/>
              <a:t>14.10.24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42080-4988-F248-B351-4D73D543186C}" type="slidenum">
              <a:rPr lang="en-DE" smtClean="0"/>
              <a:t>‹#›</a:t>
            </a:fld>
            <a:endParaRPr lang="en-DE"/>
          </a:p>
        </p:txBody>
      </p:sp>
    </p:spTree>
    <p:extLst>
      <p:ext uri="{BB962C8B-B14F-4D97-AF65-F5344CB8AC3E}">
        <p14:creationId xmlns:p14="http://schemas.microsoft.com/office/powerpoint/2010/main" val="128934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5042080-4988-F248-B351-4D73D543186C}" type="slidenum">
              <a:rPr lang="en-DE" smtClean="0"/>
              <a:t>1</a:t>
            </a:fld>
            <a:endParaRPr lang="en-DE"/>
          </a:p>
        </p:txBody>
      </p:sp>
    </p:spTree>
    <p:extLst>
      <p:ext uri="{BB962C8B-B14F-4D97-AF65-F5344CB8AC3E}">
        <p14:creationId xmlns:p14="http://schemas.microsoft.com/office/powerpoint/2010/main" val="72082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rIns="45720"/>
          <a:lstStyle/>
          <a:p>
            <a:fld id="{DEFD3185-1F2A-A24E-8298-C45888894E16}" type="slidenum">
              <a:rPr lang="en-DE" smtClean="0"/>
              <a:t>‹#›</a:t>
            </a:fld>
            <a:endParaRPr lang="en-DE"/>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584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12237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80532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390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5A16650-87D7-DF47-AABB-0E34DA9EFDCF}" type="datetimeFigureOut">
              <a:rPr lang="en-DE" smtClean="0"/>
              <a:t>13.10.24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53174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5A16650-87D7-DF47-AABB-0E34DA9EFDCF}" type="datetimeFigureOut">
              <a:rPr lang="en-DE" smtClean="0"/>
              <a:t>13.10.24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EFD3185-1F2A-A24E-8298-C45888894E16}" type="slidenum">
              <a:rPr lang="en-DE" smtClean="0"/>
              <a:t>‹#›</a:t>
            </a:fld>
            <a:endParaRPr lang="en-DE"/>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6732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5A16650-87D7-DF47-AABB-0E34DA9EFDCF}" type="datetimeFigureOut">
              <a:rPr lang="en-DE" smtClean="0"/>
              <a:t>13.10.24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5927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A16650-87D7-DF47-AABB-0E34DA9EFDCF}" type="datetimeFigureOut">
              <a:rPr lang="en-DE" smtClean="0"/>
              <a:t>13.10.24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DEFD3185-1F2A-A24E-8298-C45888894E16}" type="slidenum">
              <a:rPr lang="en-DE" smtClean="0"/>
              <a:t>‹#›</a:t>
            </a:fld>
            <a:endParaRPr lang="en-DE"/>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899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5A16650-87D7-DF47-AABB-0E34DA9EFDCF}" type="datetimeFigureOut">
              <a:rPr lang="en-DE" smtClean="0"/>
              <a:t>13.10.24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307990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A16650-87D7-DF47-AABB-0E34DA9EFDCF}" type="datetimeFigureOut">
              <a:rPr lang="en-DE" smtClean="0"/>
              <a:t>13.10.24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29636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A16650-87D7-DF47-AABB-0E34DA9EFDCF}" type="datetimeFigureOut">
              <a:rPr lang="en-DE" smtClean="0"/>
              <a:t>13.10.24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EFD3185-1F2A-A24E-8298-C45888894E16}" type="slidenum">
              <a:rPr lang="en-DE" smtClean="0"/>
              <a:t>‹#›</a:t>
            </a:fld>
            <a:endParaRPr lang="en-DE"/>
          </a:p>
        </p:txBody>
      </p:sp>
    </p:spTree>
    <p:extLst>
      <p:ext uri="{BB962C8B-B14F-4D97-AF65-F5344CB8AC3E}">
        <p14:creationId xmlns:p14="http://schemas.microsoft.com/office/powerpoint/2010/main" val="65006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5A16650-87D7-DF47-AABB-0E34DA9EFDCF}" type="datetimeFigureOut">
              <a:rPr lang="en-DE" smtClean="0"/>
              <a:t>13.10.24</a:t>
            </a:fld>
            <a:endParaRPr lang="en-DE"/>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EFD3185-1F2A-A24E-8298-C45888894E16}" type="slidenum">
              <a:rPr lang="en-DE" smtClean="0"/>
              <a:t>‹#›</a:t>
            </a:fld>
            <a:endParaRPr lang="en-DE"/>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920714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224C-4B34-A11D-E065-7EF210BCEE81}"/>
              </a:ext>
            </a:extLst>
          </p:cNvPr>
          <p:cNvSpPr>
            <a:spLocks noGrp="1"/>
          </p:cNvSpPr>
          <p:nvPr>
            <p:ph type="title"/>
          </p:nvPr>
        </p:nvSpPr>
        <p:spPr>
          <a:xfrm>
            <a:off x="1177636" y="221674"/>
            <a:ext cx="9392503" cy="586382"/>
          </a:xfrm>
        </p:spPr>
        <p:txBody>
          <a:bodyPr/>
          <a:lstStyle/>
          <a:p>
            <a:pPr algn="ctr"/>
            <a:r>
              <a:rPr lang="en-DE" dirty="0">
                <a:solidFill>
                  <a:srgbClr val="FFC000"/>
                </a:solidFill>
              </a:rPr>
              <a:t>Power BI Dashboard </a:t>
            </a:r>
          </a:p>
        </p:txBody>
      </p:sp>
      <p:pic>
        <p:nvPicPr>
          <p:cNvPr id="14" name="Content Placeholder 13">
            <a:extLst>
              <a:ext uri="{FF2B5EF4-FFF2-40B4-BE49-F238E27FC236}">
                <a16:creationId xmlns:a16="http://schemas.microsoft.com/office/drawing/2014/main" id="{3132BE50-D7A7-6B47-1D74-1462106E015E}"/>
              </a:ext>
            </a:extLst>
          </p:cNvPr>
          <p:cNvPicPr>
            <a:picLocks noGrp="1" noChangeAspect="1"/>
          </p:cNvPicPr>
          <p:nvPr>
            <p:ph idx="1"/>
          </p:nvPr>
        </p:nvPicPr>
        <p:blipFill>
          <a:blip r:embed="rId3"/>
          <a:stretch>
            <a:fillRect/>
          </a:stretch>
        </p:blipFill>
        <p:spPr>
          <a:xfrm>
            <a:off x="0" y="0"/>
            <a:ext cx="12192000" cy="6858000"/>
          </a:xfrm>
        </p:spPr>
      </p:pic>
    </p:spTree>
    <p:extLst>
      <p:ext uri="{BB962C8B-B14F-4D97-AF65-F5344CB8AC3E}">
        <p14:creationId xmlns:p14="http://schemas.microsoft.com/office/powerpoint/2010/main" val="95099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5B59-4ECA-6E4E-0221-3407EF3A587A}"/>
              </a:ext>
            </a:extLst>
          </p:cNvPr>
          <p:cNvSpPr>
            <a:spLocks noGrp="1"/>
          </p:cNvSpPr>
          <p:nvPr>
            <p:ph type="ctrTitle"/>
          </p:nvPr>
        </p:nvSpPr>
        <p:spPr>
          <a:xfrm>
            <a:off x="2611808" y="1421176"/>
            <a:ext cx="5518066" cy="3349129"/>
          </a:xfrm>
        </p:spPr>
        <p:txBody>
          <a:bodyPr/>
          <a:lstStyle/>
          <a:p>
            <a:r>
              <a:rPr lang="en-DE" b="1" i="1" dirty="0">
                <a:solidFill>
                  <a:srgbClr val="FFC000"/>
                </a:solidFill>
                <a:latin typeface="+mn-lt"/>
                <a:cs typeface="Angsana New" panose="02020603050405020304" pitchFamily="18" charset="-34"/>
              </a:rPr>
              <a:t>Blinkit Ana</a:t>
            </a:r>
            <a:r>
              <a:rPr lang="en-DE" b="1" i="1" dirty="0">
                <a:solidFill>
                  <a:schemeClr val="accent6">
                    <a:lumMod val="75000"/>
                  </a:schemeClr>
                </a:solidFill>
                <a:latin typeface="+mn-lt"/>
                <a:cs typeface="Angsana New" panose="02020603050405020304" pitchFamily="18" charset="-34"/>
              </a:rPr>
              <a:t>lysis 2024</a:t>
            </a:r>
          </a:p>
        </p:txBody>
      </p:sp>
      <p:sp>
        <p:nvSpPr>
          <p:cNvPr id="3" name="Subtitle 2">
            <a:extLst>
              <a:ext uri="{FF2B5EF4-FFF2-40B4-BE49-F238E27FC236}">
                <a16:creationId xmlns:a16="http://schemas.microsoft.com/office/drawing/2014/main" id="{1D1A24EC-363F-A8D5-3DF3-24794AADC45C}"/>
              </a:ext>
            </a:extLst>
          </p:cNvPr>
          <p:cNvSpPr>
            <a:spLocks noGrp="1"/>
          </p:cNvSpPr>
          <p:nvPr>
            <p:ph type="subTitle" idx="1"/>
          </p:nvPr>
        </p:nvSpPr>
        <p:spPr/>
        <p:txBody>
          <a:bodyPr/>
          <a:lstStyle/>
          <a:p>
            <a:r>
              <a:rPr lang="en-DE" dirty="0">
                <a:solidFill>
                  <a:schemeClr val="accent6">
                    <a:lumMod val="75000"/>
                  </a:schemeClr>
                </a:solidFill>
              </a:rPr>
              <a:t>Real time power BI Sales analytics </a:t>
            </a:r>
          </a:p>
        </p:txBody>
      </p:sp>
      <p:pic>
        <p:nvPicPr>
          <p:cNvPr id="5" name="Picture 4">
            <a:extLst>
              <a:ext uri="{FF2B5EF4-FFF2-40B4-BE49-F238E27FC236}">
                <a16:creationId xmlns:a16="http://schemas.microsoft.com/office/drawing/2014/main" id="{DF6E1201-6562-CBB9-54DE-BE69627776B5}"/>
              </a:ext>
            </a:extLst>
          </p:cNvPr>
          <p:cNvPicPr>
            <a:picLocks noChangeAspect="1"/>
          </p:cNvPicPr>
          <p:nvPr/>
        </p:nvPicPr>
        <p:blipFill>
          <a:blip r:embed="rId2"/>
          <a:stretch>
            <a:fillRect/>
          </a:stretch>
        </p:blipFill>
        <p:spPr>
          <a:xfrm>
            <a:off x="8934680" y="0"/>
            <a:ext cx="3257319" cy="2160683"/>
          </a:xfrm>
          <a:prstGeom prst="rect">
            <a:avLst/>
          </a:prstGeom>
        </p:spPr>
      </p:pic>
      <p:pic>
        <p:nvPicPr>
          <p:cNvPr id="1026" name="Picture 2" descr="Plug-in: Microsoft Power BI - Erwecken Sie Ihre Daten zum Leben | Smartstore">
            <a:extLst>
              <a:ext uri="{FF2B5EF4-FFF2-40B4-BE49-F238E27FC236}">
                <a16:creationId xmlns:a16="http://schemas.microsoft.com/office/drawing/2014/main" id="{19AF3588-FD80-E929-32C1-EAC7D71C6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680" y="6168202"/>
            <a:ext cx="3257320" cy="6897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1F7C83-3D07-D215-1DAB-F8FBFACA7380}"/>
              </a:ext>
            </a:extLst>
          </p:cNvPr>
          <p:cNvSpPr txBox="1"/>
          <p:nvPr/>
        </p:nvSpPr>
        <p:spPr>
          <a:xfrm>
            <a:off x="6868849" y="6168202"/>
            <a:ext cx="4575006" cy="923330"/>
          </a:xfrm>
          <a:prstGeom prst="rect">
            <a:avLst/>
          </a:prstGeom>
          <a:noFill/>
        </p:spPr>
        <p:txBody>
          <a:bodyPr wrap="square" rtlCol="0">
            <a:spAutoFit/>
          </a:bodyPr>
          <a:lstStyle/>
          <a:p>
            <a:r>
              <a:rPr lang="en-DE" b="1" dirty="0">
                <a:latin typeface="Angsana New" panose="02020603050405020304" pitchFamily="18" charset="-34"/>
                <a:cs typeface="Angsana New" panose="02020603050405020304" pitchFamily="18" charset="-34"/>
              </a:rPr>
              <a:t>Designed by Syam N Sasi </a:t>
            </a:r>
          </a:p>
          <a:p>
            <a:r>
              <a:rPr lang="en-DE" b="1" dirty="0">
                <a:latin typeface="Angsana New" panose="02020603050405020304" pitchFamily="18" charset="-34"/>
                <a:cs typeface="Angsana New" panose="02020603050405020304" pitchFamily="18" charset="-34"/>
              </a:rPr>
              <a:t>13.10.2024</a:t>
            </a:r>
          </a:p>
          <a:p>
            <a:endParaRPr lang="en-DE" dirty="0"/>
          </a:p>
        </p:txBody>
      </p:sp>
    </p:spTree>
    <p:extLst>
      <p:ext uri="{BB962C8B-B14F-4D97-AF65-F5344CB8AC3E}">
        <p14:creationId xmlns:p14="http://schemas.microsoft.com/office/powerpoint/2010/main" val="10628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DE83-6E7D-6455-8554-75269BCBBF58}"/>
              </a:ext>
            </a:extLst>
          </p:cNvPr>
          <p:cNvSpPr>
            <a:spLocks noGrp="1"/>
          </p:cNvSpPr>
          <p:nvPr>
            <p:ph type="title"/>
          </p:nvPr>
        </p:nvSpPr>
        <p:spPr>
          <a:xfrm>
            <a:off x="1466053" y="808056"/>
            <a:ext cx="7958331" cy="1077229"/>
          </a:xfrm>
        </p:spPr>
        <p:txBody>
          <a:bodyPr/>
          <a:lstStyle/>
          <a:p>
            <a:pPr algn="ctr"/>
            <a:r>
              <a:rPr lang="en-DE" dirty="0">
                <a:solidFill>
                  <a:srgbClr val="FFC000"/>
                </a:solidFill>
              </a:rPr>
              <a:t>Objective</a:t>
            </a:r>
          </a:p>
        </p:txBody>
      </p:sp>
      <p:sp>
        <p:nvSpPr>
          <p:cNvPr id="3" name="Content Placeholder 2">
            <a:extLst>
              <a:ext uri="{FF2B5EF4-FFF2-40B4-BE49-F238E27FC236}">
                <a16:creationId xmlns:a16="http://schemas.microsoft.com/office/drawing/2014/main" id="{7A618CC3-6A65-E134-2A86-505352DE3E89}"/>
              </a:ext>
            </a:extLst>
          </p:cNvPr>
          <p:cNvSpPr>
            <a:spLocks noGrp="1"/>
          </p:cNvSpPr>
          <p:nvPr>
            <p:ph idx="1"/>
          </p:nvPr>
        </p:nvSpPr>
        <p:spPr>
          <a:xfrm>
            <a:off x="969818" y="2052116"/>
            <a:ext cx="9600321" cy="3997828"/>
          </a:xfrm>
        </p:spPr>
        <p:txBody>
          <a:bodyPr/>
          <a:lstStyle/>
          <a:p>
            <a:r>
              <a:rPr lang="en-GB" dirty="0">
                <a:effectLst/>
                <a:latin typeface="Helvetica" pitchFamily="2" charset="0"/>
              </a:rPr>
              <a:t>This project was cantered on building comprehensive analysis of Blinkit's sales performance, customer satisfaction, and inventory distribution to identify key insights and opportunities for optimization using various KPIs and visualizations in Power BI.</a:t>
            </a:r>
          </a:p>
          <a:p>
            <a:endParaRPr lang="en-DE" dirty="0"/>
          </a:p>
        </p:txBody>
      </p:sp>
    </p:spTree>
    <p:extLst>
      <p:ext uri="{BB962C8B-B14F-4D97-AF65-F5344CB8AC3E}">
        <p14:creationId xmlns:p14="http://schemas.microsoft.com/office/powerpoint/2010/main" val="395529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B7C6-9102-F90A-2D06-78AC5122EE95}"/>
              </a:ext>
            </a:extLst>
          </p:cNvPr>
          <p:cNvSpPr>
            <a:spLocks noGrp="1"/>
          </p:cNvSpPr>
          <p:nvPr>
            <p:ph type="title"/>
          </p:nvPr>
        </p:nvSpPr>
        <p:spPr/>
        <p:txBody>
          <a:bodyPr/>
          <a:lstStyle/>
          <a:p>
            <a:pPr algn="ctr"/>
            <a:r>
              <a:rPr lang="en-DE" dirty="0">
                <a:solidFill>
                  <a:srgbClr val="FFC000"/>
                </a:solidFill>
              </a:rPr>
              <a:t>Steps in projects</a:t>
            </a:r>
            <a:br>
              <a:rPr lang="en-DE" dirty="0"/>
            </a:br>
            <a:endParaRPr lang="en-DE" dirty="0"/>
          </a:p>
        </p:txBody>
      </p:sp>
      <p:sp>
        <p:nvSpPr>
          <p:cNvPr id="3" name="Content Placeholder 2">
            <a:extLst>
              <a:ext uri="{FF2B5EF4-FFF2-40B4-BE49-F238E27FC236}">
                <a16:creationId xmlns:a16="http://schemas.microsoft.com/office/drawing/2014/main" id="{C5FEEBB2-CD82-F659-EEA0-138898BAAD2B}"/>
              </a:ext>
            </a:extLst>
          </p:cNvPr>
          <p:cNvSpPr>
            <a:spLocks noGrp="1"/>
          </p:cNvSpPr>
          <p:nvPr>
            <p:ph idx="1"/>
          </p:nvPr>
        </p:nvSpPr>
        <p:spPr>
          <a:xfrm>
            <a:off x="1011382" y="1524000"/>
            <a:ext cx="9558757" cy="5334000"/>
          </a:xfrm>
        </p:spPr>
        <p:txBody>
          <a:bodyPr>
            <a:normAutofit fontScale="92500" lnSpcReduction="10000"/>
          </a:bodyPr>
          <a:lstStyle/>
          <a:p>
            <a:r>
              <a:rPr lang="en-GB" dirty="0">
                <a:effectLst/>
                <a:latin typeface="Helvetica" pitchFamily="2" charset="0"/>
              </a:rPr>
              <a:t>Requirement Gathering/ Business Requirements</a:t>
            </a:r>
          </a:p>
          <a:p>
            <a:r>
              <a:rPr lang="en-GB" dirty="0">
                <a:effectLst/>
                <a:latin typeface="Helvetica" pitchFamily="2" charset="0"/>
              </a:rPr>
              <a:t>Data Walkthrough</a:t>
            </a:r>
          </a:p>
          <a:p>
            <a:r>
              <a:rPr lang="en-GB" dirty="0">
                <a:effectLst/>
                <a:latin typeface="Helvetica" pitchFamily="2" charset="0"/>
              </a:rPr>
              <a:t>Data Connection</a:t>
            </a:r>
          </a:p>
          <a:p>
            <a:r>
              <a:rPr lang="en-GB" dirty="0">
                <a:effectLst/>
                <a:latin typeface="Helvetica" pitchFamily="2" charset="0"/>
              </a:rPr>
              <a:t>Data Cleaning / Quality Check</a:t>
            </a:r>
          </a:p>
          <a:p>
            <a:r>
              <a:rPr lang="en-GB" dirty="0">
                <a:effectLst/>
                <a:latin typeface="Helvetica" pitchFamily="2" charset="0"/>
              </a:rPr>
              <a:t>Data Modelling</a:t>
            </a:r>
          </a:p>
          <a:p>
            <a:r>
              <a:rPr lang="en-GB" dirty="0">
                <a:effectLst/>
                <a:latin typeface="Helvetica" pitchFamily="2" charset="0"/>
              </a:rPr>
              <a:t>Data Processing</a:t>
            </a:r>
          </a:p>
          <a:p>
            <a:r>
              <a:rPr lang="en-GB" dirty="0">
                <a:effectLst/>
                <a:latin typeface="Helvetica" pitchFamily="2" charset="0"/>
              </a:rPr>
              <a:t> DAX Calculations</a:t>
            </a:r>
          </a:p>
          <a:p>
            <a:r>
              <a:rPr lang="en-GB" dirty="0">
                <a:effectLst/>
                <a:latin typeface="Helvetica" pitchFamily="2" charset="0"/>
              </a:rPr>
              <a:t>Dashboard Lay outing</a:t>
            </a:r>
          </a:p>
          <a:p>
            <a:r>
              <a:rPr lang="en-GB" dirty="0">
                <a:effectLst/>
                <a:latin typeface="Helvetica" pitchFamily="2" charset="0"/>
              </a:rPr>
              <a:t>Charts Development and Formatting v Dashboard / Report Development</a:t>
            </a:r>
          </a:p>
          <a:p>
            <a:r>
              <a:rPr lang="en-GB" dirty="0">
                <a:effectLst/>
                <a:latin typeface="Helvetica" pitchFamily="2" charset="0"/>
              </a:rPr>
              <a:t>Insights Generation</a:t>
            </a:r>
          </a:p>
          <a:p>
            <a:endParaRPr lang="en-DE" dirty="0"/>
          </a:p>
        </p:txBody>
      </p:sp>
    </p:spTree>
    <p:extLst>
      <p:ext uri="{BB962C8B-B14F-4D97-AF65-F5344CB8AC3E}">
        <p14:creationId xmlns:p14="http://schemas.microsoft.com/office/powerpoint/2010/main" val="37393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806D-C792-5FB1-AC15-8D47CA0BB33F}"/>
              </a:ext>
            </a:extLst>
          </p:cNvPr>
          <p:cNvSpPr>
            <a:spLocks noGrp="1"/>
          </p:cNvSpPr>
          <p:nvPr>
            <p:ph type="title"/>
          </p:nvPr>
        </p:nvSpPr>
        <p:spPr/>
        <p:txBody>
          <a:bodyPr/>
          <a:lstStyle/>
          <a:p>
            <a:pPr algn="ctr"/>
            <a:r>
              <a:rPr lang="en-DE" dirty="0">
                <a:solidFill>
                  <a:srgbClr val="FFC000"/>
                </a:solidFill>
              </a:rPr>
              <a:t>KPIs Requirements</a:t>
            </a:r>
          </a:p>
        </p:txBody>
      </p:sp>
      <p:sp>
        <p:nvSpPr>
          <p:cNvPr id="3" name="Content Placeholder 2">
            <a:extLst>
              <a:ext uri="{FF2B5EF4-FFF2-40B4-BE49-F238E27FC236}">
                <a16:creationId xmlns:a16="http://schemas.microsoft.com/office/drawing/2014/main" id="{DE3DF954-2185-CA73-B04C-FAC140FF0F5B}"/>
              </a:ext>
            </a:extLst>
          </p:cNvPr>
          <p:cNvSpPr>
            <a:spLocks noGrp="1"/>
          </p:cNvSpPr>
          <p:nvPr>
            <p:ph idx="1"/>
          </p:nvPr>
        </p:nvSpPr>
        <p:spPr>
          <a:xfrm>
            <a:off x="1025236" y="1427018"/>
            <a:ext cx="10349346" cy="5430982"/>
          </a:xfrm>
        </p:spPr>
        <p:txBody>
          <a:bodyPr/>
          <a:lstStyle/>
          <a:p>
            <a:pPr>
              <a:buFont typeface="+mj-lt"/>
              <a:buAutoNum type="arabicPeriod"/>
            </a:pPr>
            <a:r>
              <a:rPr lang="en-GB" dirty="0">
                <a:effectLst/>
                <a:latin typeface="Helvetica" pitchFamily="2" charset="0"/>
              </a:rPr>
              <a:t>﻿﻿﻿Total Sales: The overall revenue generated from all items sold.</a:t>
            </a:r>
          </a:p>
          <a:p>
            <a:pPr>
              <a:buFont typeface="+mj-lt"/>
              <a:buAutoNum type="arabicPeriod"/>
            </a:pPr>
            <a:r>
              <a:rPr lang="en-GB" dirty="0">
                <a:effectLst/>
                <a:latin typeface="Helvetica" pitchFamily="2" charset="0"/>
              </a:rPr>
              <a:t>﻿﻿﻿Average Sales: The average revenue per sale.</a:t>
            </a:r>
          </a:p>
          <a:p>
            <a:pPr>
              <a:buFont typeface="+mj-lt"/>
              <a:buAutoNum type="arabicPeriod"/>
            </a:pPr>
            <a:r>
              <a:rPr lang="en-GB" dirty="0">
                <a:effectLst/>
                <a:latin typeface="Helvetica" pitchFamily="2" charset="0"/>
              </a:rPr>
              <a:t>﻿﻿﻿Number of Items: The total count of different items sold.</a:t>
            </a:r>
          </a:p>
          <a:p>
            <a:pPr>
              <a:buFont typeface="+mj-lt"/>
              <a:buAutoNum type="arabicPeriod"/>
            </a:pPr>
            <a:r>
              <a:rPr lang="en-GB" dirty="0">
                <a:effectLst/>
                <a:latin typeface="Helvetica" pitchFamily="2" charset="0"/>
              </a:rPr>
              <a:t>﻿﻿﻿Average Rating: The average customer rating for items sold.</a:t>
            </a:r>
          </a:p>
          <a:p>
            <a:pPr marL="0" indent="0">
              <a:buNone/>
            </a:pPr>
            <a:endParaRPr lang="en-DE" dirty="0"/>
          </a:p>
        </p:txBody>
      </p:sp>
    </p:spTree>
    <p:extLst>
      <p:ext uri="{BB962C8B-B14F-4D97-AF65-F5344CB8AC3E}">
        <p14:creationId xmlns:p14="http://schemas.microsoft.com/office/powerpoint/2010/main" val="133131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810E-1896-85BA-06A4-45741291F671}"/>
              </a:ext>
            </a:extLst>
          </p:cNvPr>
          <p:cNvSpPr>
            <a:spLocks noGrp="1"/>
          </p:cNvSpPr>
          <p:nvPr>
            <p:ph type="title"/>
          </p:nvPr>
        </p:nvSpPr>
        <p:spPr/>
        <p:txBody>
          <a:bodyPr/>
          <a:lstStyle/>
          <a:p>
            <a:pPr algn="ctr"/>
            <a:r>
              <a:rPr lang="en-DE" dirty="0">
                <a:solidFill>
                  <a:srgbClr val="FFC000"/>
                </a:solidFill>
              </a:rPr>
              <a:t>Business Requirements</a:t>
            </a:r>
          </a:p>
        </p:txBody>
      </p:sp>
      <p:sp>
        <p:nvSpPr>
          <p:cNvPr id="3" name="Content Placeholder 2">
            <a:extLst>
              <a:ext uri="{FF2B5EF4-FFF2-40B4-BE49-F238E27FC236}">
                <a16:creationId xmlns:a16="http://schemas.microsoft.com/office/drawing/2014/main" id="{941857BD-02D4-1793-6A55-6C258378BC80}"/>
              </a:ext>
            </a:extLst>
          </p:cNvPr>
          <p:cNvSpPr>
            <a:spLocks noGrp="1"/>
          </p:cNvSpPr>
          <p:nvPr>
            <p:ph idx="1"/>
          </p:nvPr>
        </p:nvSpPr>
        <p:spPr>
          <a:xfrm>
            <a:off x="1025236" y="1371599"/>
            <a:ext cx="10349346" cy="5361709"/>
          </a:xfrm>
        </p:spPr>
        <p:txBody>
          <a:bodyPr>
            <a:normAutofit fontScale="77500" lnSpcReduction="20000"/>
          </a:bodyPr>
          <a:lstStyle/>
          <a:p>
            <a:pPr>
              <a:buFont typeface="+mj-lt"/>
              <a:buAutoNum type="arabicPeriod"/>
            </a:pPr>
            <a:r>
              <a:rPr lang="en-GB" dirty="0">
                <a:effectLst/>
                <a:latin typeface="Helvetica" pitchFamily="2" charset="0"/>
              </a:rPr>
              <a:t>﻿﻿﻿Total Sales by Fat Content:</a:t>
            </a:r>
            <a:br>
              <a:rPr lang="en-GB" dirty="0">
                <a:effectLst/>
                <a:latin typeface="Helvetica" pitchFamily="2" charset="0"/>
              </a:rPr>
            </a:br>
            <a:r>
              <a:rPr lang="en-GB" dirty="0">
                <a:effectLst/>
                <a:latin typeface="Helvetica" pitchFamily="2" charset="0"/>
              </a:rPr>
              <a:t>Objective: Analyse the impact of fat content on total sales.</a:t>
            </a:r>
            <a:br>
              <a:rPr lang="en-GB" dirty="0">
                <a:effectLst/>
                <a:latin typeface="Helvetica" pitchFamily="2" charset="0"/>
              </a:rPr>
            </a:br>
            <a:r>
              <a:rPr lang="en-GB" dirty="0">
                <a:effectLst/>
                <a:latin typeface="Helvetica" pitchFamily="2" charset="0"/>
              </a:rPr>
              <a:t>Additional KPI Metrics: Assess how other KPIs (Average Sales, Number of Items, Average Rating) vary with fat content.</a:t>
            </a:r>
            <a:br>
              <a:rPr lang="en-GB" dirty="0">
                <a:effectLst/>
                <a:latin typeface="Helvetica" pitchFamily="2" charset="0"/>
              </a:rPr>
            </a:br>
            <a:r>
              <a:rPr lang="en-GB" dirty="0">
                <a:solidFill>
                  <a:srgbClr val="FFC000"/>
                </a:solidFill>
                <a:effectLst/>
                <a:latin typeface="Helvetica" pitchFamily="2" charset="0"/>
              </a:rPr>
              <a:t>Chart Type: Donut Chart.</a:t>
            </a:r>
          </a:p>
          <a:p>
            <a:pPr>
              <a:buFont typeface="+mj-lt"/>
              <a:buAutoNum type="arabicPeriod"/>
            </a:pPr>
            <a:r>
              <a:rPr lang="en-GB" dirty="0">
                <a:effectLst/>
                <a:latin typeface="Helvetica" pitchFamily="2" charset="0"/>
              </a:rPr>
              <a:t>﻿﻿﻿Total Sales by Item Type:</a:t>
            </a:r>
            <a:br>
              <a:rPr lang="en-GB" dirty="0">
                <a:effectLst/>
                <a:latin typeface="Helvetica" pitchFamily="2" charset="0"/>
              </a:rPr>
            </a:br>
            <a:r>
              <a:rPr lang="en-GB" dirty="0">
                <a:effectLst/>
                <a:latin typeface="Helvetica" pitchFamily="2" charset="0"/>
              </a:rPr>
              <a:t>Objective: Identify the performance of different item types in terms of total sales.</a:t>
            </a:r>
            <a:br>
              <a:rPr lang="en-GB" dirty="0">
                <a:effectLst/>
                <a:latin typeface="Helvetica" pitchFamily="2" charset="0"/>
              </a:rPr>
            </a:br>
            <a:r>
              <a:rPr lang="en-GB" dirty="0">
                <a:effectLst/>
                <a:latin typeface="Helvetica" pitchFamily="2" charset="0"/>
              </a:rPr>
              <a:t>Additional KPI Metrics: Assess how other KPIs (Average Sales, Number of Items, Average Rating) vary with fat content.</a:t>
            </a:r>
            <a:br>
              <a:rPr lang="en-GB" dirty="0">
                <a:effectLst/>
                <a:latin typeface="Helvetica" pitchFamily="2" charset="0"/>
              </a:rPr>
            </a:br>
            <a:r>
              <a:rPr lang="en-GB" dirty="0">
                <a:solidFill>
                  <a:srgbClr val="FFC000"/>
                </a:solidFill>
                <a:effectLst/>
                <a:latin typeface="Helvetica" pitchFamily="2" charset="0"/>
              </a:rPr>
              <a:t>Chart Type: Bar Chart.</a:t>
            </a:r>
          </a:p>
          <a:p>
            <a:pPr>
              <a:buFont typeface="+mj-lt"/>
              <a:buAutoNum type="arabicPeriod"/>
            </a:pPr>
            <a:r>
              <a:rPr lang="en-GB" dirty="0">
                <a:effectLst/>
                <a:latin typeface="Helvetica" pitchFamily="2" charset="0"/>
              </a:rPr>
              <a:t>﻿﻿﻿Fat Content by Outlet for Total Sales:</a:t>
            </a:r>
            <a:br>
              <a:rPr lang="en-GB" dirty="0">
                <a:effectLst/>
                <a:latin typeface="Helvetica" pitchFamily="2" charset="0"/>
              </a:rPr>
            </a:br>
            <a:r>
              <a:rPr lang="en-GB" dirty="0">
                <a:effectLst/>
                <a:latin typeface="Helvetica" pitchFamily="2" charset="0"/>
              </a:rPr>
              <a:t>Objective: Compare total sales across different outlets segmented by fat content.</a:t>
            </a:r>
            <a:br>
              <a:rPr lang="en-GB" dirty="0">
                <a:effectLst/>
                <a:latin typeface="Helvetica" pitchFamily="2" charset="0"/>
              </a:rPr>
            </a:br>
            <a:r>
              <a:rPr lang="en-GB" dirty="0">
                <a:effectLst/>
                <a:latin typeface="Helvetica" pitchFamily="2" charset="0"/>
              </a:rPr>
              <a:t>Additional KPI Metrics: Assess how other KPis (Average Sales, Number of Items, Average Rating) vary with fat content.</a:t>
            </a:r>
            <a:br>
              <a:rPr lang="en-GB" dirty="0">
                <a:effectLst/>
                <a:latin typeface="Helvetica" pitchFamily="2" charset="0"/>
              </a:rPr>
            </a:br>
            <a:r>
              <a:rPr lang="en-GB" dirty="0">
                <a:solidFill>
                  <a:srgbClr val="FFC000"/>
                </a:solidFill>
                <a:effectLst/>
                <a:latin typeface="Helvetica" pitchFamily="2" charset="0"/>
              </a:rPr>
              <a:t>Chart Type: Stacked Column Chart.</a:t>
            </a:r>
          </a:p>
          <a:p>
            <a:pPr>
              <a:buFont typeface="+mj-lt"/>
              <a:buAutoNum type="arabicPeriod"/>
            </a:pPr>
            <a:r>
              <a:rPr lang="en-GB" dirty="0">
                <a:effectLst/>
                <a:latin typeface="Helvetica" pitchFamily="2" charset="0"/>
              </a:rPr>
              <a:t>﻿﻿﻿Total Sales by Outlet Establishment:</a:t>
            </a:r>
            <a:br>
              <a:rPr lang="en-GB" dirty="0">
                <a:effectLst/>
                <a:latin typeface="Helvetica" pitchFamily="2" charset="0"/>
              </a:rPr>
            </a:br>
            <a:r>
              <a:rPr lang="en-GB" dirty="0">
                <a:effectLst/>
                <a:latin typeface="Helvetica" pitchFamily="2" charset="0"/>
              </a:rPr>
              <a:t>Objective: Evaluate how the age or type of outlet establishment influences total sales.</a:t>
            </a:r>
            <a:br>
              <a:rPr lang="en-GB" dirty="0">
                <a:effectLst/>
                <a:latin typeface="Helvetica" pitchFamily="2" charset="0"/>
              </a:rPr>
            </a:br>
            <a:r>
              <a:rPr lang="en-GB" dirty="0">
                <a:solidFill>
                  <a:srgbClr val="FFC000"/>
                </a:solidFill>
                <a:effectLst/>
                <a:latin typeface="Helvetica" pitchFamily="2" charset="0"/>
              </a:rPr>
              <a:t>Chart Type: Line Chart.</a:t>
            </a:r>
          </a:p>
          <a:p>
            <a:endParaRPr lang="en-DE" dirty="0"/>
          </a:p>
        </p:txBody>
      </p:sp>
    </p:spTree>
    <p:extLst>
      <p:ext uri="{BB962C8B-B14F-4D97-AF65-F5344CB8AC3E}">
        <p14:creationId xmlns:p14="http://schemas.microsoft.com/office/powerpoint/2010/main" val="82528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BCFAA-915C-2A59-CE05-F2913C4F2EA3}"/>
              </a:ext>
            </a:extLst>
          </p:cNvPr>
          <p:cNvSpPr>
            <a:spLocks noGrp="1"/>
          </p:cNvSpPr>
          <p:nvPr>
            <p:ph idx="1"/>
          </p:nvPr>
        </p:nvSpPr>
        <p:spPr>
          <a:xfrm>
            <a:off x="1011382" y="0"/>
            <a:ext cx="10349345" cy="6049944"/>
          </a:xfrm>
        </p:spPr>
        <p:txBody>
          <a:bodyPr>
            <a:normAutofit/>
          </a:bodyPr>
          <a:lstStyle/>
          <a:p>
            <a:pPr>
              <a:buFont typeface="+mj-lt"/>
              <a:buAutoNum type="arabicPeriod"/>
            </a:pPr>
            <a:r>
              <a:rPr lang="en-GB" sz="1600" dirty="0">
                <a:effectLst/>
                <a:latin typeface="Helvetica" pitchFamily="2" charset="0"/>
              </a:rPr>
              <a:t>﻿﻿﻿Sales by Outlet Size:</a:t>
            </a:r>
            <a:br>
              <a:rPr lang="en-GB" sz="1600" dirty="0">
                <a:effectLst/>
                <a:latin typeface="Helvetica" pitchFamily="2" charset="0"/>
              </a:rPr>
            </a:br>
            <a:r>
              <a:rPr lang="en-GB" sz="1600" dirty="0">
                <a:effectLst/>
                <a:latin typeface="Helvetica" pitchFamily="2" charset="0"/>
              </a:rPr>
              <a:t>Objective: Analyse the correlation between outlet size and total sales.</a:t>
            </a:r>
            <a:br>
              <a:rPr lang="en-GB" sz="1600" dirty="0">
                <a:effectLst/>
                <a:latin typeface="Helvetica" pitchFamily="2" charset="0"/>
              </a:rPr>
            </a:br>
            <a:r>
              <a:rPr lang="en-GB" sz="1600" dirty="0">
                <a:solidFill>
                  <a:srgbClr val="FFC000"/>
                </a:solidFill>
                <a:effectLst/>
                <a:latin typeface="Helvetica" pitchFamily="2" charset="0"/>
              </a:rPr>
              <a:t>Chart Type: Donut/ Pie Chart.</a:t>
            </a:r>
          </a:p>
          <a:p>
            <a:pPr>
              <a:buFont typeface="+mj-lt"/>
              <a:buAutoNum type="arabicPeriod"/>
            </a:pPr>
            <a:r>
              <a:rPr lang="en-GB" sz="1600" dirty="0">
                <a:effectLst/>
                <a:latin typeface="Helvetica" pitchFamily="2" charset="0"/>
              </a:rPr>
              <a:t>﻿﻿﻿Sales by Outlet Location:</a:t>
            </a:r>
            <a:br>
              <a:rPr lang="en-GB" sz="1600" dirty="0">
                <a:effectLst/>
                <a:latin typeface="Helvetica" pitchFamily="2" charset="0"/>
              </a:rPr>
            </a:br>
            <a:r>
              <a:rPr lang="en-GB" sz="1600" dirty="0">
                <a:effectLst/>
                <a:latin typeface="Helvetica" pitchFamily="2" charset="0"/>
              </a:rPr>
              <a:t>Objective: Assess the geographic distribution of sales across different locations.</a:t>
            </a:r>
            <a:br>
              <a:rPr lang="en-GB" sz="1600" dirty="0">
                <a:effectLst/>
                <a:latin typeface="Helvetica" pitchFamily="2" charset="0"/>
              </a:rPr>
            </a:br>
            <a:r>
              <a:rPr lang="en-GB" sz="1600" dirty="0">
                <a:solidFill>
                  <a:srgbClr val="FFC000"/>
                </a:solidFill>
                <a:effectLst/>
                <a:latin typeface="Helvetica" pitchFamily="2" charset="0"/>
              </a:rPr>
              <a:t>Chart Type: Funnel Map.</a:t>
            </a:r>
          </a:p>
          <a:p>
            <a:pPr>
              <a:buFont typeface="+mj-lt"/>
              <a:buAutoNum type="arabicPeriod"/>
            </a:pPr>
            <a:r>
              <a:rPr lang="en-GB" sz="1600" dirty="0">
                <a:effectLst/>
                <a:latin typeface="Helvetica" pitchFamily="2" charset="0"/>
              </a:rPr>
              <a:t>﻿﻿﻿All Metrics by Outlet Type:</a:t>
            </a:r>
            <a:br>
              <a:rPr lang="en-GB" sz="1600" dirty="0">
                <a:effectLst/>
                <a:latin typeface="Helvetica" pitchFamily="2" charset="0"/>
              </a:rPr>
            </a:br>
            <a:r>
              <a:rPr lang="en-GB" sz="1600" dirty="0">
                <a:effectLst/>
                <a:latin typeface="Helvetica" pitchFamily="2" charset="0"/>
              </a:rPr>
              <a:t>Objective: Provide a comprehensive view of all key metrics (Total Sales, Average Sales, Number of Items, Average Rating) broken down by different outlet types.</a:t>
            </a:r>
            <a:br>
              <a:rPr lang="en-GB" sz="1600" dirty="0">
                <a:effectLst/>
                <a:latin typeface="Helvetica" pitchFamily="2" charset="0"/>
              </a:rPr>
            </a:br>
            <a:r>
              <a:rPr lang="en-GB" sz="1600" dirty="0">
                <a:solidFill>
                  <a:srgbClr val="FFC000"/>
                </a:solidFill>
                <a:effectLst/>
                <a:latin typeface="Helvetica" pitchFamily="2" charset="0"/>
              </a:rPr>
              <a:t>Chart Type: Matrix Card.</a:t>
            </a:r>
          </a:p>
          <a:p>
            <a:endParaRPr lang="en-DE" sz="1600" dirty="0"/>
          </a:p>
        </p:txBody>
      </p:sp>
    </p:spTree>
    <p:extLst>
      <p:ext uri="{BB962C8B-B14F-4D97-AF65-F5344CB8AC3E}">
        <p14:creationId xmlns:p14="http://schemas.microsoft.com/office/powerpoint/2010/main" val="8869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C0842-2BA4-8BA7-6C0F-F715C4145AEE}"/>
              </a:ext>
            </a:extLst>
          </p:cNvPr>
          <p:cNvSpPr>
            <a:spLocks noGrp="1"/>
          </p:cNvSpPr>
          <p:nvPr>
            <p:ph idx="1"/>
          </p:nvPr>
        </p:nvSpPr>
        <p:spPr>
          <a:xfrm>
            <a:off x="1052945" y="443345"/>
            <a:ext cx="10058400" cy="5606599"/>
          </a:xfrm>
        </p:spPr>
        <p:txBody>
          <a:bodyPr/>
          <a:lstStyle/>
          <a:p>
            <a:pPr marL="0" indent="0">
              <a:buNone/>
            </a:pPr>
            <a:r>
              <a:rPr lang="en-GB" dirty="0">
                <a:effectLst/>
                <a:latin typeface="Helvetica" pitchFamily="2" charset="0"/>
              </a:rPr>
              <a:t>• This project strengthened my technical and analytical capabilities, as well as my ability to manage projects effectively. I'm eager to apply these skills to future opportunities in data analytics and reporting.</a:t>
            </a:r>
          </a:p>
          <a:p>
            <a:pPr marL="0" indent="0">
              <a:buNone/>
            </a:pPr>
            <a:endParaRPr lang="en-GB" dirty="0">
              <a:latin typeface="Helvetica" pitchFamily="2" charset="0"/>
            </a:endParaRPr>
          </a:p>
          <a:p>
            <a:pPr marL="0" indent="0">
              <a:buNone/>
            </a:pPr>
            <a:r>
              <a:rPr lang="en-GB" dirty="0">
                <a:effectLst/>
                <a:latin typeface="Helvetica" pitchFamily="2" charset="0"/>
              </a:rPr>
              <a:t>Thanks to </a:t>
            </a:r>
            <a:r>
              <a:rPr lang="en-GB" dirty="0">
                <a:solidFill>
                  <a:srgbClr val="FFC000"/>
                </a:solidFill>
                <a:effectLst/>
                <a:latin typeface="Helvetica" pitchFamily="2" charset="0"/>
              </a:rPr>
              <a:t>Data Tutorials (@datatutorials1</a:t>
            </a:r>
            <a:r>
              <a:rPr lang="en-GB" dirty="0">
                <a:solidFill>
                  <a:srgbClr val="FFC000"/>
                </a:solidFill>
                <a:latin typeface="Helvetica" pitchFamily="2" charset="0"/>
              </a:rPr>
              <a:t>) </a:t>
            </a:r>
            <a:r>
              <a:rPr lang="en-GB" dirty="0">
                <a:latin typeface="Helvetica" pitchFamily="2" charset="0"/>
              </a:rPr>
              <a:t>who guided me to create and learn this beautiful dashboard in power BI.</a:t>
            </a:r>
            <a:endParaRPr lang="en-GB" dirty="0">
              <a:effectLst/>
              <a:latin typeface="Helvetica" pitchFamily="2" charset="0"/>
            </a:endParaRPr>
          </a:p>
        </p:txBody>
      </p:sp>
    </p:spTree>
    <p:extLst>
      <p:ext uri="{BB962C8B-B14F-4D97-AF65-F5344CB8AC3E}">
        <p14:creationId xmlns:p14="http://schemas.microsoft.com/office/powerpoint/2010/main" val="2792309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{DAD7044F-51A8-ED4F-B463-6812F5D71450}tf16401378</Template>
  <TotalTime>1045</TotalTime>
  <Words>496</Words>
  <Application>Microsoft Macintosh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Angsana New</vt:lpstr>
      <vt:lpstr>Arial</vt:lpstr>
      <vt:lpstr>Calibri</vt:lpstr>
      <vt:lpstr>Helvetica</vt:lpstr>
      <vt:lpstr>MS Shell Dlg 2</vt:lpstr>
      <vt:lpstr>Wingdings</vt:lpstr>
      <vt:lpstr>Wingdings 3</vt:lpstr>
      <vt:lpstr>Madison</vt:lpstr>
      <vt:lpstr>Power BI Dashboard </vt:lpstr>
      <vt:lpstr>Blinkit Analysis 2024</vt:lpstr>
      <vt:lpstr>Objective</vt:lpstr>
      <vt:lpstr>Steps in projects </vt:lpstr>
      <vt:lpstr>KPIs Requirements</vt:lpstr>
      <vt:lpstr>Business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Blinkit Analysis 2024</dc:title>
  <dc:creator>Syam Nellikkattu Sasi</dc:creator>
  <cp:lastModifiedBy>Syam Nellikkattu Sasi</cp:lastModifiedBy>
  <cp:revision>7</cp:revision>
  <dcterms:created xsi:type="dcterms:W3CDTF">2024-10-13T16:43:35Z</dcterms:created>
  <dcterms:modified xsi:type="dcterms:W3CDTF">2024-10-14T10:09:24Z</dcterms:modified>
</cp:coreProperties>
</file>