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68" r:id="rId3"/>
    <p:sldId id="270" r:id="rId4"/>
    <p:sldId id="266" r:id="rId5"/>
    <p:sldId id="257" r:id="rId6"/>
    <p:sldId id="267" r:id="rId7"/>
    <p:sldId id="258" r:id="rId8"/>
    <p:sldId id="259" r:id="rId9"/>
    <p:sldId id="260" r:id="rId10"/>
    <p:sldId id="261" r:id="rId11"/>
    <p:sldId id="262" r:id="rId12"/>
    <p:sldId id="269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97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04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87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5297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468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646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9084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4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2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8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5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3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7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32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4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1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7E0CF6C-748E-4B7A-BC8B-3011EF78ED13}" type="datetime1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53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3977D-E27D-2989-14BF-CCB6EB52DD8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015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B83683-CA92-40D5-A5C4-85FDD94BB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8459804" cy="2233995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tx2"/>
                </a:solidFill>
              </a:rPr>
              <a:t>OLIST  STORE 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C9D6A-BFA4-4595-8FC4-ED58EED7261A}"/>
              </a:ext>
            </a:extLst>
          </p:cNvPr>
          <p:cNvSpPr txBox="1"/>
          <p:nvPr/>
        </p:nvSpPr>
        <p:spPr>
          <a:xfrm>
            <a:off x="4594459" y="3530420"/>
            <a:ext cx="7719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Group  No. 06</a:t>
            </a:r>
          </a:p>
        </p:txBody>
      </p:sp>
    </p:spTree>
    <p:extLst>
      <p:ext uri="{BB962C8B-B14F-4D97-AF65-F5344CB8AC3E}">
        <p14:creationId xmlns:p14="http://schemas.microsoft.com/office/powerpoint/2010/main" val="2232052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EFCF6-B84D-4A44-AE4F-ACBDC5F01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91" y="278680"/>
            <a:ext cx="10515600" cy="1325563"/>
          </a:xfrm>
        </p:spPr>
        <p:txBody>
          <a:bodyPr/>
          <a:lstStyle/>
          <a:p>
            <a:r>
              <a:rPr lang="en-US" dirty="0"/>
              <a:t>Geographical 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1795C-94E1-47D2-99BB-9582E2716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614" y="1604243"/>
            <a:ext cx="4809162" cy="5017937"/>
          </a:xfrm>
        </p:spPr>
        <p:txBody>
          <a:bodyPr/>
          <a:lstStyle/>
          <a:p>
            <a:r>
              <a:rPr lang="en-US" b="1" dirty="0"/>
              <a:t>City-wise Trends: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Sao Paulo records </a:t>
            </a:r>
            <a:r>
              <a:rPr lang="en-US" dirty="0"/>
              <a:t>the highest order counts.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In Sao Paulo, the average payment surpasses the average price, likely due to high order density.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Customised </a:t>
            </a:r>
            <a:r>
              <a:rPr lang="en-US" dirty="0"/>
              <a:t>marketing strategies for these regions could further boost 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1E0C8-F5BA-4331-B05C-23B26946C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/>
          <a:stretch/>
        </p:blipFill>
        <p:spPr>
          <a:xfrm>
            <a:off x="6096000" y="1485900"/>
            <a:ext cx="5572769" cy="464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76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F8999-0366-4FF4-B35B-0CEF03A9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15" y="365125"/>
            <a:ext cx="10515600" cy="1325563"/>
          </a:xfrm>
        </p:spPr>
        <p:txBody>
          <a:bodyPr/>
          <a:lstStyle/>
          <a:p>
            <a:r>
              <a:rPr lang="en-US" dirty="0"/>
              <a:t>Shipping Duration and Reviews: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2D09F-C593-4FC1-9364-F72D9CE9F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16" y="1690688"/>
            <a:ext cx="5267966" cy="4777306"/>
          </a:xfrm>
        </p:spPr>
        <p:txBody>
          <a:bodyPr/>
          <a:lstStyle/>
          <a:p>
            <a:r>
              <a:rPr lang="en-US" b="1" dirty="0"/>
              <a:t>Negative Correlation: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 clear negative correlation exists between shipping duration and review scores.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Faster shipping times are associated with higher review scores, emphasizing the need for efficient logistics.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DE615-556A-4BBA-BC3B-9EB24E0C0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82"/>
          <a:stretch/>
        </p:blipFill>
        <p:spPr>
          <a:xfrm>
            <a:off x="6096000" y="1371600"/>
            <a:ext cx="5496026" cy="45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42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19C2-1ADE-91F2-85E6-03B7A98F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000" y="2204085"/>
            <a:ext cx="10515600" cy="1325563"/>
          </a:xfrm>
        </p:spPr>
        <p:txBody>
          <a:bodyPr/>
          <a:lstStyle/>
          <a:p>
            <a:r>
              <a:rPr lang="en-US" sz="5400" b="1"/>
              <a:t>Strategic Recommendations:</a:t>
            </a:r>
            <a:endParaRPr lang="en-IN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8798-ECD5-741B-59EB-C445A43F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320" y="-3650615"/>
            <a:ext cx="10233800" cy="435133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F936-7D05-460E-AB67-56529752A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105" y="348812"/>
            <a:ext cx="11238837" cy="5964898"/>
          </a:xfrm>
        </p:spPr>
        <p:txBody>
          <a:bodyPr>
            <a:normAutofit/>
          </a:bodyPr>
          <a:lstStyle/>
          <a:p>
            <a:r>
              <a:rPr lang="en-US" b="1" dirty="0"/>
              <a:t>Targeted Weekday Promotions:</a:t>
            </a:r>
          </a:p>
          <a:p>
            <a:pPr marL="0" indent="0" algn="just">
              <a:buNone/>
            </a:pPr>
            <a:r>
              <a:rPr lang="en-US" sz="2000" dirty="0"/>
              <a:t>The company can run advertisements on its website and introduce new offers as per demand, particularly on weekdays, to grab the attention of customers.</a:t>
            </a:r>
          </a:p>
          <a:p>
            <a:pPr algn="just"/>
            <a:r>
              <a:rPr lang="en-US" b="1" dirty="0"/>
              <a:t>Localized Marketing Strategies:</a:t>
            </a:r>
          </a:p>
          <a:p>
            <a:pPr marL="0" indent="0" algn="just">
              <a:buNone/>
            </a:pPr>
            <a:r>
              <a:rPr lang="en-US" sz="2000" dirty="0"/>
              <a:t>Develop region-specific marketing campaigns for low-order cities, leveraging local insights to connect with customers more effectively.</a:t>
            </a:r>
          </a:p>
          <a:p>
            <a:pPr algn="just"/>
            <a:r>
              <a:rPr lang="en-US" b="1" dirty="0"/>
              <a:t>Enhance Payment Security:</a:t>
            </a:r>
          </a:p>
          <a:p>
            <a:pPr marL="0" indent="0" algn="just">
              <a:buNone/>
            </a:pPr>
            <a:r>
              <a:rPr lang="en-US" sz="2000" dirty="0"/>
              <a:t>Prioritize measures to further secure credit card transactions, maintaining customer trust and encouraging repeat business.</a:t>
            </a:r>
          </a:p>
          <a:p>
            <a:pPr algn="just"/>
            <a:r>
              <a:rPr lang="en-US" b="1" dirty="0"/>
              <a:t>Improve Shipping Efficiency:</a:t>
            </a:r>
          </a:p>
          <a:p>
            <a:pPr marL="0" indent="0" algn="just">
              <a:buNone/>
            </a:pPr>
            <a:r>
              <a:rPr lang="en-US" sz="2000" dirty="0"/>
              <a:t>Address shortcomings in the shipping process by enhancing warehouse workflows and forming strategic carrier partnerships to reduce delivery times.</a:t>
            </a:r>
            <a:endParaRPr lang="en-US" b="1" dirty="0"/>
          </a:p>
          <a:p>
            <a:pPr algn="just"/>
            <a:r>
              <a:rPr lang="en-US" b="1" dirty="0"/>
              <a:t>Diversify Payment Options:</a:t>
            </a:r>
          </a:p>
          <a:p>
            <a:pPr marL="0" indent="0" algn="just">
              <a:buNone/>
            </a:pPr>
            <a:r>
              <a:rPr lang="en-US" sz="2000" dirty="0"/>
              <a:t>Expand payment options to include alternatives like debit cards and promote the use of </a:t>
            </a:r>
            <a:r>
              <a:rPr lang="en-US" sz="2000" dirty="0" err="1"/>
              <a:t>boleto</a:t>
            </a:r>
            <a:r>
              <a:rPr lang="en-US" sz="2000" dirty="0"/>
              <a:t>, catering to diverse customer preferences and expanding market reach.</a:t>
            </a:r>
          </a:p>
          <a:p>
            <a:pPr marL="0" indent="0" algn="just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4307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1AB5-497D-44A8-84AC-699E66AD3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3039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A46D7-6CA4-7F4F-68BE-1DC65456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DDE7-C6E9-028B-8209-4B17688E0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/>
              <a:t>INTRODUCTION</a:t>
            </a:r>
          </a:p>
          <a:p>
            <a:endParaRPr lang="en-IN"/>
          </a:p>
          <a:p>
            <a:r>
              <a:rPr lang="en-IN"/>
              <a:t>OBJECTIVE AND OVERVIEW</a:t>
            </a:r>
          </a:p>
          <a:p>
            <a:endParaRPr lang="en-IN"/>
          </a:p>
          <a:p>
            <a:r>
              <a:rPr lang="en-IN"/>
              <a:t>DASHBOARD</a:t>
            </a:r>
          </a:p>
          <a:p>
            <a:endParaRPr lang="en-IN"/>
          </a:p>
          <a:p>
            <a:r>
              <a:rPr lang="en-IN"/>
              <a:t>INSIGHTS</a:t>
            </a:r>
          </a:p>
          <a:p>
            <a:endParaRPr lang="en-IN"/>
          </a:p>
          <a:p>
            <a:r>
              <a:rPr lang="en-IN"/>
              <a:t>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7416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F347-B3CD-8107-A017-CFD88D153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B4C57-9D0A-86DF-0714-B75907893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chemeClr val="tx1"/>
                </a:solidFill>
                <a:effectLst/>
                <a:latin typeface="Google Sans"/>
              </a:rPr>
              <a:t>Olist is a Brazilian e-commerce platform that connects small and medium-sized businesses with customers across Brazil. </a:t>
            </a:r>
          </a:p>
          <a:p>
            <a:r>
              <a:rPr lang="en-US" b="0" i="0">
                <a:solidFill>
                  <a:schemeClr val="tx1"/>
                </a:solidFill>
                <a:effectLst/>
                <a:latin typeface="Google Sans"/>
              </a:rPr>
              <a:t>Olist acts as a marketplace, allowing businesses to list their products for sale online and for customers to browse and purchase them.</a:t>
            </a:r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83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46A1-E530-450E-9C48-F3B30E9D4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94" y="201496"/>
            <a:ext cx="10515600" cy="1325563"/>
          </a:xfrm>
        </p:spPr>
        <p:txBody>
          <a:bodyPr/>
          <a:lstStyle/>
          <a:p>
            <a:r>
              <a:rPr lang="en-US" b="1" dirty="0"/>
              <a:t>Project Overview and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A02A-C5BD-4678-A3AD-0D1FB33D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To gain actionable insights into customer purchase behavior and satisfaction to support strategic decisions in enhancing customer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Focus Areas:</a:t>
            </a:r>
            <a:endParaRPr lang="en-US" dirty="0"/>
          </a:p>
          <a:p>
            <a:pPr marL="971550" lvl="1" indent="-514350" algn="just">
              <a:buFont typeface="+mj-lt"/>
              <a:buAutoNum type="romanUcPeriod"/>
            </a:pPr>
            <a:r>
              <a:rPr lang="en-US" dirty="0"/>
              <a:t>Understand factors influencing customer satisfaction and delivery impact.</a:t>
            </a:r>
          </a:p>
          <a:p>
            <a:pPr marL="971550" lvl="1" indent="-514350" algn="just">
              <a:buFont typeface="+mj-lt"/>
              <a:buAutoNum type="romanUcPeriod"/>
            </a:pPr>
            <a:r>
              <a:rPr lang="en-US" dirty="0"/>
              <a:t>Assess purchase behaviors based on payment methods and geographic segmentation.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3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009E-FB3D-4620-B221-23638DA4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924026"/>
          </a:xfrm>
        </p:spPr>
        <p:txBody>
          <a:bodyPr/>
          <a:lstStyle/>
          <a:p>
            <a:pPr algn="ctr"/>
            <a:r>
              <a:rPr lang="en-US" dirty="0"/>
              <a:t>Power BI Dashboard: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523C3-9AEB-450B-9153-124FEB57D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7398"/>
            <a:ext cx="12192000" cy="602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996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2D1D-C400-7FFF-BC79-61A842CA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504E-7C16-8E13-7693-B83C48804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7200" b="1"/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30158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B341-BF22-4C54-A8BB-9DB88881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Behavior: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5BF3-BE1F-491C-A3E5-F45A9C8EB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32" y="1584993"/>
            <a:ext cx="5431325" cy="4777306"/>
          </a:xfrm>
        </p:spPr>
        <p:txBody>
          <a:bodyPr>
            <a:normAutofit/>
          </a:bodyPr>
          <a:lstStyle/>
          <a:p>
            <a:r>
              <a:rPr lang="en-US" b="1" dirty="0"/>
              <a:t>Weekdays vs. Weekends</a:t>
            </a:r>
            <a:br>
              <a:rPr lang="en-US" dirty="0"/>
            </a:b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Analysis reveals that weekdays see higher </a:t>
            </a:r>
            <a:r>
              <a:rPr lang="en-US"/>
              <a:t>order volumes.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This </a:t>
            </a:r>
            <a:r>
              <a:rPr lang="en-US" dirty="0"/>
              <a:t>trend indicates that customers are more active during weekdays, suggesting </a:t>
            </a:r>
            <a:r>
              <a:rPr lang="en-US"/>
              <a:t>an opportunity for </a:t>
            </a:r>
            <a:r>
              <a:rPr lang="en-US" dirty="0"/>
              <a:t>targeted promotions.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E8FC9-3EF9-4E93-B987-D3DDB489E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865814"/>
            <a:ext cx="6118729" cy="398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0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EF48D-6646-482F-95FD-35086D08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33" y="365125"/>
            <a:ext cx="10515600" cy="1325563"/>
          </a:xfrm>
        </p:spPr>
        <p:txBody>
          <a:bodyPr/>
          <a:lstStyle/>
          <a:p>
            <a:r>
              <a:rPr lang="en-US" dirty="0"/>
              <a:t>Payment Preferences: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64237-D8B9-4567-9F0C-2E694EFC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33" y="1825625"/>
            <a:ext cx="5675436" cy="4667250"/>
          </a:xfrm>
        </p:spPr>
        <p:txBody>
          <a:bodyPr/>
          <a:lstStyle/>
          <a:p>
            <a:r>
              <a:rPr lang="en-US" b="1" dirty="0"/>
              <a:t>Dominance of Credit Cards: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Credit cards are the preferred payment method, especially for 5-star reviews, followed by </a:t>
            </a:r>
            <a:r>
              <a:rPr lang="en-US" dirty="0" err="1"/>
              <a:t>boleto</a:t>
            </a:r>
            <a:r>
              <a:rPr lang="en-US" dirty="0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This highlights the importance of secure and convenient payment options in driving customer satisfaction.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5B09D-6204-4285-B45F-1D8B9ECC3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76"/>
          <a:stretch/>
        </p:blipFill>
        <p:spPr>
          <a:xfrm>
            <a:off x="6548387" y="1663587"/>
            <a:ext cx="5519788" cy="466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4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46F-3E86-4604-9543-A0CFADD4D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Times: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96F2A-6E72-4AC0-93B8-F74E12739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937" y="1575185"/>
            <a:ext cx="5187216" cy="5167312"/>
          </a:xfrm>
        </p:spPr>
        <p:txBody>
          <a:bodyPr>
            <a:normAutofit/>
          </a:bodyPr>
          <a:lstStyle/>
          <a:p>
            <a:r>
              <a:rPr lang="en-US" b="1" dirty="0"/>
              <a:t>Category Variations: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On an average, the delivery of a product takes </a:t>
            </a:r>
            <a:r>
              <a:rPr lang="en-US" dirty="0"/>
              <a:t>12 days, with pet shop products averaging 11 days</a:t>
            </a:r>
            <a:r>
              <a:rPr lang="en-US"/>
              <a:t>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/>
              <a:t>Making the </a:t>
            </a:r>
            <a:r>
              <a:rPr lang="en-US" dirty="0"/>
              <a:t>delivery </a:t>
            </a:r>
            <a:r>
              <a:rPr lang="en-US"/>
              <a:t>processes simpler for </a:t>
            </a:r>
            <a:r>
              <a:rPr lang="en-US" dirty="0"/>
              <a:t>categories with longer times could enhance overall 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4B7F8-6C61-4433-B61A-BAB4932D4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73" b="453"/>
          <a:stretch/>
        </p:blipFill>
        <p:spPr>
          <a:xfrm>
            <a:off x="5800726" y="1690688"/>
            <a:ext cx="5830848" cy="43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61124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260</TotalTime>
  <Words>446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Corbel</vt:lpstr>
      <vt:lpstr>Google Sans</vt:lpstr>
      <vt:lpstr>Times New Roman</vt:lpstr>
      <vt:lpstr>Depth</vt:lpstr>
      <vt:lpstr>OLIST  STORE  ANALYSIS</vt:lpstr>
      <vt:lpstr>CONTENTS</vt:lpstr>
      <vt:lpstr>INTRODUCTION:</vt:lpstr>
      <vt:lpstr>Project Overview and Objectives:</vt:lpstr>
      <vt:lpstr>Power BI Dashboard:</vt:lpstr>
      <vt:lpstr>PowerPoint Presentation</vt:lpstr>
      <vt:lpstr>Order Behavior:</vt:lpstr>
      <vt:lpstr>Payment Preferences:</vt:lpstr>
      <vt:lpstr>Delivery Times:</vt:lpstr>
      <vt:lpstr>Geographical Insights:</vt:lpstr>
      <vt:lpstr>Shipping Duration and Reviews:</vt:lpstr>
      <vt:lpstr>Strategic Recommendations: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 STORE ANALYSIS</dc:title>
  <dc:creator>LENOVO</dc:creator>
  <cp:lastModifiedBy>LENOVO</cp:lastModifiedBy>
  <cp:revision>12</cp:revision>
  <dcterms:created xsi:type="dcterms:W3CDTF">2024-10-27T12:29:02Z</dcterms:created>
  <dcterms:modified xsi:type="dcterms:W3CDTF">2024-10-28T04:07:06Z</dcterms:modified>
</cp:coreProperties>
</file>