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86" r:id="rId14"/>
    <p:sldId id="275" r:id="rId15"/>
    <p:sldId id="285" r:id="rId16"/>
    <p:sldId id="283" r:id="rId17"/>
    <p:sldId id="284" r:id="rId18"/>
    <p:sldId id="277" r:id="rId19"/>
    <p:sldId id="278" r:id="rId20"/>
    <p:sldId id="279" r:id="rId21"/>
    <p:sldId id="280" r:id="rId22"/>
    <p:sldId id="281" r:id="rId23"/>
    <p:sldId id="282" r:id="rId24"/>
  </p:sldIdLst>
  <p:sldSz cx="18288000" cy="10287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Open Sans Extra Bold" panose="020B0604020202020204" charset="0"/>
      <p:regular r:id="rId34"/>
    </p:embeddedFont>
    <p:embeddedFont>
      <p:font typeface="Open Sans Light" panose="020B0306030504020204" pitchFamily="34" charset="0"/>
      <p:regular r:id="rId35"/>
      <p:italic r:id="rId36"/>
    </p:embeddedFont>
    <p:embeddedFont>
      <p:font typeface="Open Sans Light Bold" panose="020B0604020202020204" charset="0"/>
      <p:regular r:id="rId37"/>
    </p:embeddedFont>
    <p:embeddedFont>
      <p:font typeface="Open Sans Light Italics" panose="020B0604020202020204" charset="0"/>
      <p:regular r:id="rId38"/>
    </p:embeddedFont>
    <p:embeddedFont>
      <p:font typeface="Open Sauce Light Bold" panose="020B060402020202020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22" autoAdjust="0"/>
  </p:normalViewPr>
  <p:slideViewPr>
    <p:cSldViewPr>
      <p:cViewPr varScale="1">
        <p:scale>
          <a:sx n="46" d="100"/>
          <a:sy n="46" d="100"/>
        </p:scale>
        <p:origin x="73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1E1B8-CCA5-4FD7-9A2C-30F1297957B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9338-DE33-4EB6-83A0-A2B78A7382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6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59338-DE33-4EB6-83A0-A2B78A738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2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59338-DE33-4EB6-83A0-A2B78A7382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8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0.png"/><Relationship Id="rId2" Type="http://schemas.openxmlformats.org/officeDocument/2006/relationships/image" Target="../media/image16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5" Type="http://schemas.openxmlformats.org/officeDocument/2006/relationships/image" Target="../media/image1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ank/AirplaneDocGenerator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3DDB97C8-0272-4758-B8AF-FD3ED5241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4">
            <a:alphaModFix amt="4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435336" y="5461381"/>
            <a:ext cx="8136509" cy="405377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53948" y="3840412"/>
            <a:ext cx="16380104" cy="2606176"/>
            <a:chOff x="0" y="0"/>
            <a:chExt cx="12589332" cy="2003040"/>
          </a:xfrm>
        </p:grpSpPr>
        <p:sp>
          <p:nvSpPr>
            <p:cNvPr id="4" name="Freeform 4"/>
            <p:cNvSpPr/>
            <p:nvPr/>
          </p:nvSpPr>
          <p:spPr>
            <a:xfrm>
              <a:off x="304800" y="30480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12284532" y="0"/>
                  </a:moveTo>
                  <a:lnTo>
                    <a:pt x="12284532" y="1698240"/>
                  </a:lnTo>
                  <a:lnTo>
                    <a:pt x="0" y="1698240"/>
                  </a:lnTo>
                  <a:lnTo>
                    <a:pt x="0" y="1393440"/>
                  </a:lnTo>
                  <a:lnTo>
                    <a:pt x="11979732" y="1393440"/>
                  </a:lnTo>
                  <a:lnTo>
                    <a:pt x="11979732" y="0"/>
                  </a:lnTo>
                  <a:close/>
                </a:path>
              </a:pathLst>
            </a:custGeom>
            <a:solidFill>
              <a:srgbClr val="CDA63C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0" y="0"/>
                  </a:moveTo>
                  <a:lnTo>
                    <a:pt x="12284532" y="0"/>
                  </a:lnTo>
                  <a:lnTo>
                    <a:pt x="12284532" y="1698240"/>
                  </a:lnTo>
                  <a:lnTo>
                    <a:pt x="0" y="1698240"/>
                  </a:lnTo>
                  <a:close/>
                </a:path>
              </a:pathLst>
            </a:custGeom>
            <a:solidFill>
              <a:srgbClr val="EEBD3E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04530" y="4316464"/>
            <a:ext cx="16129522" cy="1366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8"/>
              </a:lnSpc>
            </a:pPr>
            <a:r>
              <a:rPr lang="en-US" sz="10318">
                <a:solidFill>
                  <a:srgbClr val="FAFAFA"/>
                </a:solidFill>
                <a:latin typeface="Open Sans Light Bold"/>
              </a:rPr>
              <a:t>Airplane Doc Generator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3948" y="6651022"/>
            <a:ext cx="200039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AFAFA"/>
                </a:solidFill>
                <a:latin typeface="Open Sans Light"/>
              </a:rPr>
              <a:t>3ª </a:t>
            </a:r>
            <a:r>
              <a:rPr lang="en-US" sz="3399" dirty="0" err="1">
                <a:solidFill>
                  <a:srgbClr val="FAFAFA"/>
                </a:solidFill>
                <a:latin typeface="Open Sans Light"/>
              </a:rPr>
              <a:t>Entrega</a:t>
            </a:r>
            <a:endParaRPr lang="en-US" sz="3399" dirty="0">
              <a:solidFill>
                <a:srgbClr val="FAFAFA"/>
              </a:solidFill>
              <a:latin typeface="Ope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32B99A27-8A9D-458F-94A8-D4A3379B3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28700" y="2678430"/>
            <a:ext cx="13766800" cy="3082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0" lvl="1" indent="-518160">
              <a:lnSpc>
                <a:spcPts val="4800"/>
              </a:lnSpc>
              <a:buFont typeface="Arial"/>
              <a:buChar char="•"/>
            </a:pP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Criação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de </a:t>
            </a: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revisões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de um </a:t>
            </a: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projeto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de manual;</a:t>
            </a:r>
          </a:p>
          <a:p>
            <a:pPr>
              <a:lnSpc>
                <a:spcPts val="4800"/>
              </a:lnSpc>
            </a:pPr>
            <a:endParaRPr lang="en-US" sz="4800" dirty="0">
              <a:solidFill>
                <a:srgbClr val="FAFAFA"/>
              </a:solidFill>
              <a:latin typeface="Open Sans Light Bold"/>
            </a:endParaRPr>
          </a:p>
          <a:p>
            <a:pPr marL="1036320" lvl="1" indent="-518160">
              <a:lnSpc>
                <a:spcPts val="4800"/>
              </a:lnSpc>
              <a:buFont typeface="Arial"/>
              <a:buChar char="•"/>
            </a:pP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Importação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e </a:t>
            </a: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exportação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de </a:t>
            </a: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projetos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.</a:t>
            </a:r>
          </a:p>
          <a:p>
            <a:pPr>
              <a:lnSpc>
                <a:spcPts val="4800"/>
              </a:lnSpc>
            </a:pPr>
            <a:endParaRPr lang="en-US" sz="4800" dirty="0">
              <a:solidFill>
                <a:srgbClr val="FAFAFA"/>
              </a:solidFill>
              <a:latin typeface="Open Sans Light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740640" y="5143500"/>
            <a:ext cx="2518660" cy="255112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445215"/>
            <a:ext cx="5497882" cy="1366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8"/>
              </a:lnSpc>
            </a:pPr>
            <a:r>
              <a:rPr lang="en-US" sz="10318">
                <a:solidFill>
                  <a:srgbClr val="FAFAFA"/>
                </a:solidFill>
                <a:latin typeface="Open Sans Light Bold"/>
              </a:rPr>
              <a:t>Sprint 3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8205541"/>
            <a:ext cx="16230600" cy="873848"/>
            <a:chOff x="0" y="0"/>
            <a:chExt cx="21640800" cy="1165129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1640800" cy="42765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4557861" y="670548"/>
              <a:ext cx="12561739" cy="494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 spc="65" dirty="0">
                  <a:solidFill>
                    <a:srgbClr val="FAFAFA"/>
                  </a:solidFill>
                  <a:latin typeface="Open Sans Light"/>
                </a:rPr>
                <a:t>AIRPLANEDOCGENERATOR | CRAB TEAM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533BE374-9892-4865-B35D-F6AE271D4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28700" y="2678430"/>
            <a:ext cx="13766800" cy="3082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0" lvl="1" indent="-518160">
              <a:lnSpc>
                <a:spcPts val="4800"/>
              </a:lnSpc>
              <a:buFont typeface="Arial"/>
              <a:buChar char="•"/>
            </a:pP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Geração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da Lista de </a:t>
            </a: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Páginas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</a:t>
            </a: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Efetivas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(LEP);</a:t>
            </a:r>
          </a:p>
          <a:p>
            <a:pPr marL="1036320" lvl="1" indent="-518160">
              <a:lnSpc>
                <a:spcPts val="4800"/>
              </a:lnSpc>
              <a:buFont typeface="Arial"/>
              <a:buChar char="•"/>
            </a:pPr>
            <a:endParaRPr lang="en-US" sz="4800" dirty="0">
              <a:solidFill>
                <a:srgbClr val="FAFAFA"/>
              </a:solidFill>
              <a:latin typeface="Open Sans Light Bold"/>
            </a:endParaRPr>
          </a:p>
          <a:p>
            <a:pPr marL="1036320" lvl="1" indent="-518160">
              <a:lnSpc>
                <a:spcPts val="4800"/>
              </a:lnSpc>
              <a:buFont typeface="Arial"/>
              <a:buChar char="•"/>
            </a:pP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Geração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do manual </a:t>
            </a: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nas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</a:t>
            </a: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versões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Full e  Delta.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740640" y="5143500"/>
            <a:ext cx="2518660" cy="255112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445215"/>
            <a:ext cx="5497882" cy="1366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8"/>
              </a:lnSpc>
            </a:pPr>
            <a:r>
              <a:rPr lang="en-US" sz="10318">
                <a:solidFill>
                  <a:srgbClr val="FAFAFA"/>
                </a:solidFill>
                <a:latin typeface="Open Sans Light Bold"/>
              </a:rPr>
              <a:t>Sprint 4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8205541"/>
            <a:ext cx="16230600" cy="873848"/>
            <a:chOff x="0" y="0"/>
            <a:chExt cx="21640800" cy="1165129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1640800" cy="42765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4557861" y="670549"/>
              <a:ext cx="12561739" cy="494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 spc="65" dirty="0">
                  <a:solidFill>
                    <a:srgbClr val="FAFAFA"/>
                  </a:solidFill>
                  <a:latin typeface="Open Sans Light"/>
                </a:rPr>
                <a:t>AIRPLANEDOCGENERATOR | CRAB TEAM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086515"/>
            <a:ext cx="16380104" cy="2606176"/>
            <a:chOff x="0" y="0"/>
            <a:chExt cx="12589332" cy="2003040"/>
          </a:xfrm>
        </p:grpSpPr>
        <p:sp>
          <p:nvSpPr>
            <p:cNvPr id="3" name="Freeform 3"/>
            <p:cNvSpPr/>
            <p:nvPr/>
          </p:nvSpPr>
          <p:spPr>
            <a:xfrm>
              <a:off x="304800" y="30480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12284532" y="0"/>
                  </a:moveTo>
                  <a:lnTo>
                    <a:pt x="12284532" y="1698240"/>
                  </a:lnTo>
                  <a:lnTo>
                    <a:pt x="0" y="1698240"/>
                  </a:lnTo>
                  <a:lnTo>
                    <a:pt x="0" y="1393440"/>
                  </a:lnTo>
                  <a:lnTo>
                    <a:pt x="11979732" y="1393440"/>
                  </a:lnTo>
                  <a:lnTo>
                    <a:pt x="11979732" y="0"/>
                  </a:lnTo>
                  <a:close/>
                </a:path>
              </a:pathLst>
            </a:custGeom>
            <a:solidFill>
              <a:srgbClr val="CDA63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0" y="0"/>
                  </a:moveTo>
                  <a:lnTo>
                    <a:pt x="12284532" y="0"/>
                  </a:lnTo>
                  <a:lnTo>
                    <a:pt x="12284532" y="1698240"/>
                  </a:lnTo>
                  <a:lnTo>
                    <a:pt x="0" y="1698240"/>
                  </a:lnTo>
                  <a:close/>
                </a:path>
              </a:pathLst>
            </a:custGeom>
            <a:solidFill>
              <a:srgbClr val="EEBD3E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096000" y="4424551"/>
            <a:ext cx="6096000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Mock-ups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91CC4974-142A-44F6-A7F7-900E65FFB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1B7CAE5B-D5E9-48DE-B9BF-296ACF2D7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086515"/>
            <a:ext cx="16380104" cy="2606176"/>
            <a:chOff x="0" y="0"/>
            <a:chExt cx="12589332" cy="2003040"/>
          </a:xfrm>
        </p:grpSpPr>
        <p:sp>
          <p:nvSpPr>
            <p:cNvPr id="3" name="Freeform 3"/>
            <p:cNvSpPr/>
            <p:nvPr/>
          </p:nvSpPr>
          <p:spPr>
            <a:xfrm>
              <a:off x="304800" y="30480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12284532" y="0"/>
                  </a:moveTo>
                  <a:lnTo>
                    <a:pt x="12284532" y="1698240"/>
                  </a:lnTo>
                  <a:lnTo>
                    <a:pt x="0" y="1698240"/>
                  </a:lnTo>
                  <a:lnTo>
                    <a:pt x="0" y="1393440"/>
                  </a:lnTo>
                  <a:lnTo>
                    <a:pt x="11979732" y="1393440"/>
                  </a:lnTo>
                  <a:lnTo>
                    <a:pt x="11979732" y="0"/>
                  </a:lnTo>
                  <a:close/>
                </a:path>
              </a:pathLst>
            </a:custGeom>
            <a:solidFill>
              <a:srgbClr val="CDA63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0" y="0"/>
                  </a:moveTo>
                  <a:lnTo>
                    <a:pt x="12284532" y="0"/>
                  </a:lnTo>
                  <a:lnTo>
                    <a:pt x="12284532" y="1698240"/>
                  </a:lnTo>
                  <a:lnTo>
                    <a:pt x="0" y="1698240"/>
                  </a:lnTo>
                  <a:close/>
                </a:path>
              </a:pathLst>
            </a:custGeom>
            <a:solidFill>
              <a:srgbClr val="EEBD3E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4044941" y="4424551"/>
            <a:ext cx="10744199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Segunda </a:t>
            </a:r>
            <a:r>
              <a:rPr lang="en-US" sz="9000" dirty="0" err="1">
                <a:solidFill>
                  <a:srgbClr val="FFFFFF"/>
                </a:solidFill>
                <a:latin typeface="Open Sans Extra Bold"/>
              </a:rPr>
              <a:t>entrega</a:t>
            </a:r>
            <a:endParaRPr lang="en-US" sz="9000" dirty="0">
              <a:solidFill>
                <a:srgbClr val="FFFFFF"/>
              </a:solidFill>
              <a:latin typeface="Open Sans Extra Bold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A4F1A733-C3D0-4D5A-B5C1-5BD4F8416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134F2C5B-4AB8-444E-A8CA-9FBB7DA72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0DC787FE-1C64-4099-A078-6363714BF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370" y="2729132"/>
            <a:ext cx="12369260" cy="482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8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086515"/>
            <a:ext cx="16380104" cy="2606176"/>
            <a:chOff x="0" y="0"/>
            <a:chExt cx="12589332" cy="2003040"/>
          </a:xfrm>
        </p:grpSpPr>
        <p:sp>
          <p:nvSpPr>
            <p:cNvPr id="3" name="Freeform 3"/>
            <p:cNvSpPr/>
            <p:nvPr/>
          </p:nvSpPr>
          <p:spPr>
            <a:xfrm>
              <a:off x="304800" y="30480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12284532" y="0"/>
                  </a:moveTo>
                  <a:lnTo>
                    <a:pt x="12284532" y="1698240"/>
                  </a:lnTo>
                  <a:lnTo>
                    <a:pt x="0" y="1698240"/>
                  </a:lnTo>
                  <a:lnTo>
                    <a:pt x="0" y="1393440"/>
                  </a:lnTo>
                  <a:lnTo>
                    <a:pt x="11979732" y="1393440"/>
                  </a:lnTo>
                  <a:lnTo>
                    <a:pt x="11979732" y="0"/>
                  </a:lnTo>
                  <a:close/>
                </a:path>
              </a:pathLst>
            </a:custGeom>
            <a:solidFill>
              <a:srgbClr val="CDA63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0" y="0"/>
                  </a:moveTo>
                  <a:lnTo>
                    <a:pt x="12284532" y="0"/>
                  </a:lnTo>
                  <a:lnTo>
                    <a:pt x="12284532" y="1698240"/>
                  </a:lnTo>
                  <a:lnTo>
                    <a:pt x="0" y="1698240"/>
                  </a:lnTo>
                  <a:close/>
                </a:path>
              </a:pathLst>
            </a:custGeom>
            <a:solidFill>
              <a:srgbClr val="EEBD3E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4044941" y="4424551"/>
            <a:ext cx="10744199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FFFFFF"/>
                </a:solidFill>
                <a:latin typeface="Open Sans Extra Bold"/>
              </a:rPr>
              <a:t>Entrega</a:t>
            </a: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 de valor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7C01BF4C-4EC0-40F9-A250-BFEACCCFD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57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6ECCF1AE-F695-4C1A-ADF7-AA071C00D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37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086515"/>
            <a:ext cx="16380104" cy="2606176"/>
            <a:chOff x="0" y="0"/>
            <a:chExt cx="12589332" cy="2003040"/>
          </a:xfrm>
        </p:grpSpPr>
        <p:sp>
          <p:nvSpPr>
            <p:cNvPr id="3" name="Freeform 3"/>
            <p:cNvSpPr/>
            <p:nvPr/>
          </p:nvSpPr>
          <p:spPr>
            <a:xfrm>
              <a:off x="304800" y="30480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12284532" y="0"/>
                  </a:moveTo>
                  <a:lnTo>
                    <a:pt x="12284532" y="1698240"/>
                  </a:lnTo>
                  <a:lnTo>
                    <a:pt x="0" y="1698240"/>
                  </a:lnTo>
                  <a:lnTo>
                    <a:pt x="0" y="1393440"/>
                  </a:lnTo>
                  <a:lnTo>
                    <a:pt x="11979732" y="1393440"/>
                  </a:lnTo>
                  <a:lnTo>
                    <a:pt x="11979732" y="0"/>
                  </a:lnTo>
                  <a:close/>
                </a:path>
              </a:pathLst>
            </a:custGeom>
            <a:solidFill>
              <a:srgbClr val="CDA63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0" y="0"/>
                  </a:moveTo>
                  <a:lnTo>
                    <a:pt x="12284532" y="0"/>
                  </a:lnTo>
                  <a:lnTo>
                    <a:pt x="12284532" y="1698240"/>
                  </a:lnTo>
                  <a:lnTo>
                    <a:pt x="0" y="1698240"/>
                  </a:lnTo>
                  <a:close/>
                </a:path>
              </a:pathLst>
            </a:custGeom>
            <a:solidFill>
              <a:srgbClr val="EEBD3E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4577336" y="4424551"/>
            <a:ext cx="9679409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Banco de dados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166BC07B-8151-4994-B130-B9DB4E158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D411B81F-10A4-474B-A219-48CB70936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85983"/>
            <a:ext cx="15316200" cy="9315034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E1105838-2A87-4C97-8C64-39E47FD97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671691" y="571420"/>
            <a:ext cx="6944618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Integrantes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163172" y="2437402"/>
            <a:ext cx="396165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i="1" dirty="0">
                <a:solidFill>
                  <a:srgbClr val="FFFFFF"/>
                </a:solidFill>
                <a:latin typeface="Open Sans"/>
              </a:rPr>
              <a:t>Crab Team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82232" y="7789608"/>
            <a:ext cx="277192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 Bold"/>
              </a:rPr>
              <a:t>Bárbara Port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33416" y="8288363"/>
            <a:ext cx="2869555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Italics"/>
              </a:rPr>
              <a:t>Scrum Master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554739" y="7789608"/>
            <a:ext cx="317852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 Bold"/>
              </a:rPr>
              <a:t>Rafael Furtado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772326" y="8303323"/>
            <a:ext cx="274334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Italics"/>
              </a:rPr>
              <a:t>Product Owner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476706" y="7789608"/>
            <a:ext cx="38862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 Bold"/>
              </a:rPr>
              <a:t>Alberto de Mattos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938766" y="8303323"/>
            <a:ext cx="49620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Time de desenvolvimento</a:t>
            </a:r>
          </a:p>
        </p:txBody>
      </p:sp>
      <p:pic>
        <p:nvPicPr>
          <p:cNvPr id="18" name="Imagem 17" descr="Mulher com a mão no rosto&#10;&#10;Descrição gerada automaticamente com confiança média">
            <a:extLst>
              <a:ext uri="{FF2B5EF4-FFF2-40B4-BE49-F238E27FC236}">
                <a16:creationId xmlns:a16="http://schemas.microsoft.com/office/drawing/2014/main" id="{BB81C624-72C2-4EB3-9821-306689CA3D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3" t="10262" r="-483" b="13018"/>
          <a:stretch/>
        </p:blipFill>
        <p:spPr>
          <a:xfrm>
            <a:off x="2072743" y="3838891"/>
            <a:ext cx="3590899" cy="3590899"/>
          </a:xfrm>
          <a:prstGeom prst="ellipse">
            <a:avLst/>
          </a:prstGeom>
        </p:spPr>
      </p:pic>
      <p:pic>
        <p:nvPicPr>
          <p:cNvPr id="3" name="Imagem 2" descr="Jovem posando para foto&#10;&#10;Descrição gerada automaticamente">
            <a:extLst>
              <a:ext uri="{FF2B5EF4-FFF2-40B4-BE49-F238E27FC236}">
                <a16:creationId xmlns:a16="http://schemas.microsoft.com/office/drawing/2014/main" id="{E8AB5173-C262-4A8C-BF93-31A0A8EA6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49" y="3838891"/>
            <a:ext cx="3590899" cy="3590899"/>
          </a:xfrm>
          <a:prstGeom prst="ellipse">
            <a:avLst/>
          </a:prstGeom>
        </p:spPr>
      </p:pic>
      <p:pic>
        <p:nvPicPr>
          <p:cNvPr id="19" name="Imagem 18" descr="Homem de terno e gravata posando para foto&#10;&#10;Descrição gerada automaticamente">
            <a:extLst>
              <a:ext uri="{FF2B5EF4-FFF2-40B4-BE49-F238E27FC236}">
                <a16:creationId xmlns:a16="http://schemas.microsoft.com/office/drawing/2014/main" id="{A084B5B8-7E7F-431D-82AD-4619921C68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9" r="7599" b="-866"/>
          <a:stretch/>
        </p:blipFill>
        <p:spPr>
          <a:xfrm>
            <a:off x="12624358" y="3872209"/>
            <a:ext cx="3590899" cy="3590899"/>
          </a:xfrm>
          <a:prstGeom prst="ellipse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39B0B514-1613-4D7C-B7C7-BDBF5C3B31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62FC5F78-77FE-4AB0-9049-4DF4F5391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028700" y="8205541"/>
            <a:ext cx="16230600" cy="866133"/>
            <a:chOff x="0" y="0"/>
            <a:chExt cx="21640800" cy="1154843"/>
          </a:xfrm>
        </p:grpSpPr>
        <p:sp>
          <p:nvSpPr>
            <p:cNvPr id="8" name="AutoShape 8"/>
            <p:cNvSpPr/>
            <p:nvPr/>
          </p:nvSpPr>
          <p:spPr>
            <a:xfrm>
              <a:off x="0" y="0"/>
              <a:ext cx="21640800" cy="42765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670549"/>
              <a:ext cx="12561738" cy="4842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199" spc="65">
                  <a:solidFill>
                    <a:srgbClr val="FAFAFA"/>
                  </a:solidFill>
                  <a:latin typeface="Open Sans Light"/>
                </a:rPr>
                <a:t>AIRPLANEDOCGENERATOR | CRAB TEAM</a:t>
              </a:r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684156" y="474075"/>
            <a:ext cx="6971756" cy="1109249"/>
            <a:chOff x="0" y="0"/>
            <a:chExt cx="12589332" cy="2003040"/>
          </a:xfrm>
        </p:grpSpPr>
        <p:sp>
          <p:nvSpPr>
            <p:cNvPr id="3" name="Freeform 3"/>
            <p:cNvSpPr/>
            <p:nvPr/>
          </p:nvSpPr>
          <p:spPr>
            <a:xfrm>
              <a:off x="304800" y="30480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12284532" y="0"/>
                  </a:moveTo>
                  <a:lnTo>
                    <a:pt x="12284532" y="1698240"/>
                  </a:lnTo>
                  <a:lnTo>
                    <a:pt x="0" y="1698240"/>
                  </a:lnTo>
                  <a:lnTo>
                    <a:pt x="0" y="1393440"/>
                  </a:lnTo>
                  <a:lnTo>
                    <a:pt x="11979732" y="1393440"/>
                  </a:lnTo>
                  <a:lnTo>
                    <a:pt x="11979732" y="0"/>
                  </a:lnTo>
                  <a:close/>
                </a:path>
              </a:pathLst>
            </a:custGeom>
            <a:solidFill>
              <a:srgbClr val="CDA63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0" y="0"/>
                  </a:moveTo>
                  <a:lnTo>
                    <a:pt x="12284532" y="0"/>
                  </a:lnTo>
                  <a:lnTo>
                    <a:pt x="12284532" y="1698240"/>
                  </a:lnTo>
                  <a:lnTo>
                    <a:pt x="0" y="1698240"/>
                  </a:lnTo>
                  <a:close/>
                </a:path>
              </a:pathLst>
            </a:custGeom>
            <a:solidFill>
              <a:srgbClr val="EEBD3E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838479" y="660607"/>
            <a:ext cx="2599478" cy="659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2"/>
              </a:lnSpc>
            </a:pPr>
            <a:r>
              <a:rPr lang="en-US" sz="3830" dirty="0">
                <a:solidFill>
                  <a:srgbClr val="FFFFFF"/>
                </a:solidFill>
                <a:latin typeface="Open Sans Extra Bold"/>
              </a:rPr>
              <a:t>Burndown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086515"/>
            <a:ext cx="16380104" cy="2606176"/>
            <a:chOff x="0" y="0"/>
            <a:chExt cx="12589332" cy="2003040"/>
          </a:xfrm>
        </p:grpSpPr>
        <p:sp>
          <p:nvSpPr>
            <p:cNvPr id="3" name="Freeform 3"/>
            <p:cNvSpPr/>
            <p:nvPr/>
          </p:nvSpPr>
          <p:spPr>
            <a:xfrm>
              <a:off x="304800" y="30480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12284532" y="0"/>
                  </a:moveTo>
                  <a:lnTo>
                    <a:pt x="12284532" y="1698240"/>
                  </a:lnTo>
                  <a:lnTo>
                    <a:pt x="0" y="1698240"/>
                  </a:lnTo>
                  <a:lnTo>
                    <a:pt x="0" y="1393440"/>
                  </a:lnTo>
                  <a:lnTo>
                    <a:pt x="11979732" y="1393440"/>
                  </a:lnTo>
                  <a:lnTo>
                    <a:pt x="11979732" y="0"/>
                  </a:lnTo>
                  <a:close/>
                </a:path>
              </a:pathLst>
            </a:custGeom>
            <a:solidFill>
              <a:srgbClr val="CDA63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0" y="0"/>
                  </a:moveTo>
                  <a:lnTo>
                    <a:pt x="12284532" y="0"/>
                  </a:lnTo>
                  <a:lnTo>
                    <a:pt x="12284532" y="1698240"/>
                  </a:lnTo>
                  <a:lnTo>
                    <a:pt x="0" y="1698240"/>
                  </a:lnTo>
                  <a:close/>
                </a:path>
              </a:pathLst>
            </a:custGeom>
            <a:solidFill>
              <a:srgbClr val="EEBD3E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981200" y="4541878"/>
            <a:ext cx="14097000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FFFFFF"/>
                </a:solidFill>
                <a:latin typeface="Open Sans Extra Bold"/>
              </a:rPr>
              <a:t>Tecnologias</a:t>
            </a: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 </a:t>
            </a:r>
            <a:r>
              <a:rPr lang="en-US" sz="9000" dirty="0" err="1">
                <a:solidFill>
                  <a:srgbClr val="FFFFFF"/>
                </a:solidFill>
                <a:latin typeface="Open Sans Extra Bold"/>
              </a:rPr>
              <a:t>utilizadas</a:t>
            </a:r>
            <a:endParaRPr lang="en-US" sz="9000" dirty="0">
              <a:solidFill>
                <a:srgbClr val="FFFFFF"/>
              </a:solidFill>
              <a:latin typeface="Open Sans Extra Bold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9B7E55C7-6FD3-40A2-983C-88D98F515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86811" y="3376536"/>
            <a:ext cx="3786070" cy="378607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328964" y="839473"/>
            <a:ext cx="4114800" cy="411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944915" y="6188902"/>
            <a:ext cx="2966634" cy="296663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679599" y="21167"/>
            <a:ext cx="3645172" cy="364517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1287204" y="5113867"/>
            <a:ext cx="2083519" cy="293829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4122034" y="5829300"/>
            <a:ext cx="2075458" cy="292692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9271858" y="550518"/>
            <a:ext cx="2617187" cy="411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5942104" y="2937049"/>
            <a:ext cx="2966634" cy="2661653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83224952-FEC2-4AB4-ACB7-7E95AA5A14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696BFFA9-B643-4BB9-92B2-E26BF20F0D1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84" y="599829"/>
            <a:ext cx="2099516" cy="2377986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C950F936-D19E-471D-B1B6-B4811D5B8F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474" y="6383437"/>
            <a:ext cx="5568000" cy="39347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9298"/>
            <a:ext cx="7960648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FFFFFF"/>
                </a:solidFill>
                <a:latin typeface="Open Sans Extra Bold"/>
              </a:rPr>
              <a:t>Obrigado</a:t>
            </a: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 pela </a:t>
            </a:r>
            <a:r>
              <a:rPr lang="en-US" sz="9000" dirty="0" err="1">
                <a:solidFill>
                  <a:srgbClr val="FFFFFF"/>
                </a:solidFill>
                <a:latin typeface="Open Sans Extra Bold"/>
              </a:rPr>
              <a:t>atenção</a:t>
            </a: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51374" y="6402551"/>
            <a:ext cx="8115300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QR Code do </a:t>
            </a:r>
            <a:r>
              <a:rPr lang="en-US" sz="5199" dirty="0" err="1">
                <a:solidFill>
                  <a:srgbClr val="FFFFFF"/>
                </a:solidFill>
                <a:latin typeface="Open Sans"/>
              </a:rPr>
              <a:t>nosso</a:t>
            </a:r>
            <a:r>
              <a:rPr lang="en-US" sz="519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5199" dirty="0" err="1">
                <a:solidFill>
                  <a:srgbClr val="FFFFFF"/>
                </a:solidFill>
                <a:latin typeface="Open Sans"/>
              </a:rPr>
              <a:t>repositório</a:t>
            </a:r>
            <a:r>
              <a:rPr lang="en-US" sz="5199" dirty="0">
                <a:solidFill>
                  <a:srgbClr val="FFFFFF"/>
                </a:solidFill>
                <a:latin typeface="Open Sans"/>
              </a:rPr>
              <a:t>:</a:t>
            </a:r>
          </a:p>
        </p:txBody>
      </p:sp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1DB55853-1CA7-4EB7-B475-1B00D7AF5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6953" r="6222" b="6953"/>
          <a:stretch/>
        </p:blipFill>
        <p:spPr>
          <a:xfrm>
            <a:off x="10888096" y="1419298"/>
            <a:ext cx="5562600" cy="5486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2D18438-A0EC-4377-B8A4-1767B0CDA73D}"/>
              </a:ext>
            </a:extLst>
          </p:cNvPr>
          <p:cNvSpPr txBox="1"/>
          <p:nvPr/>
        </p:nvSpPr>
        <p:spPr>
          <a:xfrm>
            <a:off x="10179627" y="7048500"/>
            <a:ext cx="717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https://github.com/Syank/AirplaneDocGenerator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93CAE268-B512-4900-AC8B-DC641E138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671691" y="571420"/>
            <a:ext cx="6944618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Integrantes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163172" y="2437402"/>
            <a:ext cx="396165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i="1" dirty="0">
                <a:solidFill>
                  <a:srgbClr val="FFFFFF"/>
                </a:solidFill>
                <a:latin typeface="Open Sans"/>
              </a:rPr>
              <a:t>Crab Team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79D6E5AC-1F4D-41C7-AFF9-9611F7578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789389A5-CB68-4C6E-AA73-FEC32A57EB92}"/>
              </a:ext>
            </a:extLst>
          </p:cNvPr>
          <p:cNvSpPr txBox="1"/>
          <p:nvPr/>
        </p:nvSpPr>
        <p:spPr>
          <a:xfrm>
            <a:off x="1901576" y="7723980"/>
            <a:ext cx="393323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Bold"/>
              </a:rPr>
              <a:t>Carolina </a:t>
            </a:r>
            <a:r>
              <a:rPr lang="en-US" sz="3399" dirty="0" err="1">
                <a:solidFill>
                  <a:srgbClr val="FFFFFF"/>
                </a:solidFill>
                <a:latin typeface="Open Sans Light Bold"/>
              </a:rPr>
              <a:t>Margiotti</a:t>
            </a:r>
            <a:endParaRPr lang="en-US" sz="3399" dirty="0">
              <a:solidFill>
                <a:srgbClr val="FFFFFF"/>
              </a:solidFill>
              <a:latin typeface="Open Sans Light Bold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983B478B-E723-4D9C-BD54-9BAC35546A96}"/>
              </a:ext>
            </a:extLst>
          </p:cNvPr>
          <p:cNvSpPr txBox="1"/>
          <p:nvPr/>
        </p:nvSpPr>
        <p:spPr>
          <a:xfrm>
            <a:off x="1387152" y="8237695"/>
            <a:ext cx="49620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Time de desenvolvimento</a:t>
            </a: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A032F376-FB82-4AB4-9421-DAD881BD3CFB}"/>
              </a:ext>
            </a:extLst>
          </p:cNvPr>
          <p:cNvSpPr txBox="1"/>
          <p:nvPr/>
        </p:nvSpPr>
        <p:spPr>
          <a:xfrm>
            <a:off x="7073426" y="7723980"/>
            <a:ext cx="414114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Bold"/>
              </a:rPr>
              <a:t>Francisco Norberto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D95EFE8E-1FCF-4B8D-9F20-39C77DAA2CD5}"/>
              </a:ext>
            </a:extLst>
          </p:cNvPr>
          <p:cNvSpPr txBox="1"/>
          <p:nvPr/>
        </p:nvSpPr>
        <p:spPr>
          <a:xfrm>
            <a:off x="6662958" y="8237695"/>
            <a:ext cx="49620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Time de desenvolvimento</a:t>
            </a:r>
          </a:p>
        </p:txBody>
      </p:sp>
      <p:pic>
        <p:nvPicPr>
          <p:cNvPr id="19" name="Imagem 18" descr="Homem de barba posando para foto&#10;&#10;Descrição gerada automaticamente">
            <a:extLst>
              <a:ext uri="{FF2B5EF4-FFF2-40B4-BE49-F238E27FC236}">
                <a16:creationId xmlns:a16="http://schemas.microsoft.com/office/drawing/2014/main" id="{46FB6787-CE4A-486C-AD66-16539906F5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50" y="3773264"/>
            <a:ext cx="3590899" cy="3590899"/>
          </a:xfrm>
          <a:prstGeom prst="ellipse">
            <a:avLst/>
          </a:prstGeom>
        </p:spPr>
      </p:pic>
      <p:pic>
        <p:nvPicPr>
          <p:cNvPr id="20" name="Imagem 19" descr="Rosto de mulher&#10;&#10;Descrição gerada automaticamente">
            <a:extLst>
              <a:ext uri="{FF2B5EF4-FFF2-40B4-BE49-F238E27FC236}">
                <a16:creationId xmlns:a16="http://schemas.microsoft.com/office/drawing/2014/main" id="{851818A8-F5C2-40AF-80E9-F85ABD2E9F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2072740" y="3773264"/>
            <a:ext cx="3590899" cy="3590899"/>
          </a:xfrm>
          <a:prstGeom prst="ellipse">
            <a:avLst/>
          </a:prstGeom>
        </p:spPr>
      </p:pic>
      <p:pic>
        <p:nvPicPr>
          <p:cNvPr id="21" name="Imagem 20" descr="Mulher com óculos de grau&#10;&#10;Descrição gerada automaticamente">
            <a:extLst>
              <a:ext uri="{FF2B5EF4-FFF2-40B4-BE49-F238E27FC236}">
                <a16:creationId xmlns:a16="http://schemas.microsoft.com/office/drawing/2014/main" id="{1FC6077F-20E0-4465-9CD0-F09C138C8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845" y="3655918"/>
            <a:ext cx="3760529" cy="3825590"/>
          </a:xfrm>
          <a:prstGeom prst="rect">
            <a:avLst/>
          </a:prstGeom>
        </p:spPr>
      </p:pic>
      <p:sp>
        <p:nvSpPr>
          <p:cNvPr id="22" name="TextBox 10">
            <a:extLst>
              <a:ext uri="{FF2B5EF4-FFF2-40B4-BE49-F238E27FC236}">
                <a16:creationId xmlns:a16="http://schemas.microsoft.com/office/drawing/2014/main" id="{5F45F130-C25D-4155-9AD4-E0F31F8A0031}"/>
              </a:ext>
            </a:extLst>
          </p:cNvPr>
          <p:cNvSpPr txBox="1"/>
          <p:nvPr/>
        </p:nvSpPr>
        <p:spPr>
          <a:xfrm>
            <a:off x="12453189" y="7723980"/>
            <a:ext cx="414114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Bold"/>
              </a:rPr>
              <a:t>Anna Yamada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CFA69B43-F0BF-4F11-AFFB-54AA172FCBBA}"/>
              </a:ext>
            </a:extLst>
          </p:cNvPr>
          <p:cNvSpPr txBox="1"/>
          <p:nvPr/>
        </p:nvSpPr>
        <p:spPr>
          <a:xfrm>
            <a:off x="12042721" y="8237695"/>
            <a:ext cx="49620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"/>
              </a:rPr>
              <a:t>Time de desenvolvimento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086515"/>
            <a:ext cx="16380104" cy="2606176"/>
            <a:chOff x="0" y="0"/>
            <a:chExt cx="12589332" cy="2003040"/>
          </a:xfrm>
        </p:grpSpPr>
        <p:sp>
          <p:nvSpPr>
            <p:cNvPr id="3" name="Freeform 3"/>
            <p:cNvSpPr/>
            <p:nvPr/>
          </p:nvSpPr>
          <p:spPr>
            <a:xfrm>
              <a:off x="304800" y="30480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12284532" y="0"/>
                  </a:moveTo>
                  <a:lnTo>
                    <a:pt x="12284532" y="1698240"/>
                  </a:lnTo>
                  <a:lnTo>
                    <a:pt x="0" y="1698240"/>
                  </a:lnTo>
                  <a:lnTo>
                    <a:pt x="0" y="1393440"/>
                  </a:lnTo>
                  <a:lnTo>
                    <a:pt x="11979732" y="1393440"/>
                  </a:lnTo>
                  <a:lnTo>
                    <a:pt x="11979732" y="0"/>
                  </a:lnTo>
                  <a:close/>
                </a:path>
              </a:pathLst>
            </a:custGeom>
            <a:solidFill>
              <a:srgbClr val="CDA63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0" y="0"/>
                  </a:moveTo>
                  <a:lnTo>
                    <a:pt x="12284532" y="0"/>
                  </a:lnTo>
                  <a:lnTo>
                    <a:pt x="12284532" y="1698240"/>
                  </a:lnTo>
                  <a:lnTo>
                    <a:pt x="0" y="1698240"/>
                  </a:lnTo>
                  <a:close/>
                </a:path>
              </a:pathLst>
            </a:custGeom>
            <a:solidFill>
              <a:srgbClr val="EEBD3E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7197418" y="4483093"/>
            <a:ext cx="4439245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FFFFFF"/>
                </a:solidFill>
                <a:latin typeface="Open Sans Extra Bold"/>
              </a:rPr>
              <a:t>Desafio</a:t>
            </a:r>
            <a:endParaRPr lang="en-US" sz="9000" dirty="0">
              <a:solidFill>
                <a:srgbClr val="FFFFFF"/>
              </a:solidFill>
              <a:latin typeface="Open Sans Extra Bold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EE89E17A-9A51-4E23-8D9A-D71C91819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61399066-B13A-466B-97AB-DBB1B1337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768850" y="624766"/>
            <a:ext cx="9899149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O </a:t>
            </a:r>
            <a:r>
              <a:rPr lang="en-US" sz="9000" dirty="0" err="1">
                <a:solidFill>
                  <a:srgbClr val="FFFFFF"/>
                </a:solidFill>
                <a:latin typeface="Open Sans Extra Bold"/>
              </a:rPr>
              <a:t>nosso</a:t>
            </a:r>
            <a:r>
              <a:rPr lang="en-US" sz="9000" dirty="0">
                <a:solidFill>
                  <a:srgbClr val="FFFFFF"/>
                </a:solidFill>
                <a:latin typeface="Open Sans Extra Bold"/>
              </a:rPr>
              <a:t> </a:t>
            </a:r>
            <a:r>
              <a:rPr lang="en-US" sz="9000" dirty="0" err="1">
                <a:solidFill>
                  <a:srgbClr val="FFFFFF"/>
                </a:solidFill>
                <a:latin typeface="Open Sans Extra Bold"/>
              </a:rPr>
              <a:t>desafio</a:t>
            </a:r>
            <a:endParaRPr lang="en-US" sz="9000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68851" y="2568657"/>
            <a:ext cx="673819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Visão geral do projeto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98775" y="4092414"/>
            <a:ext cx="16490449" cy="1189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pt-BR" sz="3399" b="1" dirty="0">
                <a:solidFill>
                  <a:srgbClr val="FFFFFF"/>
                </a:solidFill>
                <a:latin typeface="Open Sans Light"/>
              </a:rPr>
              <a:t>Automatizar a geração de manuais </a:t>
            </a:r>
            <a:r>
              <a:rPr lang="pt-BR" sz="3399" dirty="0">
                <a:solidFill>
                  <a:srgbClr val="FFFFFF"/>
                </a:solidFill>
                <a:latin typeface="Open Sans Light"/>
              </a:rPr>
              <a:t>para aeronaves, pois, atualmente, o processo é feito de forma manual.</a:t>
            </a:r>
            <a:endParaRPr lang="en-US" sz="3399" dirty="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028700" y="8205541"/>
            <a:ext cx="16230600" cy="866133"/>
            <a:chOff x="0" y="0"/>
            <a:chExt cx="21640800" cy="1154843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1640800" cy="42765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670549"/>
              <a:ext cx="12561738" cy="4842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199" spc="65">
                  <a:solidFill>
                    <a:srgbClr val="FAFAFA"/>
                  </a:solidFill>
                  <a:latin typeface="Open Sans Light"/>
                </a:rPr>
                <a:t>AIRPLANEDOCGENERATOR | CRAB TEAM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3620DD1D-D81D-4B97-9CA9-91268A922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6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138203" y="4457700"/>
            <a:ext cx="5816660" cy="315122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8205541"/>
            <a:ext cx="16230600" cy="866133"/>
            <a:chOff x="0" y="0"/>
            <a:chExt cx="21640800" cy="1154843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1640800" cy="42765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670549"/>
              <a:ext cx="12561738" cy="4842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199" spc="65">
                  <a:solidFill>
                    <a:srgbClr val="FAFAFA"/>
                  </a:solidFill>
                  <a:latin typeface="Open Sans Light"/>
                </a:rPr>
                <a:t>AIRPLANEDOCGENERATOR | CRAB TEAM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342534" y="567841"/>
            <a:ext cx="7602930" cy="1294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36"/>
              </a:lnSpc>
            </a:pPr>
            <a:r>
              <a:rPr lang="en-US" sz="7740" dirty="0" err="1">
                <a:solidFill>
                  <a:srgbClr val="FFFFFF"/>
                </a:solidFill>
                <a:latin typeface="Open Sans Extra Bold"/>
              </a:rPr>
              <a:t>Nossa</a:t>
            </a:r>
            <a:r>
              <a:rPr lang="en-US" sz="7740" dirty="0">
                <a:solidFill>
                  <a:srgbClr val="FFFFFF"/>
                </a:solidFill>
                <a:latin typeface="Open Sans Extra Bold"/>
              </a:rPr>
              <a:t> </a:t>
            </a:r>
            <a:r>
              <a:rPr lang="en-US" sz="7740" dirty="0" err="1">
                <a:solidFill>
                  <a:srgbClr val="FFFFFF"/>
                </a:solidFill>
                <a:latin typeface="Open Sans Extra Bold"/>
              </a:rPr>
              <a:t>solução</a:t>
            </a:r>
            <a:r>
              <a:rPr lang="en-US" sz="7740" dirty="0">
                <a:solidFill>
                  <a:srgbClr val="FFFFFF"/>
                </a:solidFill>
                <a:latin typeface="Open Sans Extra Bold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33134" y="2201852"/>
            <a:ext cx="5621729" cy="19168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pt-BR" sz="2700" dirty="0">
                <a:solidFill>
                  <a:srgbClr val="FFFFFF"/>
                </a:solidFill>
                <a:latin typeface="Open Sans Light"/>
              </a:rPr>
              <a:t>Temos como objetivo resolver esse problema através de uma interface simples e intuitiva que agilizará o processo.</a:t>
            </a:r>
            <a:endParaRPr lang="en-US" sz="2700" dirty="0">
              <a:solidFill>
                <a:srgbClr val="FFFFFF"/>
              </a:solidFill>
              <a:latin typeface="Open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086515"/>
            <a:ext cx="16380104" cy="2606176"/>
            <a:chOff x="0" y="0"/>
            <a:chExt cx="12589332" cy="2003040"/>
          </a:xfrm>
        </p:grpSpPr>
        <p:sp>
          <p:nvSpPr>
            <p:cNvPr id="3" name="Freeform 3"/>
            <p:cNvSpPr/>
            <p:nvPr/>
          </p:nvSpPr>
          <p:spPr>
            <a:xfrm>
              <a:off x="304800" y="30480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12284532" y="0"/>
                  </a:moveTo>
                  <a:lnTo>
                    <a:pt x="12284532" y="1698240"/>
                  </a:lnTo>
                  <a:lnTo>
                    <a:pt x="0" y="1698240"/>
                  </a:lnTo>
                  <a:lnTo>
                    <a:pt x="0" y="1393440"/>
                  </a:lnTo>
                  <a:lnTo>
                    <a:pt x="11979732" y="1393440"/>
                  </a:lnTo>
                  <a:lnTo>
                    <a:pt x="11979732" y="0"/>
                  </a:lnTo>
                  <a:close/>
                </a:path>
              </a:pathLst>
            </a:custGeom>
            <a:solidFill>
              <a:srgbClr val="CDA63C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284532" cy="1698240"/>
            </a:xfrm>
            <a:custGeom>
              <a:avLst/>
              <a:gdLst/>
              <a:ahLst/>
              <a:cxnLst/>
              <a:rect l="l" t="t" r="r" b="b"/>
              <a:pathLst>
                <a:path w="12284532" h="1698240">
                  <a:moveTo>
                    <a:pt x="0" y="0"/>
                  </a:moveTo>
                  <a:lnTo>
                    <a:pt x="12284532" y="0"/>
                  </a:lnTo>
                  <a:lnTo>
                    <a:pt x="12284532" y="1698240"/>
                  </a:lnTo>
                  <a:lnTo>
                    <a:pt x="0" y="1698240"/>
                  </a:lnTo>
                  <a:close/>
                </a:path>
              </a:pathLst>
            </a:custGeom>
            <a:solidFill>
              <a:srgbClr val="EEBD3E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810000" y="4483093"/>
            <a:ext cx="10668000" cy="15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pt-BR" sz="9000" dirty="0">
                <a:solidFill>
                  <a:srgbClr val="FFFFFF"/>
                </a:solidFill>
                <a:latin typeface="Open Sans Extra Bold"/>
              </a:rPr>
              <a:t>Nossas entregas</a:t>
            </a:r>
            <a:endParaRPr lang="en-US" sz="9000" dirty="0">
              <a:solidFill>
                <a:srgbClr val="FFFFFF"/>
              </a:solidFill>
              <a:latin typeface="Open Sans Extra Bold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A2998114-2BFD-42BE-930A-ADC551E69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35626087-38BE-4063-B93C-510A887C9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28700" y="2678430"/>
            <a:ext cx="13766800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0" lvl="1" indent="-518160">
              <a:lnSpc>
                <a:spcPts val="4800"/>
              </a:lnSpc>
              <a:buFont typeface="Arial"/>
              <a:buChar char="•"/>
            </a:pPr>
            <a:r>
              <a:rPr lang="en-US" sz="4800" dirty="0">
                <a:solidFill>
                  <a:srgbClr val="FAFAFA"/>
                </a:solidFill>
                <a:latin typeface="Open Sauce Light Bold"/>
              </a:rPr>
              <a:t>Log-in para </a:t>
            </a:r>
            <a:r>
              <a:rPr lang="en-US" sz="4800" dirty="0" err="1">
                <a:solidFill>
                  <a:srgbClr val="FAFAFA"/>
                </a:solidFill>
                <a:latin typeface="Open Sauce Light Bold"/>
              </a:rPr>
              <a:t>os</a:t>
            </a:r>
            <a:r>
              <a:rPr lang="en-US" sz="4800" dirty="0">
                <a:solidFill>
                  <a:srgbClr val="FAFAFA"/>
                </a:solidFill>
                <a:latin typeface="Open Sauce Light Bold"/>
              </a:rPr>
              <a:t> </a:t>
            </a:r>
            <a:r>
              <a:rPr lang="en-US" sz="4800" dirty="0" err="1">
                <a:solidFill>
                  <a:srgbClr val="FAFAFA"/>
                </a:solidFill>
                <a:latin typeface="Open Sauce Light Bold"/>
              </a:rPr>
              <a:t>usuários</a:t>
            </a:r>
            <a:r>
              <a:rPr lang="en-US" sz="4800" dirty="0">
                <a:solidFill>
                  <a:srgbClr val="FAFAFA"/>
                </a:solidFill>
                <a:latin typeface="Open Sauce Light Bold"/>
              </a:rPr>
              <a:t>;</a:t>
            </a:r>
          </a:p>
          <a:p>
            <a:pPr>
              <a:lnSpc>
                <a:spcPts val="4800"/>
              </a:lnSpc>
            </a:pPr>
            <a:endParaRPr lang="en-US" sz="4800" dirty="0">
              <a:solidFill>
                <a:srgbClr val="FAFAFA"/>
              </a:solidFill>
              <a:latin typeface="Open Sauce Light Bold"/>
            </a:endParaRPr>
          </a:p>
          <a:p>
            <a:pPr marL="1036320" lvl="1" indent="-518160">
              <a:lnSpc>
                <a:spcPts val="4800"/>
              </a:lnSpc>
              <a:buFont typeface="Arial"/>
              <a:buChar char="•"/>
            </a:pPr>
            <a:r>
              <a:rPr lang="en-US" sz="4800" dirty="0" err="1">
                <a:solidFill>
                  <a:srgbClr val="FAFAFA"/>
                </a:solidFill>
                <a:latin typeface="Open Sauce Light Bold"/>
              </a:rPr>
              <a:t>Criação</a:t>
            </a:r>
            <a:r>
              <a:rPr lang="en-US" sz="4800" dirty="0">
                <a:solidFill>
                  <a:srgbClr val="FAFAFA"/>
                </a:solidFill>
                <a:latin typeface="Open Sauce Light Bold"/>
              </a:rPr>
              <a:t> e </a:t>
            </a:r>
            <a:r>
              <a:rPr lang="en-US" sz="4800" dirty="0" err="1">
                <a:solidFill>
                  <a:srgbClr val="FAFAFA"/>
                </a:solidFill>
                <a:latin typeface="Open Sauce Light Bold"/>
              </a:rPr>
              <a:t>listagem</a:t>
            </a:r>
            <a:r>
              <a:rPr lang="en-US" sz="4800" dirty="0">
                <a:solidFill>
                  <a:srgbClr val="FAFAFA"/>
                </a:solidFill>
                <a:latin typeface="Open Sauce Light Bold"/>
              </a:rPr>
              <a:t> de </a:t>
            </a:r>
            <a:r>
              <a:rPr lang="en-US" sz="4800" dirty="0" err="1">
                <a:solidFill>
                  <a:srgbClr val="FAFAFA"/>
                </a:solidFill>
                <a:latin typeface="Open Sauce Light Bold"/>
              </a:rPr>
              <a:t>projetos</a:t>
            </a:r>
            <a:r>
              <a:rPr lang="en-US" sz="4800" dirty="0">
                <a:solidFill>
                  <a:srgbClr val="FAFAFA"/>
                </a:solidFill>
                <a:latin typeface="Open Sauce Light Bold"/>
              </a:rPr>
              <a:t>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740640" y="5143500"/>
            <a:ext cx="2518660" cy="255112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445215"/>
            <a:ext cx="5497882" cy="1366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8"/>
              </a:lnSpc>
            </a:pPr>
            <a:r>
              <a:rPr lang="en-US" sz="10318" dirty="0">
                <a:solidFill>
                  <a:srgbClr val="FAFAFA"/>
                </a:solidFill>
                <a:latin typeface="Open Sans Light Bold"/>
              </a:rPr>
              <a:t>Sprint 1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8205541"/>
            <a:ext cx="16230600" cy="873847"/>
            <a:chOff x="0" y="0"/>
            <a:chExt cx="21640800" cy="1165127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1640800" cy="42765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4557861" y="670548"/>
              <a:ext cx="12561739" cy="4945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 spc="65" dirty="0">
                  <a:solidFill>
                    <a:srgbClr val="FAFAFA"/>
                  </a:solidFill>
                  <a:latin typeface="Open Sans Light"/>
                </a:rPr>
                <a:t>AIRPLANEDOCGENERATOR | CRAB TEAM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322B818-6082-4393-BFE3-2B67EAEF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91" y="8911954"/>
            <a:ext cx="1708391" cy="1375046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28700" y="2678430"/>
            <a:ext cx="13766800" cy="2465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0" lvl="1" indent="-518160">
              <a:lnSpc>
                <a:spcPts val="4800"/>
              </a:lnSpc>
              <a:buFont typeface="Arial"/>
              <a:buChar char="•"/>
            </a:pP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Criação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, </a:t>
            </a: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importação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e </a:t>
            </a: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edição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da </a:t>
            </a: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codelist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;</a:t>
            </a:r>
          </a:p>
          <a:p>
            <a:pPr>
              <a:lnSpc>
                <a:spcPts val="4800"/>
              </a:lnSpc>
            </a:pPr>
            <a:endParaRPr lang="en-US" sz="4800" dirty="0">
              <a:solidFill>
                <a:srgbClr val="FAFAFA"/>
              </a:solidFill>
              <a:latin typeface="Open Sans Light Bold"/>
            </a:endParaRPr>
          </a:p>
          <a:p>
            <a:pPr marL="1036320" lvl="1" indent="-518160">
              <a:lnSpc>
                <a:spcPts val="4800"/>
              </a:lnSpc>
              <a:buFont typeface="Arial"/>
              <a:buChar char="•"/>
            </a:pP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Adição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de </a:t>
            </a: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arquivos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para </a:t>
            </a:r>
            <a:r>
              <a:rPr lang="en-US" sz="4800" dirty="0" err="1">
                <a:solidFill>
                  <a:srgbClr val="FAFAFA"/>
                </a:solidFill>
                <a:latin typeface="Open Sans Light Bold"/>
              </a:rPr>
              <a:t>composição</a:t>
            </a:r>
            <a:r>
              <a:rPr lang="en-US" sz="4800" dirty="0">
                <a:solidFill>
                  <a:srgbClr val="FAFAFA"/>
                </a:solidFill>
                <a:latin typeface="Open Sans Light Bold"/>
              </a:rPr>
              <a:t> do manual.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740640" y="5143500"/>
            <a:ext cx="2518660" cy="255112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445215"/>
            <a:ext cx="5497882" cy="1366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8"/>
              </a:lnSpc>
            </a:pPr>
            <a:r>
              <a:rPr lang="en-US" sz="10318">
                <a:solidFill>
                  <a:srgbClr val="FAFAFA"/>
                </a:solidFill>
                <a:latin typeface="Open Sans Light Bold"/>
              </a:rPr>
              <a:t>Sprint 2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8205541"/>
            <a:ext cx="16230600" cy="873848"/>
            <a:chOff x="0" y="0"/>
            <a:chExt cx="21640800" cy="1165129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1640800" cy="42765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4557861" y="670549"/>
              <a:ext cx="12561739" cy="494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 spc="65" dirty="0">
                  <a:solidFill>
                    <a:srgbClr val="FAFAFA"/>
                  </a:solidFill>
                  <a:latin typeface="Open Sans Light"/>
                </a:rPr>
                <a:t>AIRPLANEDOCGENERATOR | CRAB TEAM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219</Words>
  <Application>Microsoft Office PowerPoint</Application>
  <PresentationFormat>Personalizar</PresentationFormat>
  <Paragraphs>59</Paragraphs>
  <Slides>23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Open Sans Light Italics</vt:lpstr>
      <vt:lpstr>Open Sans Extra Bold</vt:lpstr>
      <vt:lpstr>Arial</vt:lpstr>
      <vt:lpstr>Open Sans Light</vt:lpstr>
      <vt:lpstr>Open Sauce Light Bold</vt:lpstr>
      <vt:lpstr>Calibri</vt:lpstr>
      <vt:lpstr>Open Sans Light Bold</vt:lpstr>
      <vt:lpstr>Open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AIRPLANEDOCGENERATOR | CRAB TEAM</dc:title>
  <dc:creator>Bárbara Port</dc:creator>
  <cp:lastModifiedBy>BARBARA DOS SANTOS PORT</cp:lastModifiedBy>
  <cp:revision>33</cp:revision>
  <dcterms:created xsi:type="dcterms:W3CDTF">2006-08-16T00:00:00Z</dcterms:created>
  <dcterms:modified xsi:type="dcterms:W3CDTF">2021-11-05T11:06:46Z</dcterms:modified>
  <dc:identifier>DAEqGCYbSws</dc:identifier>
</cp:coreProperties>
</file>