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3" r:id="rId15"/>
    <p:sldId id="272" r:id="rId16"/>
    <p:sldId id="270" r:id="rId17"/>
    <p:sldId id="271" r:id="rId18"/>
    <p:sldId id="275" r:id="rId19"/>
    <p:sldId id="276" r:id="rId20"/>
    <p:sldId id="285" r:id="rId21"/>
    <p:sldId id="283" r:id="rId22"/>
    <p:sldId id="284" r:id="rId23"/>
    <p:sldId id="277" r:id="rId24"/>
    <p:sldId id="278" r:id="rId25"/>
    <p:sldId id="279" r:id="rId26"/>
    <p:sldId id="280" r:id="rId27"/>
    <p:sldId id="281" r:id="rId28"/>
    <p:sldId id="282" r:id="rId29"/>
  </p:sldIdLst>
  <p:sldSz cx="18288000" cy="10287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Extra Bold" panose="020B0604020202020204" charset="0"/>
      <p:regular r:id="rId39"/>
    </p:embeddedFont>
    <p:embeddedFont>
      <p:font typeface="Open Sans Light" panose="020B0306030504020204" pitchFamily="34" charset="0"/>
      <p:regular r:id="rId40"/>
      <p:italic r:id="rId41"/>
    </p:embeddedFont>
    <p:embeddedFont>
      <p:font typeface="Open Sans Light Bold" panose="020B0604020202020204" charset="0"/>
      <p:regular r:id="rId42"/>
    </p:embeddedFont>
    <p:embeddedFont>
      <p:font typeface="Open Sans Light Italics" panose="020B0604020202020204" charset="0"/>
      <p:regular r:id="rId43"/>
    </p:embeddedFont>
    <p:embeddedFont>
      <p:font typeface="Open Sauce Light Bold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22" autoAdjust="0"/>
  </p:normalViewPr>
  <p:slideViewPr>
    <p:cSldViewPr>
      <p:cViewPr varScale="1">
        <p:scale>
          <a:sx n="49" d="100"/>
          <a:sy n="49" d="100"/>
        </p:scale>
        <p:origin x="39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1E1B8-CCA5-4FD7-9A2C-30F1297957B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9338-DE33-4EB6-83A0-A2B78A738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59338-DE33-4EB6-83A0-A2B78A738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59338-DE33-4EB6-83A0-A2B78A738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5" Type="http://schemas.openxmlformats.org/officeDocument/2006/relationships/image" Target="../media/image1.png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ank/AirplaneDocGenerator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DDB97C8-0272-4758-B8AF-FD3ED5241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35336" y="5461381"/>
            <a:ext cx="8136509" cy="40537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3948" y="3840412"/>
            <a:ext cx="16380104" cy="2606176"/>
            <a:chOff x="0" y="0"/>
            <a:chExt cx="12589332" cy="2003040"/>
          </a:xfrm>
        </p:grpSpPr>
        <p:sp>
          <p:nvSpPr>
            <p:cNvPr id="4" name="Freeform 4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04530" y="4316464"/>
            <a:ext cx="1612952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Airplane Doc Generator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3948" y="6651022"/>
            <a:ext cx="20003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AFAFA"/>
                </a:solidFill>
                <a:latin typeface="Open Sans Light"/>
              </a:rPr>
              <a:t>2ª </a:t>
            </a:r>
            <a:r>
              <a:rPr lang="en-US" sz="3399" dirty="0" err="1">
                <a:solidFill>
                  <a:srgbClr val="FAFAFA"/>
                </a:solidFill>
                <a:latin typeface="Open Sans Light"/>
              </a:rPr>
              <a:t>Entrega</a:t>
            </a:r>
            <a:endParaRPr lang="en-US" sz="3399" dirty="0">
              <a:solidFill>
                <a:srgbClr val="FAFAFA"/>
              </a:solidFill>
              <a:latin typeface="Open Sa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0926" y="8934767"/>
            <a:ext cx="54311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AFA"/>
                </a:solidFill>
                <a:latin typeface="Open Sans Light"/>
              </a:rPr>
              <a:t>Um projeto da equipe CRAB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2B99A27-8A9D-458F-94A8-D4A3379B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429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>
                <a:solidFill>
                  <a:srgbClr val="FAFAFA"/>
                </a:solidFill>
                <a:latin typeface="Open Sans Light Bold"/>
              </a:rPr>
              <a:t>Criação de revisões de um projeto de manual;</a:t>
            </a:r>
          </a:p>
          <a:p>
            <a:pPr>
              <a:lnSpc>
                <a:spcPts val="4800"/>
              </a:lnSpc>
            </a:pPr>
            <a:endParaRPr lang="en-US" sz="4800">
              <a:solidFill>
                <a:srgbClr val="FAFAFA"/>
              </a:solidFill>
              <a:latin typeface="Open Sans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>
                <a:solidFill>
                  <a:srgbClr val="FAFAFA"/>
                </a:solidFill>
                <a:latin typeface="Open Sans Light Bold"/>
              </a:rPr>
              <a:t>Criação e exportação de projetos;</a:t>
            </a:r>
          </a:p>
          <a:p>
            <a:pPr>
              <a:lnSpc>
                <a:spcPts val="4800"/>
              </a:lnSpc>
            </a:pPr>
            <a:endParaRPr lang="en-US" sz="4800">
              <a:solidFill>
                <a:srgbClr val="FAFAFA"/>
              </a:solidFill>
              <a:latin typeface="Open Sans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>
                <a:solidFill>
                  <a:srgbClr val="FAFAFA"/>
                </a:solidFill>
                <a:latin typeface="Open Sans Light Bold"/>
              </a:rPr>
              <a:t>Geração da Lista de Páginas Efetivas (LEP).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Sprint 3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33BE374-9892-4865-B35D-F6AE271D4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Geração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do manual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nas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versões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Full e  Delta.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Sprint 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096000" y="4424551"/>
            <a:ext cx="6096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Mock-ups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12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1CC4974-142A-44F6-A7F7-900E65FF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98623" y="0"/>
            <a:ext cx="12242277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13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3743785-9818-4451-81BC-375A9D974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91371" y="0"/>
            <a:ext cx="12305258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14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A1F0DC8C-91AB-4B2F-BD84-6DEA91E55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64840" y="0"/>
            <a:ext cx="14158321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15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7337AC9-B4B4-4E9C-83B1-BA048CD42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69759" y="0"/>
            <a:ext cx="12748481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16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5F83F39-D729-4984-B6F5-5B91515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5750" y="0"/>
            <a:ext cx="148365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17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B7CAE5B-D5E9-48DE-B9BF-296ACF2D7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044941" y="4424551"/>
            <a:ext cx="1074419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Segunda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entrega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18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4F1A733-C3D0-4D5A-B5C1-5BD4F841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19</a:t>
            </a:r>
          </a:p>
        </p:txBody>
      </p:sp>
      <p:pic>
        <p:nvPicPr>
          <p:cNvPr id="19" name="Imagem 18" descr="Diagrama&#10;&#10;Descrição gerada automaticamente">
            <a:extLst>
              <a:ext uri="{FF2B5EF4-FFF2-40B4-BE49-F238E27FC236}">
                <a16:creationId xmlns:a16="http://schemas.microsoft.com/office/drawing/2014/main" id="{76DC6948-4812-4289-A572-28BE2E4C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77" y="495300"/>
            <a:ext cx="12216646" cy="929640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34F2C5B-4AB8-444E-A8CA-9FBB7DA72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71691" y="571420"/>
            <a:ext cx="694461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Integrantes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63172" y="2437402"/>
            <a:ext cx="39616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Equipe CRAB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82232" y="7789608"/>
            <a:ext cx="277192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Bárbara Port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3416" y="8288363"/>
            <a:ext cx="2869555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Italics"/>
              </a:rPr>
              <a:t>Scrum Master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54739" y="7789608"/>
            <a:ext cx="31785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Rafael Furtado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72326" y="8303323"/>
            <a:ext cx="27433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Italics"/>
              </a:rPr>
              <a:t>Product Owner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76706" y="7789608"/>
            <a:ext cx="38862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Alberto de Mattos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38766" y="8303323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Time de desenvolvimento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02</a:t>
            </a:r>
          </a:p>
        </p:txBody>
      </p:sp>
      <p:pic>
        <p:nvPicPr>
          <p:cNvPr id="18" name="Imagem 17" descr="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BB81C624-72C2-4EB3-9821-306689CA3D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10262" r="-483" b="13018"/>
          <a:stretch/>
        </p:blipFill>
        <p:spPr>
          <a:xfrm>
            <a:off x="2072743" y="3838891"/>
            <a:ext cx="3590899" cy="3590899"/>
          </a:xfrm>
          <a:prstGeom prst="ellipse">
            <a:avLst/>
          </a:prstGeom>
        </p:spPr>
      </p:pic>
      <p:pic>
        <p:nvPicPr>
          <p:cNvPr id="3" name="Imagem 2" descr="Jovem posando para foto&#10;&#10;Descrição gerada automaticamente">
            <a:extLst>
              <a:ext uri="{FF2B5EF4-FFF2-40B4-BE49-F238E27FC236}">
                <a16:creationId xmlns:a16="http://schemas.microsoft.com/office/drawing/2014/main" id="{E8AB5173-C262-4A8C-BF93-31A0A8EA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49" y="3838891"/>
            <a:ext cx="3590899" cy="3590899"/>
          </a:xfrm>
          <a:prstGeom prst="ellipse">
            <a:avLst/>
          </a:prstGeom>
        </p:spPr>
      </p:pic>
      <p:pic>
        <p:nvPicPr>
          <p:cNvPr id="19" name="Imagem 18" descr="Homem de terno e gravata posando para foto&#10;&#10;Descrição gerada automaticamente">
            <a:extLst>
              <a:ext uri="{FF2B5EF4-FFF2-40B4-BE49-F238E27FC236}">
                <a16:creationId xmlns:a16="http://schemas.microsoft.com/office/drawing/2014/main" id="{A084B5B8-7E7F-431D-82AD-4619921C68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9" r="7599" b="-866"/>
          <a:stretch/>
        </p:blipFill>
        <p:spPr>
          <a:xfrm>
            <a:off x="12624358" y="3872209"/>
            <a:ext cx="3590899" cy="3590899"/>
          </a:xfrm>
          <a:prstGeom prst="ellipse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39B0B514-1613-4D7C-B7C7-BDBF5C3B31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19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34F2C5B-4AB8-444E-A8CA-9FBB7DA72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7" name="Imagem 6" descr="Linha do tempo&#10;&#10;Descrição gerada automaticamente">
            <a:extLst>
              <a:ext uri="{FF2B5EF4-FFF2-40B4-BE49-F238E27FC236}">
                <a16:creationId xmlns:a16="http://schemas.microsoft.com/office/drawing/2014/main" id="{EA598CBC-3AC0-4F5A-968E-0A0CB8B88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19" y="647700"/>
            <a:ext cx="12629361" cy="90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044941" y="4424551"/>
            <a:ext cx="1074419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Entrega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de valor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20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C01BF4C-4EC0-40F9-A250-BFEACCCF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CCF1AE-F695-4C1A-ADF7-AA071C00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21</a:t>
            </a:r>
          </a:p>
        </p:txBody>
      </p:sp>
    </p:spTree>
    <p:extLst>
      <p:ext uri="{BB962C8B-B14F-4D97-AF65-F5344CB8AC3E}">
        <p14:creationId xmlns:p14="http://schemas.microsoft.com/office/powerpoint/2010/main" val="139003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7336" y="4424551"/>
            <a:ext cx="967940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Banco de dados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22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66BC07B-8151-4994-B130-B9DB4E158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23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1105838-2A87-4C97-8C64-39E47FD9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F50DB4-AB14-4C6A-8320-B04C945C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02" y="380999"/>
            <a:ext cx="15015396" cy="95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62FC5F78-77FE-4AB0-9049-4DF4F539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24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684156" y="474075"/>
            <a:ext cx="6971756" cy="1109249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838479" y="660607"/>
            <a:ext cx="2599478" cy="659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2"/>
              </a:lnSpc>
            </a:pPr>
            <a:r>
              <a:rPr lang="en-US" sz="3830" dirty="0">
                <a:solidFill>
                  <a:srgbClr val="FFFFFF"/>
                </a:solidFill>
                <a:latin typeface="Open Sans Extra Bold"/>
              </a:rPr>
              <a:t>Burndown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81200" y="4541878"/>
            <a:ext cx="14097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Tecnologias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utilizadas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25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B7E55C7-6FD3-40A2-983C-88D98F51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6811" y="3376536"/>
            <a:ext cx="3786070" cy="37860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328964" y="839473"/>
            <a:ext cx="4114800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53600" y="6286500"/>
            <a:ext cx="3040151" cy="304015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220070" y="0"/>
            <a:ext cx="3645172" cy="36451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512188" y="6388355"/>
            <a:ext cx="2083519" cy="29382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769490" y="5257800"/>
            <a:ext cx="2075458" cy="292692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271858" y="550518"/>
            <a:ext cx="2617187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361830" y="2896873"/>
            <a:ext cx="2966634" cy="266165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26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3224952-FEC2-4AB4-ACB7-7E95AA5A14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9298"/>
            <a:ext cx="7960648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Obrigado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pela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atenção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1374" y="6402551"/>
            <a:ext cx="81153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QR Code do </a:t>
            </a:r>
            <a:r>
              <a:rPr lang="en-US" sz="5199" dirty="0" err="1">
                <a:solidFill>
                  <a:srgbClr val="FFFFFF"/>
                </a:solidFill>
                <a:latin typeface="Open Sans"/>
              </a:rPr>
              <a:t>nosso</a:t>
            </a:r>
            <a:r>
              <a:rPr lang="en-US" sz="51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Open Sans"/>
              </a:rPr>
              <a:t>repositório</a:t>
            </a:r>
            <a:r>
              <a:rPr lang="en-US" sz="5199" dirty="0">
                <a:solidFill>
                  <a:srgbClr val="FFFFFF"/>
                </a:solidFill>
                <a:latin typeface="Open Sans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27</a:t>
            </a:r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1DB55853-1CA7-4EB7-B475-1B00D7AF5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6953" r="6222" b="6953"/>
          <a:stretch/>
        </p:blipFill>
        <p:spPr>
          <a:xfrm>
            <a:off x="10888096" y="1419298"/>
            <a:ext cx="5562600" cy="548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2D18438-A0EC-4377-B8A4-1767B0CDA73D}"/>
              </a:ext>
            </a:extLst>
          </p:cNvPr>
          <p:cNvSpPr txBox="1"/>
          <p:nvPr/>
        </p:nvSpPr>
        <p:spPr>
          <a:xfrm>
            <a:off x="10179627" y="7048500"/>
            <a:ext cx="717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https://github.com/Syank/AirplaneDocGenerator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3CAE268-B512-4900-AC8B-DC641E138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71691" y="571420"/>
            <a:ext cx="694461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Integrantes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63172" y="2437402"/>
            <a:ext cx="39616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Equipe CRAB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03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D6E5AC-1F4D-41C7-AFF9-9611F757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789389A5-CB68-4C6E-AA73-FEC32A57EB92}"/>
              </a:ext>
            </a:extLst>
          </p:cNvPr>
          <p:cNvSpPr txBox="1"/>
          <p:nvPr/>
        </p:nvSpPr>
        <p:spPr>
          <a:xfrm>
            <a:off x="1901576" y="7723980"/>
            <a:ext cx="39332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Carolina Margiotti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83B478B-E723-4D9C-BD54-9BAC35546A96}"/>
              </a:ext>
            </a:extLst>
          </p:cNvPr>
          <p:cNvSpPr txBox="1"/>
          <p:nvPr/>
        </p:nvSpPr>
        <p:spPr>
          <a:xfrm>
            <a:off x="1387152" y="8237695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Time de desenvolvimento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A032F376-FB82-4AB4-9421-DAD881BD3CFB}"/>
              </a:ext>
            </a:extLst>
          </p:cNvPr>
          <p:cNvSpPr txBox="1"/>
          <p:nvPr/>
        </p:nvSpPr>
        <p:spPr>
          <a:xfrm>
            <a:off x="7073426" y="7723980"/>
            <a:ext cx="41411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Francisco Norberto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D95EFE8E-1FCF-4B8D-9F20-39C77DAA2CD5}"/>
              </a:ext>
            </a:extLst>
          </p:cNvPr>
          <p:cNvSpPr txBox="1"/>
          <p:nvPr/>
        </p:nvSpPr>
        <p:spPr>
          <a:xfrm>
            <a:off x="6662958" y="8237695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Time de desenvolvimento</a:t>
            </a:r>
          </a:p>
        </p:txBody>
      </p:sp>
      <p:pic>
        <p:nvPicPr>
          <p:cNvPr id="19" name="Imagem 18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46FB6787-CE4A-486C-AD66-16539906F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0" y="3773264"/>
            <a:ext cx="3590899" cy="3590899"/>
          </a:xfrm>
          <a:prstGeom prst="ellipse">
            <a:avLst/>
          </a:prstGeom>
        </p:spPr>
      </p:pic>
      <p:pic>
        <p:nvPicPr>
          <p:cNvPr id="20" name="Imagem 19" descr="Rosto de mulher&#10;&#10;Descrição gerada automaticamente">
            <a:extLst>
              <a:ext uri="{FF2B5EF4-FFF2-40B4-BE49-F238E27FC236}">
                <a16:creationId xmlns:a16="http://schemas.microsoft.com/office/drawing/2014/main" id="{851818A8-F5C2-40AF-80E9-F85ABD2E9F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72740" y="3773264"/>
            <a:ext cx="3590899" cy="3590899"/>
          </a:xfrm>
          <a:prstGeom prst="ellipse">
            <a:avLst/>
          </a:prstGeom>
        </p:spPr>
      </p:pic>
      <p:pic>
        <p:nvPicPr>
          <p:cNvPr id="21" name="Imagem 20" descr="Mulher com óculos de grau&#10;&#10;Descrição gerada automaticamente">
            <a:extLst>
              <a:ext uri="{FF2B5EF4-FFF2-40B4-BE49-F238E27FC236}">
                <a16:creationId xmlns:a16="http://schemas.microsoft.com/office/drawing/2014/main" id="{1FC6077F-20E0-4465-9CD0-F09C138C8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45" y="3655918"/>
            <a:ext cx="3760529" cy="3825590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5F45F130-C25D-4155-9AD4-E0F31F8A0031}"/>
              </a:ext>
            </a:extLst>
          </p:cNvPr>
          <p:cNvSpPr txBox="1"/>
          <p:nvPr/>
        </p:nvSpPr>
        <p:spPr>
          <a:xfrm>
            <a:off x="12453189" y="7723980"/>
            <a:ext cx="41411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Anna Yamada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CFA69B43-F0BF-4F11-AFFB-54AA172FCBBA}"/>
              </a:ext>
            </a:extLst>
          </p:cNvPr>
          <p:cNvSpPr txBox="1"/>
          <p:nvPr/>
        </p:nvSpPr>
        <p:spPr>
          <a:xfrm>
            <a:off x="12042721" y="8237695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Time de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desenvolvimento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197418" y="4483093"/>
            <a:ext cx="443924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Desafio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04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EE89E17A-9A51-4E23-8D9A-D71C91819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1399066-B13A-466B-97AB-DBB1B133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768850" y="624766"/>
            <a:ext cx="989914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O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nosso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desafio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8851" y="2568657"/>
            <a:ext cx="67381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Visão geral do projeto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8775" y="4092414"/>
            <a:ext cx="16490449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pt-BR" sz="3399" b="1" dirty="0">
                <a:solidFill>
                  <a:srgbClr val="FFFFFF"/>
                </a:solidFill>
                <a:latin typeface="Open Sans Light"/>
              </a:rPr>
              <a:t>Automatizar a geração de manuais </a:t>
            </a:r>
            <a:r>
              <a:rPr lang="pt-BR" sz="3399" dirty="0">
                <a:solidFill>
                  <a:srgbClr val="FFFFFF"/>
                </a:solidFill>
                <a:latin typeface="Open Sans Light"/>
              </a:rPr>
              <a:t>para aeronaves, pois, atualmente, o processo é feito de forma manual.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620DD1D-D81D-4B97-9CA9-91268A92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38203" y="4457700"/>
            <a:ext cx="5816660" cy="315122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42534" y="567841"/>
            <a:ext cx="7602930" cy="1294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7740" dirty="0" err="1">
                <a:solidFill>
                  <a:srgbClr val="FFFFFF"/>
                </a:solidFill>
                <a:latin typeface="Open Sans Extra Bold"/>
              </a:rPr>
              <a:t>Nossa</a:t>
            </a:r>
            <a:r>
              <a:rPr lang="en-US" sz="7740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7740" dirty="0" err="1">
                <a:solidFill>
                  <a:srgbClr val="FFFFFF"/>
                </a:solidFill>
                <a:latin typeface="Open Sans Extra Bold"/>
              </a:rPr>
              <a:t>solução</a:t>
            </a:r>
            <a:r>
              <a:rPr lang="en-US" sz="7740" dirty="0">
                <a:solidFill>
                  <a:srgbClr val="FFFFFF"/>
                </a:solidFill>
                <a:latin typeface="Open Sans Extra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3134" y="2201852"/>
            <a:ext cx="5621729" cy="1916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pt-BR" sz="2700" dirty="0">
                <a:solidFill>
                  <a:srgbClr val="FFFFFF"/>
                </a:solidFill>
                <a:latin typeface="Open Sans Light"/>
              </a:rPr>
              <a:t>Temos como objetivo resolver esse problema através de uma interface simples e intuitiva que agilizará o processo.</a:t>
            </a:r>
            <a:endParaRPr lang="en-US" sz="27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EBD3E"/>
                </a:solidFill>
                <a:latin typeface="Open Sans Light"/>
              </a:rPr>
              <a:t>— 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810000" y="4483093"/>
            <a:ext cx="10668000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pt-BR" sz="9000" dirty="0">
                <a:solidFill>
                  <a:srgbClr val="FFFFFF"/>
                </a:solidFill>
                <a:latin typeface="Open Sans Extra Bold"/>
              </a:rPr>
              <a:t>Nossas entregas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07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2998114-2BFD-42BE-930A-ADC551E6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5626087-38BE-4063-B93C-510A887C9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Log-in para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os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usuários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;</a:t>
            </a:r>
          </a:p>
          <a:p>
            <a:pPr>
              <a:lnSpc>
                <a:spcPts val="4800"/>
              </a:lnSpc>
            </a:pPr>
            <a:endParaRPr lang="en-US" sz="4800" dirty="0">
              <a:solidFill>
                <a:srgbClr val="FAFAFA"/>
              </a:solidFill>
              <a:latin typeface="Open Sauce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Criação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 e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listagem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 de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projetos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 dirty="0">
                <a:solidFill>
                  <a:srgbClr val="FAFAFA"/>
                </a:solidFill>
                <a:latin typeface="Open Sans Light Bold"/>
              </a:rPr>
              <a:t>Sprint 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322B818-6082-4393-BFE3-2B67EAEF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246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Criação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,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importação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edição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da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codelist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;</a:t>
            </a:r>
          </a:p>
          <a:p>
            <a:pPr>
              <a:lnSpc>
                <a:spcPts val="4800"/>
              </a:lnSpc>
            </a:pPr>
            <a:endParaRPr lang="en-US" sz="4800" dirty="0">
              <a:solidFill>
                <a:srgbClr val="FAFAFA"/>
              </a:solidFill>
              <a:latin typeface="Open Sans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Adição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arquivos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para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composição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do manual.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Sprint 2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55689" y="9706610"/>
            <a:ext cx="14323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EEBD3E"/>
                </a:solidFill>
                <a:latin typeface="Open Sans Light"/>
              </a:rPr>
              <a:t>— 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280</Words>
  <Application>Microsoft Office PowerPoint</Application>
  <PresentationFormat>Personalizar</PresentationFormat>
  <Paragraphs>88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7" baseType="lpstr">
      <vt:lpstr>Open Sauce Light Bold</vt:lpstr>
      <vt:lpstr>Open Sans Light Bold</vt:lpstr>
      <vt:lpstr>Open Sans Light Italics</vt:lpstr>
      <vt:lpstr>Calibri</vt:lpstr>
      <vt:lpstr>Open Sans Extra Bold</vt:lpstr>
      <vt:lpstr>Open Sans Light</vt:lpstr>
      <vt:lpstr>Arial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AIRPLANEDOCGENERATOR | CRAB TEAM</dc:title>
  <cp:lastModifiedBy>Anna Yukimi</cp:lastModifiedBy>
  <cp:revision>18</cp:revision>
  <dcterms:created xsi:type="dcterms:W3CDTF">2006-08-16T00:00:00Z</dcterms:created>
  <dcterms:modified xsi:type="dcterms:W3CDTF">2021-10-07T12:48:59Z</dcterms:modified>
  <dc:identifier>DAEqGCYbSws</dc:identifier>
</cp:coreProperties>
</file>