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4" r:id="rId8"/>
    <p:sldId id="262" r:id="rId9"/>
    <p:sldId id="266" r:id="rId10"/>
    <p:sldId id="265" r:id="rId11"/>
    <p:sldId id="263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129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6" name="Group 65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67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8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1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6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8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0238" y="1122363"/>
            <a:ext cx="6593681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0238" y="3602038"/>
            <a:ext cx="6593681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01052" y="5410202"/>
            <a:ext cx="20574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4/24/2014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00237" y="5410202"/>
            <a:ext cx="384366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5603" y="5410200"/>
            <a:ext cx="57831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72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4304665"/>
            <a:ext cx="7434266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6058" y="606426"/>
            <a:ext cx="7434266" cy="3299778"/>
          </a:xfrm>
          <a:prstGeom prst="round2DiagRect">
            <a:avLst>
              <a:gd name="adj1" fmla="val 5101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4" y="5124020"/>
            <a:ext cx="7433144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2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93" y="609600"/>
            <a:ext cx="7429466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419600"/>
            <a:ext cx="7428344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1347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309919"/>
            <a:ext cx="74295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696579" y="718458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817473" y="276497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726112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2134042"/>
            <a:ext cx="74295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3" y="4657655"/>
            <a:ext cx="7428379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40275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56060" y="609600"/>
            <a:ext cx="7429499" cy="1905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56058" y="2674463"/>
            <a:ext cx="2397674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856059" y="3360263"/>
            <a:ext cx="2396432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6075" y="2677635"/>
            <a:ext cx="238828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86075" y="3363435"/>
            <a:ext cx="238895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332" y="2674463"/>
            <a:ext cx="2396226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89332" y="3360263"/>
            <a:ext cx="2396226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4/24/2014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78436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56059" y="609600"/>
            <a:ext cx="7429499" cy="1905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856060" y="4404596"/>
            <a:ext cx="239643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56060" y="2666998"/>
            <a:ext cx="239643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856060" y="4980859"/>
            <a:ext cx="239643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66790" y="4404596"/>
            <a:ext cx="24003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66790" y="2666998"/>
            <a:ext cx="2399205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65695" y="4980857"/>
            <a:ext cx="24003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426" y="4404595"/>
            <a:ext cx="2393056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89332" y="2666998"/>
            <a:ext cx="2396227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89332" y="4980855"/>
            <a:ext cx="2396226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4/24/2014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cap="all" baseline="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0402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79607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1" y="609600"/>
            <a:ext cx="1503758" cy="518160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6057" y="609600"/>
            <a:ext cx="5811443" cy="518160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4425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8" name="Content Placeholder 2"/>
          <p:cNvSpPr>
            <a:spLocks noGrp="1"/>
          </p:cNvSpPr>
          <p:nvPr>
            <p:ph idx="1"/>
          </p:nvPr>
        </p:nvSpPr>
        <p:spPr>
          <a:xfrm>
            <a:off x="856060" y="2249487"/>
            <a:ext cx="7429499" cy="354171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9" name="Date Placeholder 3"/>
          <p:cNvSpPr>
            <a:spLocks noGrp="1"/>
          </p:cNvSpPr>
          <p:nvPr>
            <p:ph type="dt" sz="half" idx="10"/>
          </p:nvPr>
        </p:nvSpPr>
        <p:spPr>
          <a:xfrm>
            <a:off x="5592691" y="5883277"/>
            <a:ext cx="20574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4/24/2014</a:t>
            </a:fld>
            <a:endParaRPr lang="en-US" dirty="0"/>
          </a:p>
        </p:txBody>
      </p:sp>
      <p:sp>
        <p:nvSpPr>
          <p:cNvPr id="5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56059" y="5883276"/>
            <a:ext cx="467948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07241" y="5883275"/>
            <a:ext cx="57831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1895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419227"/>
            <a:ext cx="74295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4424362"/>
            <a:ext cx="74295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222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6058" y="2249486"/>
            <a:ext cx="3658792" cy="354171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2249486"/>
            <a:ext cx="3656408" cy="354171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534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619127"/>
            <a:ext cx="7429500" cy="147796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8902" y="2249486"/>
            <a:ext cx="3435949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058" y="3073398"/>
            <a:ext cx="3658793" cy="271780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1992" y="2249485"/>
            <a:ext cx="3433565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3073398"/>
            <a:ext cx="3656408" cy="271780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4/24/2014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8420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4/24/2014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2311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4/24/2014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2137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029" y="609601"/>
            <a:ext cx="2892028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150" y="592666"/>
            <a:ext cx="4418407" cy="5198534"/>
          </a:xfrm>
        </p:spPr>
        <p:txBody>
          <a:bodyPr anchor="ctr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029" y="2249486"/>
            <a:ext cx="2892028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892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1" y="609600"/>
            <a:ext cx="3753962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32866" y="609600"/>
            <a:ext cx="3452693" cy="5181602"/>
          </a:xfrm>
          <a:prstGeom prst="round2DiagRect">
            <a:avLst>
              <a:gd name="adj1" fmla="val 6074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/>
            </a:lvl1pPr>
          </a:lstStyle>
          <a:p>
            <a:pPr marL="0" lvl="0" indent="0">
              <a:buNone/>
            </a:pPr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9" y="2249486"/>
            <a:ext cx="3753964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412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9041774" cy="6858001"/>
            <a:chOff x="-14288" y="0"/>
            <a:chExt cx="9041774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8352798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60" y="2249487"/>
            <a:ext cx="74294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2691" y="588327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4/24/2014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6059" y="5883276"/>
            <a:ext cx="46794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07241" y="5883275"/>
            <a:ext cx="5783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107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2" Type="http://schemas.openxmlformats.org/officeDocument/2006/relationships/image" Target="../media/image110.png"/><Relationship Id="rId16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5" Type="http://schemas.openxmlformats.org/officeDocument/2006/relationships/image" Target="../media/image2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数字虚空</a:t>
            </a:r>
            <a:r>
              <a:rPr lang="en-US" altLang="zh-CN" dirty="0" smtClean="0"/>
              <a:t>/</a:t>
            </a:r>
            <a:r>
              <a:rPr lang="en-US" altLang="zh-CN" cap="none" dirty="0" smtClean="0"/>
              <a:t>Digital Void</a:t>
            </a:r>
            <a:endParaRPr lang="zh-CN" altLang="en-US" cap="none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实体运动模拟程序</a:t>
            </a:r>
            <a:endParaRPr lang="en-US" altLang="zh-CN" dirty="0" smtClean="0"/>
          </a:p>
          <a:p>
            <a:r>
              <a:rPr lang="en-US" altLang="zh-CN" dirty="0" smtClean="0"/>
              <a:t>C# GDI+ ADO.NET</a:t>
            </a:r>
          </a:p>
        </p:txBody>
      </p:sp>
    </p:spTree>
    <p:extLst>
      <p:ext uri="{BB962C8B-B14F-4D97-AF65-F5344CB8AC3E}">
        <p14:creationId xmlns:p14="http://schemas.microsoft.com/office/powerpoint/2010/main" val="1840165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辅助功能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鼠标控制视野</a:t>
            </a:r>
            <a:endParaRPr lang="en-US" altLang="zh-CN" dirty="0" smtClean="0"/>
          </a:p>
          <a:p>
            <a:r>
              <a:rPr lang="zh-CN" altLang="en-US" dirty="0" smtClean="0"/>
              <a:t>实体集合的导入导出与管理</a:t>
            </a:r>
            <a:endParaRPr lang="en-US" altLang="zh-CN" dirty="0" smtClean="0"/>
          </a:p>
          <a:p>
            <a:r>
              <a:rPr lang="zh-CN" altLang="en-US" dirty="0" smtClean="0"/>
              <a:t>由计时器对模拟进度进行控制（启动、暂停、停止）</a:t>
            </a:r>
            <a:endParaRPr lang="en-US" altLang="zh-CN" dirty="0" smtClean="0"/>
          </a:p>
          <a:p>
            <a:r>
              <a:rPr lang="en-US" altLang="zh-CN" dirty="0" smtClean="0"/>
              <a:t>UI</a:t>
            </a:r>
            <a:r>
              <a:rPr lang="zh-CN" altLang="en-US" dirty="0" smtClean="0"/>
              <a:t>的丰富（顶部菜单、底部详情栏）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8430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工程规模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编程起始时间：</a:t>
            </a:r>
            <a:r>
              <a:rPr lang="en-US" altLang="zh-CN" dirty="0" smtClean="0"/>
              <a:t>2014</a:t>
            </a:r>
            <a:r>
              <a:rPr lang="zh-CN" altLang="en-US" dirty="0" smtClean="0"/>
              <a:t>年</a:t>
            </a:r>
            <a:r>
              <a:rPr lang="en-US" altLang="zh-CN" dirty="0" smtClean="0"/>
              <a:t>3</a:t>
            </a:r>
            <a:r>
              <a:rPr lang="zh-CN" altLang="en-US" dirty="0" smtClean="0"/>
              <a:t>月</a:t>
            </a:r>
            <a:r>
              <a:rPr lang="en-US" altLang="zh-CN" dirty="0" smtClean="0"/>
              <a:t>26</a:t>
            </a:r>
            <a:r>
              <a:rPr lang="zh-CN" altLang="en-US" dirty="0" smtClean="0"/>
              <a:t>日</a:t>
            </a:r>
            <a:endParaRPr lang="en-US" altLang="zh-CN" dirty="0" smtClean="0"/>
          </a:p>
          <a:p>
            <a:r>
              <a:rPr lang="zh-CN" altLang="en-US" dirty="0" smtClean="0"/>
              <a:t>代码量：</a:t>
            </a:r>
            <a:r>
              <a:rPr lang="en-US" altLang="zh-CN" dirty="0" smtClean="0"/>
              <a:t>2000</a:t>
            </a:r>
            <a:r>
              <a:rPr lang="zh-CN" altLang="en-US" dirty="0" smtClean="0"/>
              <a:t>行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23640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目标功能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总目标：</a:t>
            </a:r>
            <a:endParaRPr lang="en-US" altLang="zh-CN" dirty="0" smtClean="0"/>
          </a:p>
          <a:p>
            <a:r>
              <a:rPr lang="zh-CN" altLang="en-US" dirty="0" smtClean="0"/>
              <a:t>实现对现实世界中复数个实体运动的模拟演示。</a:t>
            </a:r>
            <a:endParaRPr lang="en-US" altLang="zh-CN" dirty="0" smtClean="0"/>
          </a:p>
          <a:p>
            <a:r>
              <a:rPr lang="zh-CN" altLang="en-US" dirty="0"/>
              <a:t>一</a:t>
            </a:r>
            <a:r>
              <a:rPr lang="zh-CN" altLang="en-US" dirty="0" smtClean="0"/>
              <a:t>期目标：</a:t>
            </a:r>
            <a:endParaRPr lang="en-US" altLang="zh-CN" dirty="0" smtClean="0"/>
          </a:p>
          <a:p>
            <a:r>
              <a:rPr lang="zh-CN" altLang="en-US" dirty="0" smtClean="0"/>
              <a:t>类星体运动的模拟（太阳系运动）</a:t>
            </a:r>
            <a:endParaRPr lang="en-US" altLang="zh-CN" dirty="0" smtClean="0"/>
          </a:p>
          <a:p>
            <a:r>
              <a:rPr lang="en-US" altLang="zh-CN" dirty="0" smtClean="0"/>
              <a:t>——</a:t>
            </a:r>
            <a:r>
              <a:rPr lang="zh-CN" altLang="en-US" dirty="0" smtClean="0"/>
              <a:t>三维坐标的投影及图形绘制</a:t>
            </a:r>
            <a:endParaRPr lang="en-US" altLang="zh-CN" dirty="0" smtClean="0"/>
          </a:p>
          <a:p>
            <a:r>
              <a:rPr lang="en-US" altLang="zh-CN" dirty="0" smtClean="0"/>
              <a:t>——</a:t>
            </a:r>
            <a:r>
              <a:rPr lang="zh-CN" altLang="en-US" dirty="0" smtClean="0"/>
              <a:t>实体运动的模拟计算</a:t>
            </a:r>
            <a:endParaRPr lang="en-US" altLang="zh-CN" dirty="0" smtClean="0"/>
          </a:p>
          <a:p>
            <a:r>
              <a:rPr lang="en-US" altLang="zh-CN" dirty="0" smtClean="0"/>
              <a:t>——</a:t>
            </a:r>
            <a:r>
              <a:rPr lang="zh-CN" altLang="en-US" dirty="0" smtClean="0"/>
              <a:t>计算数据的存储管理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42609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数学准备：齐次坐标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 smtClean="0"/>
                  <a:t>形式：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</m:sSub>
                          </m: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dirty="0" smtClean="0"/>
                  <a:t>→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</m:sSub>
                          </m: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eqArr>
                      </m:e>
                    </m:d>
                  </m:oMath>
                </a14:m>
                <a:endParaRPr lang="en-US" altLang="zh-CN" dirty="0" smtClean="0"/>
              </a:p>
              <a:p>
                <a:r>
                  <a:rPr lang="zh-CN" altLang="en-US" dirty="0" smtClean="0"/>
                  <a:t>原因：</a:t>
                </a:r>
                <a:endParaRPr lang="en-US" altLang="zh-CN" dirty="0" smtClean="0"/>
              </a:p>
              <a:p>
                <a:r>
                  <a:rPr lang="zh-CN" altLang="en-US" dirty="0" smtClean="0"/>
                  <a:t>数学上：利于平移变换等</a:t>
                </a:r>
                <a:endParaRPr lang="en-US" altLang="zh-CN" dirty="0" smtClean="0"/>
              </a:p>
              <a:p>
                <a:r>
                  <a:rPr lang="zh-CN" altLang="en-US" dirty="0"/>
                  <a:t>程序</a:t>
                </a:r>
                <a:r>
                  <a:rPr lang="zh-CN" altLang="en-US" dirty="0" smtClean="0"/>
                  <a:t>上：利于投影的判定（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dirty="0" smtClean="0"/>
                  <a:t>）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641" b="-22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3817783" y="2538820"/>
                <a:ext cx="4377626" cy="15201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zh-CN" altLang="zh-CN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∙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zh-CN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zh-CN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zh-CN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zh-CN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zh-CN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zh-CN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7783" y="2538820"/>
                <a:ext cx="4377626" cy="152016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7818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数学准备：正交投影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1098131" y="5532150"/>
                <a:ext cx="7429499" cy="1066993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zh-CN" altLang="zh-CN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zh-CN" altLang="zh-CN" sz="12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zh-CN" altLang="zh-CN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zh-CN" altLang="zh-CN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zh-CN" altLang="zh-CN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</m:sSub>
                          </m:e>
                          <m:e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eqArr>
                      </m:e>
                    </m:d>
                    <m:r>
                      <a:rPr lang="en-US" altLang="zh-CN" sz="12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zh-CN" altLang="zh-CN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sz="12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func>
                                <m:funcPr>
                                  <m:ctrlPr>
                                    <a:rPr lang="zh-CN" altLang="zh-CN" sz="12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sz="120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zh-CN" altLang="zh-CN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200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altLang="zh-CN" sz="12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</m:e>
                              </m:func>
                            </m:e>
                            <m:e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zh-CN" altLang="zh-CN" sz="12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sz="120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zh-CN" altLang="zh-CN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200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altLang="zh-CN" sz="12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</m:e>
                              </m:func>
                            </m:e>
                            <m:e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func>
                                <m:funcPr>
                                  <m:ctrlPr>
                                    <a:rPr lang="zh-CN" altLang="zh-CN" sz="12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sz="120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zh-CN" altLang="zh-CN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200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altLang="zh-CN" sz="12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</m:e>
                              </m:func>
                            </m:e>
                            <m:e>
                              <m:func>
                                <m:funcPr>
                                  <m:ctrlPr>
                                    <a:rPr lang="zh-CN" altLang="zh-CN" sz="12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sz="120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zh-CN" altLang="zh-CN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200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altLang="zh-CN" sz="12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</m:e>
                              </m:func>
                            </m:e>
                            <m:e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1200" i="1">
                        <a:latin typeface="Cambria Math" panose="02040503050406030204" pitchFamily="18" charset="0"/>
                      </a:rPr>
                      <m:t>∙</m:t>
                    </m:r>
                    <m:d>
                      <m:dPr>
                        <m:begChr m:val="["/>
                        <m:endChr m:val="]"/>
                        <m:ctrlPr>
                          <a:rPr lang="zh-CN" altLang="zh-CN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sz="12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unc>
                                <m:funcPr>
                                  <m:ctrlPr>
                                    <a:rPr lang="zh-CN" altLang="zh-CN" sz="12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sz="120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zh-CN" altLang="zh-CN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200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altLang="zh-CN" sz="12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</m:sSub>
                                </m:e>
                              </m:func>
                            </m:e>
                            <m:e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func>
                                <m:funcPr>
                                  <m:ctrlPr>
                                    <a:rPr lang="zh-CN" altLang="zh-CN" sz="12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sz="120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zh-CN" altLang="zh-CN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200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altLang="zh-CN" sz="12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</m:sSub>
                                </m:e>
                              </m:func>
                            </m:e>
                            <m:e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zh-CN" altLang="zh-CN" sz="12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sz="120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zh-CN" altLang="zh-CN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200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altLang="zh-CN" sz="12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</m:sSub>
                                </m:e>
                              </m:func>
                            </m:e>
                            <m:e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func>
                                <m:funcPr>
                                  <m:ctrlPr>
                                    <a:rPr lang="zh-CN" altLang="zh-CN" sz="12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sz="120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zh-CN" altLang="zh-CN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200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altLang="zh-CN" sz="12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</m:sSub>
                                </m:e>
                              </m:func>
                            </m:e>
                            <m:e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1200" i="1">
                        <a:latin typeface="Cambria Math" panose="02040503050406030204" pitchFamily="18" charset="0"/>
                      </a:rPr>
                      <m:t>∙</m:t>
                    </m:r>
                    <m:d>
                      <m:dPr>
                        <m:begChr m:val="["/>
                        <m:endChr m:val="]"/>
                        <m:ctrlPr>
                          <a:rPr lang="zh-CN" altLang="zh-CN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sz="12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unc>
                                <m:funcPr>
                                  <m:ctrlPr>
                                    <a:rPr lang="zh-CN" altLang="zh-CN" sz="12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sz="120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zh-CN" altLang="zh-CN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200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altLang="zh-CN" sz="1200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sub>
                                  </m:sSub>
                                </m:e>
                              </m:func>
                            </m:e>
                            <m:e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zh-CN" altLang="zh-CN" sz="12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sz="120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zh-CN" altLang="zh-CN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200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altLang="zh-CN" sz="1200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sub>
                                  </m:sSub>
                                </m:e>
                              </m:func>
                            </m:e>
                            <m:e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func>
                                <m:funcPr>
                                  <m:ctrlPr>
                                    <a:rPr lang="zh-CN" altLang="zh-CN" sz="12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sz="120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zh-CN" altLang="zh-CN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200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altLang="zh-CN" sz="1200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sub>
                                  </m:sSub>
                                </m:e>
                              </m:func>
                            </m:e>
                            <m:e>
                              <m:func>
                                <m:funcPr>
                                  <m:ctrlPr>
                                    <a:rPr lang="zh-CN" altLang="zh-CN" sz="12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sz="120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zh-CN" altLang="zh-CN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200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altLang="zh-CN" sz="1200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sub>
                                  </m:sSub>
                                </m:e>
                              </m:func>
                            </m:e>
                            <m:e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1200" i="1">
                        <a:latin typeface="Cambria Math" panose="02040503050406030204" pitchFamily="18" charset="0"/>
                      </a:rPr>
                      <m:t>∙</m:t>
                    </m:r>
                    <m:d>
                      <m:dPr>
                        <m:ctrlPr>
                          <a:rPr lang="zh-CN" altLang="zh-CN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zh-CN" altLang="zh-CN" sz="1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zh-CN" altLang="zh-CN" sz="1200" i="1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sSub>
                                  <m:sSubPr>
                                    <m:ctrlPr>
                                      <a:rPr lang="zh-CN" altLang="zh-CN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12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zh-CN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12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zh-CN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12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eqArr>
                          </m:e>
                        </m:d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zh-CN" altLang="zh-CN" sz="1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zh-CN" altLang="zh-CN" sz="1200" i="1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sSub>
                                  <m:sSubPr>
                                    <m:ctrlPr>
                                      <a:rPr lang="zh-CN" altLang="zh-CN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zh-CN" sz="12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zh-CN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zh-CN" sz="12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zh-CN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zh-CN" sz="12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eqArr>
                          </m:e>
                        </m:d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8131" y="5532150"/>
                <a:ext cx="7429499" cy="1066993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画布 1"/>
          <p:cNvGrpSpPr/>
          <p:nvPr/>
        </p:nvGrpSpPr>
        <p:grpSpPr>
          <a:xfrm>
            <a:off x="649997" y="1596327"/>
            <a:ext cx="4617462" cy="4247658"/>
            <a:chOff x="0" y="0"/>
            <a:chExt cx="3483074" cy="323752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" name="矩形 4"/>
            <p:cNvSpPr/>
            <p:nvPr/>
          </p:nvSpPr>
          <p:spPr>
            <a:xfrm>
              <a:off x="0" y="0"/>
              <a:ext cx="3482975" cy="3237230"/>
            </a:xfrm>
            <a:prstGeom prst="rect">
              <a:avLst/>
            </a:prstGeom>
          </p:spPr>
        </p:sp>
        <p:cxnSp>
          <p:nvCxnSpPr>
            <p:cNvPr id="6" name="直接连接符 5"/>
            <p:cNvCxnSpPr/>
            <p:nvPr/>
          </p:nvCxnSpPr>
          <p:spPr>
            <a:xfrm flipH="1">
              <a:off x="1254224" y="1807492"/>
              <a:ext cx="152399" cy="274973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" name="直接箭头连接符 6"/>
            <p:cNvCxnSpPr/>
            <p:nvPr/>
          </p:nvCxnSpPr>
          <p:spPr>
            <a:xfrm flipH="1">
              <a:off x="226260" y="1599220"/>
              <a:ext cx="1067039" cy="139065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直接箭头连接符 7"/>
            <p:cNvCxnSpPr/>
            <p:nvPr/>
          </p:nvCxnSpPr>
          <p:spPr>
            <a:xfrm flipV="1">
              <a:off x="226258" y="2046896"/>
              <a:ext cx="3010141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直接箭头连接符 8"/>
            <p:cNvCxnSpPr/>
            <p:nvPr/>
          </p:nvCxnSpPr>
          <p:spPr>
            <a:xfrm flipV="1">
              <a:off x="950013" y="256196"/>
              <a:ext cx="1" cy="247649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 flipH="1">
              <a:off x="531299" y="722920"/>
              <a:ext cx="418715" cy="1876425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950014" y="722920"/>
              <a:ext cx="1714885" cy="1323976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 flipV="1">
              <a:off x="531299" y="2046896"/>
              <a:ext cx="2143125" cy="552449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/>
            <p:nvPr/>
          </p:nvCxnSpPr>
          <p:spPr>
            <a:xfrm flipV="1">
              <a:off x="302699" y="1494445"/>
              <a:ext cx="2295525" cy="60007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/>
            <p:nvPr/>
          </p:nvCxnSpPr>
          <p:spPr>
            <a:xfrm>
              <a:off x="845624" y="475270"/>
              <a:ext cx="962025" cy="228600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5" name="流程图: 数据 14"/>
            <p:cNvSpPr/>
            <p:nvPr/>
          </p:nvSpPr>
          <p:spPr>
            <a:xfrm rot="4033534">
              <a:off x="1165313" y="1430060"/>
              <a:ext cx="523972" cy="722722"/>
            </a:xfrm>
            <a:prstGeom prst="flowChartInputOutput">
              <a:avLst/>
            </a:prstGeom>
            <a:solidFill>
              <a:srgbClr val="008000">
                <a:alpha val="50196"/>
              </a:srgbClr>
            </a:solidFill>
            <a:ln w="28575"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文本框 16"/>
                <p:cNvSpPr txBox="1"/>
                <p:nvPr/>
              </p:nvSpPr>
              <p:spPr>
                <a:xfrm>
                  <a:off x="36000" y="2913671"/>
                  <a:ext cx="342900" cy="323850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just"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50" i="1" kern="100" smtClean="0"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𝑦</m:t>
                        </m:r>
                      </m:oMath>
                    </m:oMathPara>
                  </a14:m>
                  <a:endParaRPr lang="zh-CN" sz="1050" kern="100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6" name="文本框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000" y="2913671"/>
                  <a:ext cx="342900" cy="32385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文本框 16"/>
                <p:cNvSpPr txBox="1"/>
                <p:nvPr/>
              </p:nvSpPr>
              <p:spPr>
                <a:xfrm>
                  <a:off x="787499" y="36145"/>
                  <a:ext cx="342900" cy="323850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just"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 smtClean="0"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宋体" panose="02010600030101010101" pitchFamily="2" charset="-122"/>
                          </a:rPr>
                          <m:t>𝑧</m:t>
                        </m:r>
                      </m:oMath>
                    </m:oMathPara>
                  </a14:m>
                  <a:endParaRPr lang="zh-CN" sz="1200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endParaRPr>
                </a:p>
              </p:txBody>
            </p:sp>
          </mc:Choice>
          <mc:Fallback xmlns="">
            <p:sp>
              <p:nvSpPr>
                <p:cNvPr id="17" name="文本框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7499" y="36145"/>
                  <a:ext cx="342900" cy="32385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文本框 16"/>
                <p:cNvSpPr txBox="1"/>
                <p:nvPr/>
              </p:nvSpPr>
              <p:spPr>
                <a:xfrm>
                  <a:off x="3140174" y="1883995"/>
                  <a:ext cx="342900" cy="323850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just"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 smtClean="0"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宋体" panose="02010600030101010101" pitchFamily="2" charset="-122"/>
                          </a:rPr>
                          <m:t>𝑥</m:t>
                        </m:r>
                      </m:oMath>
                    </m:oMathPara>
                  </a14:m>
                  <a:endParaRPr lang="zh-CN" sz="1200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endParaRPr>
                </a:p>
              </p:txBody>
            </p:sp>
          </mc:Choice>
          <mc:Fallback xmlns="">
            <p:sp>
              <p:nvSpPr>
                <p:cNvPr id="18" name="文本框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0174" y="1883995"/>
                  <a:ext cx="342900" cy="32385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文本框 16"/>
                <p:cNvSpPr txBox="1"/>
                <p:nvPr/>
              </p:nvSpPr>
              <p:spPr>
                <a:xfrm>
                  <a:off x="2521049" y="1312495"/>
                  <a:ext cx="342900" cy="323850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just"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zh-CN" sz="2000" i="1" baseline="30000" smtClean="0">
                                <a:effectLst>
                                  <a:outerShdw blurRad="50800" dist="38100" dir="2700000" algn="tl" rotWithShape="0">
                                    <a:prstClr val="black">
                                      <a:alpha val="40000"/>
                                    </a:prst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宋体" panose="02010600030101010101" pitchFamily="2" charset="-122"/>
                              </a:rPr>
                            </m:ctrlPr>
                          </m:sSupPr>
                          <m:e>
                            <m:r>
                              <a:rPr lang="en-US" sz="2000" i="1" baseline="30000">
                                <a:effectLst>
                                  <a:outerShdw blurRad="50800" dist="38100" dir="2700000" algn="tl" rotWithShape="0">
                                    <a:prstClr val="black">
                                      <a:alpha val="40000"/>
                                    </a:prstClr>
                                  </a:outerShdw>
                                </a:effectLst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宋体" panose="02010600030101010101" pitchFamily="2" charset="-122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000" i="1" baseline="30000">
                                <a:effectLst>
                                  <a:outerShdw blurRad="50800" dist="38100" dir="2700000" algn="tl" rotWithShape="0">
                                    <a:prstClr val="black">
                                      <a:alpha val="40000"/>
                                    </a:prstClr>
                                  </a:outerShdw>
                                </a:effectLst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宋体" panose="02010600030101010101" pitchFamily="2" charset="-122"/>
                              </a:rPr>
                              <m:t>′</m:t>
                            </m:r>
                          </m:sup>
                        </m:sSup>
                      </m:oMath>
                    </m:oMathPara>
                  </a14:m>
                  <a:endParaRPr lang="zh-CN" sz="1200" dirty="0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endParaRPr>
                </a:p>
              </p:txBody>
            </p:sp>
          </mc:Choice>
          <mc:Fallback xmlns="">
            <p:sp>
              <p:nvSpPr>
                <p:cNvPr id="19" name="文本框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21049" y="1312495"/>
                  <a:ext cx="342900" cy="323850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t="-11429"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文本框 22"/>
                <p:cNvSpPr txBox="1"/>
                <p:nvPr/>
              </p:nvSpPr>
              <p:spPr>
                <a:xfrm>
                  <a:off x="1607624" y="2675546"/>
                  <a:ext cx="428625" cy="323850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just"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zh-CN" sz="1200" i="1" kern="100" smtClean="0">
                                <a:effectLst>
                                  <a:outerShdw blurRad="50800" dist="38100" dir="2700000" algn="tl" rotWithShape="0">
                                    <a:prstClr val="black">
                                      <a:alpha val="40000"/>
                                    </a:prst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200" i="1" kern="100">
                                <a:effectLst>
                                  <a:outerShdw blurRad="50800" dist="38100" dir="2700000" algn="tl" rotWithShape="0">
                                    <a:prstClr val="black">
                                      <a:alpha val="40000"/>
                                    </a:prstClr>
                                  </a:outerShdw>
                                </a:effectLst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sz="1200" i="1" kern="100">
                                <a:effectLst>
                                  <a:outerShdw blurRad="50800" dist="38100" dir="2700000" algn="tl" rotWithShape="0">
                                    <a:prstClr val="black">
                                      <a:alpha val="40000"/>
                                    </a:prstClr>
                                  </a:outerShdw>
                                </a:effectLst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′</m:t>
                            </m:r>
                          </m:sup>
                        </m:sSup>
                      </m:oMath>
                    </m:oMathPara>
                  </a14:m>
                  <a:endParaRPr lang="zh-CN" sz="1200" kern="100" dirty="0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0" name="文本框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7624" y="2675546"/>
                  <a:ext cx="428625" cy="323850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文本框 16"/>
                <p:cNvSpPr txBox="1"/>
                <p:nvPr/>
              </p:nvSpPr>
              <p:spPr>
                <a:xfrm>
                  <a:off x="1597123" y="1122971"/>
                  <a:ext cx="342900" cy="323850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just"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zh-CN" sz="1200" i="1" smtClean="0">
                                <a:effectLst>
                                  <a:outerShdw blurRad="50800" dist="38100" dir="2700000" algn="tl" rotWithShape="0">
                                    <a:prstClr val="black">
                                      <a:alpha val="40000"/>
                                    </a:prst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宋体" panose="02010600030101010101" pitchFamily="2" charset="-122"/>
                              </a:rPr>
                            </m:ctrlPr>
                          </m:sSupPr>
                          <m:e>
                            <m:r>
                              <a:rPr lang="en-US" sz="1200" i="1">
                                <a:effectLst>
                                  <a:outerShdw blurRad="50800" dist="38100" dir="2700000" algn="tl" rotWithShape="0">
                                    <a:prstClr val="black">
                                      <a:alpha val="40000"/>
                                    </a:prstClr>
                                  </a:outerShdw>
                                </a:effectLst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宋体" panose="02010600030101010101" pitchFamily="2" charset="-122"/>
                              </a:rPr>
                              <m:t>𝑧</m:t>
                            </m:r>
                          </m:e>
                          <m:sup>
                            <m:r>
                              <a:rPr lang="en-US" sz="1200" i="1">
                                <a:effectLst>
                                  <a:outerShdw blurRad="50800" dist="38100" dir="2700000" algn="tl" rotWithShape="0">
                                    <a:prstClr val="black">
                                      <a:alpha val="40000"/>
                                    </a:prstClr>
                                  </a:outerShdw>
                                </a:effectLst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宋体" panose="02010600030101010101" pitchFamily="2" charset="-122"/>
                              </a:rPr>
                              <m:t>′</m:t>
                            </m:r>
                          </m:sup>
                        </m:sSup>
                      </m:oMath>
                    </m:oMathPara>
                  </a14:m>
                  <a:endParaRPr lang="zh-CN" sz="1200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endParaRPr>
                </a:p>
              </p:txBody>
            </p:sp>
          </mc:Choice>
          <mc:Fallback xmlns="">
            <p:sp>
              <p:nvSpPr>
                <p:cNvPr id="21" name="文本框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97123" y="1122971"/>
                  <a:ext cx="342900" cy="323850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文本框 24"/>
            <p:cNvSpPr txBox="1"/>
            <p:nvPr/>
          </p:nvSpPr>
          <p:spPr>
            <a:xfrm rot="20759925">
              <a:off x="1057367" y="1693525"/>
              <a:ext cx="828675" cy="400050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600" i="0" kern="100" dirty="0">
                  <a:ln>
                    <a:noFill/>
                  </a:ln>
                  <a:solidFill>
                    <a:srgbClr val="00000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ea typeface="宋体" panose="02010600030101010101" pitchFamily="2" charset="-122"/>
                  <a:cs typeface="Times New Roman" panose="02020603050405020304" pitchFamily="18" charset="0"/>
                </a:rPr>
                <a:t>Screen</a:t>
              </a:r>
              <a:endParaRPr lang="zh-CN" sz="1600" kern="1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23" name="直接箭头连接符 22"/>
            <p:cNvCxnSpPr/>
            <p:nvPr/>
          </p:nvCxnSpPr>
          <p:spPr>
            <a:xfrm flipV="1">
              <a:off x="1406623" y="1343170"/>
              <a:ext cx="258151" cy="46421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4" name="上弧形箭头 23"/>
            <p:cNvSpPr/>
            <p:nvPr/>
          </p:nvSpPr>
          <p:spPr>
            <a:xfrm rot="1227039">
              <a:off x="208240" y="2707016"/>
              <a:ext cx="358208" cy="185368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sp>
        <p:nvSpPr>
          <p:cNvPr id="25" name="文本框 24"/>
          <p:cNvSpPr txBox="1"/>
          <p:nvPr/>
        </p:nvSpPr>
        <p:spPr>
          <a:xfrm>
            <a:off x="5218249" y="2073322"/>
            <a:ext cx="30673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一些数学问题：</a:t>
            </a:r>
            <a:endParaRPr lang="en-US" altLang="zh-CN" dirty="0" smtClean="0"/>
          </a:p>
          <a:p>
            <a:r>
              <a:rPr lang="zh-CN" altLang="en-US" dirty="0" smtClean="0"/>
              <a:t>已知两点，其所在直线是否穿过某个确定矩形？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76926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数学准备：经典多体运动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̈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acc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𝛾</m:t>
                    </m:r>
                    <m:nary>
                      <m:naryPr>
                        <m:chr m:val="∑"/>
                        <m:limLoc m:val="undOvr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f>
                          <m:f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zh-CN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zh-CN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sSup>
                              <m:sSup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zh-CN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zh-CN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zh-CN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</m:den>
                        </m:f>
                      </m:e>
                    </m:nary>
                    <m:r>
                      <a:rPr lang="en-US" altLang="zh-CN" i="1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=1,2,…,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altLang="zh-CN" dirty="0" smtClean="0"/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zh-CN" altLang="en-US" dirty="0" smtClean="0"/>
                  <a:t>时，方程组陷入混沌而无法找到通解。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数值解法（线性化）</a:t>
                </a:r>
                <a:endParaRPr lang="en-US" altLang="zh-CN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 smtClean="0"/>
                  <a:t>时刻，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dirty="0" smtClean="0"/>
                  <a:t>确定，随即确定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̈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acc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dirty="0" smtClean="0"/>
                  <a:t>；</a:t>
                </a:r>
                <a:endParaRPr lang="en-US" altLang="zh-CN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zh-CN" altLang="en-US" dirty="0" smtClean="0"/>
                  <a:t>时刻，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acc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̈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acc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dirty="0" smtClean="0"/>
                  <a:t>，随即进一步确定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̈"/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altLang="zh-CN" dirty="0" smtClean="0"/>
                  <a:t>……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95" r="-656" b="-6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6794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功能</a:t>
            </a:r>
            <a:r>
              <a:rPr lang="zh-CN" altLang="en-US" dirty="0" smtClean="0"/>
              <a:t>框架</a:t>
            </a:r>
            <a:endParaRPr lang="zh-CN" altLang="en-US" dirty="0"/>
          </a:p>
        </p:txBody>
      </p:sp>
      <p:grpSp>
        <p:nvGrpSpPr>
          <p:cNvPr id="4" name="画布 12"/>
          <p:cNvGrpSpPr/>
          <p:nvPr/>
        </p:nvGrpSpPr>
        <p:grpSpPr>
          <a:xfrm>
            <a:off x="-153591" y="1174113"/>
            <a:ext cx="9448800" cy="5692462"/>
            <a:chOff x="0" y="0"/>
            <a:chExt cx="9753600" cy="660082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" name="矩形 4"/>
            <p:cNvSpPr/>
            <p:nvPr/>
          </p:nvSpPr>
          <p:spPr>
            <a:xfrm>
              <a:off x="0" y="0"/>
              <a:ext cx="9753600" cy="6600825"/>
            </a:xfrm>
            <a:prstGeom prst="rect">
              <a:avLst/>
            </a:prstGeom>
          </p:spPr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文本框 13"/>
                <p:cNvSpPr txBox="1"/>
                <p:nvPr/>
              </p:nvSpPr>
              <p:spPr>
                <a:xfrm>
                  <a:off x="1437300" y="3790949"/>
                  <a:ext cx="1304925" cy="438151"/>
                </a:xfrm>
                <a:prstGeom prst="rect">
                  <a:avLst/>
                </a:prstGeom>
                <a:ln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zh-CN" sz="1050" kern="100" smtClean="0">
                      <a:solidFill>
                        <a:schemeClr val="bg1"/>
                      </a:solidFill>
                      <a:effectLst/>
                      <a:latin typeface="宋体" panose="02010600030101010101" pitchFamily="2" charset="-122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世界坐标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zh-CN" sz="1050" i="1" kern="1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050" i="1" kern="1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sz="1050" i="1" kern="1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sz="1050" i="1" kern="1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𝑦</m:t>
                          </m:r>
                          <m:r>
                            <a:rPr lang="en-US" sz="1050" i="1" kern="1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sz="1050" i="1" kern="1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𝑧</m:t>
                          </m:r>
                          <m:r>
                            <a:rPr lang="en-US" sz="1050" i="1" kern="1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sz="1050" i="1" kern="1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𝑤</m:t>
                          </m:r>
                        </m:e>
                      </m:d>
                    </m:oMath>
                  </a14:m>
                  <a:endParaRPr lang="zh-CN" sz="1050" kern="100">
                    <a:solidFill>
                      <a:schemeClr val="bg1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6" name="文本框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37300" y="3790949"/>
                  <a:ext cx="1304925" cy="438151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  <a:ln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文本框 13"/>
                <p:cNvSpPr txBox="1"/>
                <p:nvPr/>
              </p:nvSpPr>
              <p:spPr>
                <a:xfrm>
                  <a:off x="1437300" y="4656750"/>
                  <a:ext cx="1304925" cy="438150"/>
                </a:xfrm>
                <a:prstGeom prst="rect">
                  <a:avLst/>
                </a:prstGeom>
                <a:ln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zh-CN" sz="1050" smtClean="0">
                      <a:solidFill>
                        <a:schemeClr val="bg1"/>
                      </a:solidFill>
                      <a:effectLst/>
                      <a:latin typeface="宋体" panose="02010600030101010101" pitchFamily="2" charset="-122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投影坐标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zh-CN" sz="1050" i="1" kern="1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宋体" panose="02010600030101010101" pitchFamily="2" charset="-122"/>
                            </a:rPr>
                          </m:ctrlPr>
                        </m:dPr>
                        <m:e>
                          <m:r>
                            <a:rPr lang="en-US" sz="105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sz="105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sz="105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𝑦</m:t>
                          </m:r>
                          <m:r>
                            <a:rPr lang="en-US" sz="105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sz="105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𝑤</m:t>
                          </m:r>
                        </m:e>
                      </m:d>
                    </m:oMath>
                  </a14:m>
                  <a:endParaRPr lang="zh-CN" sz="1200">
                    <a:solidFill>
                      <a:schemeClr val="bg1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endParaRPr>
                </a:p>
              </p:txBody>
            </p:sp>
          </mc:Choice>
          <mc:Fallback xmlns="">
            <p:sp>
              <p:nvSpPr>
                <p:cNvPr id="7" name="文本框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37300" y="4656750"/>
                  <a:ext cx="1304925" cy="43815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  <a:ln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文本框 13"/>
                <p:cNvSpPr txBox="1"/>
                <p:nvPr/>
              </p:nvSpPr>
              <p:spPr>
                <a:xfrm>
                  <a:off x="1437300" y="5552099"/>
                  <a:ext cx="1304925" cy="438150"/>
                </a:xfrm>
                <a:prstGeom prst="rect">
                  <a:avLst/>
                </a:prstGeom>
                <a:ln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zh-CN" sz="1050" smtClean="0">
                      <a:solidFill>
                        <a:schemeClr val="bg1"/>
                      </a:solidFill>
                      <a:effectLst/>
                      <a:latin typeface="宋体" panose="02010600030101010101" pitchFamily="2" charset="-122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窗口坐标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zh-CN" sz="1050" i="1" kern="1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宋体" panose="02010600030101010101" pitchFamily="2" charset="-122"/>
                            </a:rPr>
                          </m:ctrlPr>
                        </m:dPr>
                        <m:e>
                          <m:r>
                            <a:rPr lang="en-US" sz="105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sz="105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sz="105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</m:d>
                    </m:oMath>
                  </a14:m>
                  <a:endParaRPr lang="zh-CN" sz="1200">
                    <a:solidFill>
                      <a:schemeClr val="bg1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endParaRPr>
                </a:p>
              </p:txBody>
            </p:sp>
          </mc:Choice>
          <mc:Fallback xmlns="">
            <p:sp>
              <p:nvSpPr>
                <p:cNvPr id="8" name="文本框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37300" y="5552099"/>
                  <a:ext cx="1304925" cy="43815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  <a:ln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文本框 13"/>
                <p:cNvSpPr txBox="1"/>
                <p:nvPr/>
              </p:nvSpPr>
              <p:spPr>
                <a:xfrm>
                  <a:off x="3513750" y="4617672"/>
                  <a:ext cx="1334475" cy="506777"/>
                </a:xfrm>
                <a:prstGeom prst="rect">
                  <a:avLst/>
                </a:prstGeom>
                <a:ln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zh-CN" sz="1050" smtClean="0">
                      <a:solidFill>
                        <a:schemeClr val="bg1"/>
                      </a:solidFill>
                      <a:effectLst/>
                      <a:latin typeface="宋体" panose="02010600030101010101" pitchFamily="2" charset="-122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视角参数</a:t>
                  </a:r>
                  <a14:m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zh-CN" sz="1050" i="1" kern="1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宋体" panose="02010600030101010101" pitchFamily="2" charset="-122"/>
                            </a:rPr>
                          </m:ctrlPr>
                        </m:mPr>
                        <m:mr>
                          <m:e>
                            <m:d>
                              <m:dPr>
                                <m:ctrlPr>
                                  <a:rPr lang="zh-CN" sz="1050" i="1" kern="10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宋体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050" i="1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  <m:r>
                                  <a:rPr lang="en-US" sz="1050" i="1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,</m:t>
                                </m:r>
                                <m:r>
                                  <a:rPr lang="en-US" sz="1050" i="1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𝑦</m:t>
                                </m:r>
                                <m:r>
                                  <a:rPr lang="en-US" sz="1050" i="1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,</m:t>
                                </m:r>
                                <m:r>
                                  <a:rPr lang="en-US" sz="1050" i="1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𝑧</m:t>
                                </m:r>
                                <m:r>
                                  <a:rPr lang="en-US" sz="1050" i="1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,</m:t>
                                </m:r>
                                <m:r>
                                  <a:rPr lang="en-US" sz="1050" i="1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𝑤</m:t>
                                </m:r>
                              </m:e>
                            </m:d>
                          </m:e>
                        </m:mr>
                        <m:mr>
                          <m:e>
                            <m:d>
                              <m:dPr>
                                <m:ctrlPr>
                                  <a:rPr lang="zh-CN" sz="1050" i="1" kern="10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宋体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050" i="1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宋体" panose="02010600030101010101" pitchFamily="2" charset="-122"/>
                                  </a:rPr>
                                  <m:t>𝛼</m:t>
                                </m:r>
                                <m:r>
                                  <a:rPr lang="en-US" sz="1050" i="1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宋体" panose="02010600030101010101" pitchFamily="2" charset="-122"/>
                                  </a:rPr>
                                  <m:t>,</m:t>
                                </m:r>
                                <m:r>
                                  <a:rPr lang="en-US" sz="1050" i="1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宋体" panose="02010600030101010101" pitchFamily="2" charset="-122"/>
                                  </a:rPr>
                                  <m:t>𝛽</m:t>
                                </m:r>
                                <m:r>
                                  <a:rPr lang="en-US" sz="1050" i="1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宋体" panose="02010600030101010101" pitchFamily="2" charset="-122"/>
                                  </a:rPr>
                                  <m:t>,</m:t>
                                </m:r>
                                <m:r>
                                  <a:rPr lang="en-US" sz="1050" i="1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宋体" panose="02010600030101010101" pitchFamily="2" charset="-122"/>
                                  </a:rPr>
                                  <m:t>𝛾</m:t>
                                </m:r>
                                <m:r>
                                  <a:rPr lang="en-US" sz="1050" i="1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宋体" panose="02010600030101010101" pitchFamily="2" charset="-122"/>
                                  </a:rPr>
                                  <m:t>,</m:t>
                                </m:r>
                                <m:r>
                                  <a:rPr lang="en-US" sz="1050" i="1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宋体" panose="02010600030101010101" pitchFamily="2" charset="-122"/>
                                  </a:rPr>
                                  <m:t>𝑤</m:t>
                                </m:r>
                              </m:e>
                            </m:d>
                          </m:e>
                        </m:mr>
                      </m:m>
                    </m:oMath>
                  </a14:m>
                  <a:endParaRPr lang="zh-CN" sz="1200">
                    <a:solidFill>
                      <a:schemeClr val="bg1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endParaRPr>
                </a:p>
              </p:txBody>
            </p:sp>
          </mc:Choice>
          <mc:Fallback xmlns="">
            <p:sp>
              <p:nvSpPr>
                <p:cNvPr id="9" name="文本框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3750" y="4617672"/>
                  <a:ext cx="1334475" cy="506777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  <a:ln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文本框 13"/>
                <p:cNvSpPr txBox="1"/>
                <p:nvPr/>
              </p:nvSpPr>
              <p:spPr>
                <a:xfrm>
                  <a:off x="3466125" y="5314947"/>
                  <a:ext cx="1420199" cy="904877"/>
                </a:xfrm>
                <a:prstGeom prst="rect">
                  <a:avLst/>
                </a:prstGeom>
                <a:ln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zh-CN" sz="1050" smtClean="0">
                      <a:solidFill>
                        <a:schemeClr val="bg1"/>
                      </a:solidFill>
                      <a:effectLst/>
                      <a:latin typeface="宋体" panose="02010600030101010101" pitchFamily="2" charset="-122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绘制方法</a:t>
                  </a:r>
                  <a14:m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zh-CN" sz="105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zh-CN" sz="105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r>
                                <a:rPr lang="zh-CN" sz="105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坐标绘制</m:t>
                              </m:r>
                            </m:e>
                            <m:e>
                              <m:r>
                                <a:rPr lang="zh-CN" sz="105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质点绘制</m:t>
                              </m:r>
                            </m:e>
                            <m:e>
                              <m:r>
                                <a:rPr lang="zh-CN" sz="105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轨迹绘制</m:t>
                              </m:r>
                            </m:e>
                          </m:eqArr>
                        </m:e>
                      </m:d>
                    </m:oMath>
                  </a14:m>
                  <a:endParaRPr lang="zh-CN" sz="1200">
                    <a:solidFill>
                      <a:schemeClr val="bg1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endParaRPr>
                </a:p>
              </p:txBody>
            </p:sp>
          </mc:Choice>
          <mc:Fallback xmlns="">
            <p:sp>
              <p:nvSpPr>
                <p:cNvPr id="10" name="文本框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6125" y="5314947"/>
                  <a:ext cx="1420199" cy="90487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  <a:ln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直接箭头连接符 10"/>
            <p:cNvCxnSpPr>
              <a:stCxn id="6" idx="2"/>
              <a:endCxn id="7" idx="0"/>
            </p:cNvCxnSpPr>
            <p:nvPr/>
          </p:nvCxnSpPr>
          <p:spPr>
            <a:xfrm>
              <a:off x="2089763" y="4229100"/>
              <a:ext cx="0" cy="427650"/>
            </a:xfrm>
            <a:prstGeom prst="straightConnector1">
              <a:avLst/>
            </a:prstGeom>
            <a:ln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>
              <a:stCxn id="7" idx="2"/>
              <a:endCxn id="8" idx="0"/>
            </p:cNvCxnSpPr>
            <p:nvPr/>
          </p:nvCxnSpPr>
          <p:spPr>
            <a:xfrm>
              <a:off x="2089763" y="5094900"/>
              <a:ext cx="0" cy="457199"/>
            </a:xfrm>
            <a:prstGeom prst="straightConnector1">
              <a:avLst/>
            </a:prstGeom>
            <a:ln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肘形连接符 12"/>
            <p:cNvCxnSpPr>
              <a:stCxn id="9" idx="1"/>
            </p:cNvCxnSpPr>
            <p:nvPr/>
          </p:nvCxnSpPr>
          <p:spPr>
            <a:xfrm rot="10800000">
              <a:off x="2089764" y="4419600"/>
              <a:ext cx="1423987" cy="451460"/>
            </a:xfrm>
            <a:prstGeom prst="bentConnector3">
              <a:avLst>
                <a:gd name="adj1" fmla="val 38629"/>
              </a:avLst>
            </a:prstGeom>
            <a:ln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肘形连接符 13"/>
            <p:cNvCxnSpPr>
              <a:stCxn id="9" idx="1"/>
            </p:cNvCxnSpPr>
            <p:nvPr/>
          </p:nvCxnSpPr>
          <p:spPr>
            <a:xfrm rot="10800000" flipV="1">
              <a:off x="2089764" y="4871060"/>
              <a:ext cx="1423987" cy="443886"/>
            </a:xfrm>
            <a:prstGeom prst="bentConnector3">
              <a:avLst>
                <a:gd name="adj1" fmla="val 38629"/>
              </a:avLst>
            </a:prstGeom>
            <a:ln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>
              <a:stCxn id="8" idx="3"/>
              <a:endCxn id="10" idx="1"/>
            </p:cNvCxnSpPr>
            <p:nvPr/>
          </p:nvCxnSpPr>
          <p:spPr>
            <a:xfrm flipV="1">
              <a:off x="2742225" y="5767385"/>
              <a:ext cx="723900" cy="3788"/>
            </a:xfrm>
            <a:prstGeom prst="straightConnector1">
              <a:avLst/>
            </a:prstGeom>
            <a:ln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6" name="文本框 13"/>
            <p:cNvSpPr txBox="1"/>
            <p:nvPr/>
          </p:nvSpPr>
          <p:spPr>
            <a:xfrm>
              <a:off x="5590200" y="4991095"/>
              <a:ext cx="801075" cy="514356"/>
            </a:xfrm>
            <a:prstGeom prst="rect">
              <a:avLst/>
            </a:pr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sz="1050">
                  <a:solidFill>
                    <a:schemeClr val="bg1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主窗体</a:t>
              </a:r>
              <a:endParaRPr lang="zh-CN" sz="1200">
                <a:solidFill>
                  <a:schemeClr val="bg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cxnSp>
          <p:nvCxnSpPr>
            <p:cNvPr id="17" name="肘形连接符 16"/>
            <p:cNvCxnSpPr>
              <a:stCxn id="10" idx="3"/>
            </p:cNvCxnSpPr>
            <p:nvPr/>
          </p:nvCxnSpPr>
          <p:spPr>
            <a:xfrm flipV="1">
              <a:off x="4886324" y="5362575"/>
              <a:ext cx="714376" cy="404810"/>
            </a:xfrm>
            <a:prstGeom prst="bentConnector3">
              <a:avLst/>
            </a:prstGeom>
            <a:ln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8" name="肘形连接符 17"/>
            <p:cNvCxnSpPr>
              <a:endCxn id="9" idx="3"/>
            </p:cNvCxnSpPr>
            <p:nvPr/>
          </p:nvCxnSpPr>
          <p:spPr>
            <a:xfrm rot="10800000">
              <a:off x="4848226" y="4871060"/>
              <a:ext cx="741975" cy="26291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文本框 34"/>
            <p:cNvSpPr txBox="1"/>
            <p:nvPr/>
          </p:nvSpPr>
          <p:spPr>
            <a:xfrm>
              <a:off x="6791325" y="5019675"/>
              <a:ext cx="981075" cy="447676"/>
            </a:xfrm>
            <a:prstGeom prst="rect">
              <a:avLst/>
            </a:pr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sz="1050" kern="100">
                  <a:solidFill>
                    <a:schemeClr val="bg1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鼠标控制</a:t>
              </a:r>
            </a:p>
          </p:txBody>
        </p:sp>
        <p:cxnSp>
          <p:nvCxnSpPr>
            <p:cNvPr id="20" name="直接箭头连接符 19"/>
            <p:cNvCxnSpPr>
              <a:stCxn id="19" idx="1"/>
              <a:endCxn id="16" idx="3"/>
            </p:cNvCxnSpPr>
            <p:nvPr/>
          </p:nvCxnSpPr>
          <p:spPr>
            <a:xfrm flipH="1">
              <a:off x="6391275" y="5243512"/>
              <a:ext cx="400050" cy="4760"/>
            </a:xfrm>
            <a:prstGeom prst="straightConnector1">
              <a:avLst/>
            </a:prstGeom>
            <a:ln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21" name="文本框 34"/>
            <p:cNvSpPr txBox="1"/>
            <p:nvPr/>
          </p:nvSpPr>
          <p:spPr>
            <a:xfrm>
              <a:off x="7095150" y="5757860"/>
              <a:ext cx="981075" cy="447675"/>
            </a:xfrm>
            <a:prstGeom prst="rect">
              <a:avLst/>
            </a:pr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sz="1050">
                  <a:solidFill>
                    <a:schemeClr val="bg1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文件管理</a:t>
              </a:r>
              <a:endParaRPr lang="zh-CN" sz="1200">
                <a:solidFill>
                  <a:schemeClr val="bg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cxnSp>
          <p:nvCxnSpPr>
            <p:cNvPr id="22" name="肘形连接符 21"/>
            <p:cNvCxnSpPr>
              <a:stCxn id="16" idx="2"/>
              <a:endCxn id="21" idx="1"/>
            </p:cNvCxnSpPr>
            <p:nvPr/>
          </p:nvCxnSpPr>
          <p:spPr>
            <a:xfrm rot="16200000" flipH="1">
              <a:off x="6304821" y="5191368"/>
              <a:ext cx="476247" cy="1104412"/>
            </a:xfrm>
            <a:prstGeom prst="bentConnector2">
              <a:avLst/>
            </a:prstGeom>
            <a:ln>
              <a:headEnd type="triangle"/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文本框 13"/>
                <p:cNvSpPr txBox="1"/>
                <p:nvPr/>
              </p:nvSpPr>
              <p:spPr>
                <a:xfrm>
                  <a:off x="541950" y="2656500"/>
                  <a:ext cx="1304925" cy="438150"/>
                </a:xfrm>
                <a:prstGeom prst="rect">
                  <a:avLst/>
                </a:prstGeom>
                <a:ln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zh-CN" sz="1050" smtClean="0">
                      <a:solidFill>
                        <a:schemeClr val="bg1"/>
                      </a:solidFill>
                      <a:effectLst/>
                      <a:latin typeface="宋体" panose="02010600030101010101" pitchFamily="2" charset="-122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坐标轴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zh-CN" sz="1050" i="1" kern="1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宋体" panose="02010600030101010101" pitchFamily="2" charset="-122"/>
                            </a:rPr>
                          </m:ctrlPr>
                        </m:dPr>
                        <m:e>
                          <m:r>
                            <a:rPr lang="en-US" sz="105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sz="105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sz="105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𝑦</m:t>
                          </m:r>
                          <m:r>
                            <a:rPr lang="en-US" sz="105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sz="105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𝑧</m:t>
                          </m:r>
                          <m:r>
                            <a:rPr lang="en-US" sz="105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sz="105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𝑤</m:t>
                          </m:r>
                        </m:e>
                      </m:d>
                    </m:oMath>
                  </a14:m>
                  <a:endParaRPr lang="zh-CN" sz="1200">
                    <a:solidFill>
                      <a:schemeClr val="bg1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endParaRPr>
                </a:p>
              </p:txBody>
            </p:sp>
          </mc:Choice>
          <mc:Fallback xmlns="">
            <p:sp>
              <p:nvSpPr>
                <p:cNvPr id="23" name="文本框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950" y="2656500"/>
                  <a:ext cx="1304925" cy="438150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  <a:ln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文本框 13"/>
                <p:cNvSpPr txBox="1"/>
                <p:nvPr/>
              </p:nvSpPr>
              <p:spPr>
                <a:xfrm>
                  <a:off x="541950" y="1981835"/>
                  <a:ext cx="1304925" cy="438150"/>
                </a:xfrm>
                <a:prstGeom prst="rect">
                  <a:avLst/>
                </a:prstGeom>
                <a:ln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zh-CN" sz="1050" smtClean="0">
                      <a:solidFill>
                        <a:schemeClr val="bg1"/>
                      </a:solidFill>
                      <a:effectLst/>
                      <a:latin typeface="宋体" panose="02010600030101010101" pitchFamily="2" charset="-122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质点坐标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zh-CN" sz="1050" i="1" kern="1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宋体" panose="02010600030101010101" pitchFamily="2" charset="-122"/>
                            </a:rPr>
                          </m:ctrlPr>
                        </m:dPr>
                        <m:e>
                          <m:r>
                            <a:rPr lang="en-US" sz="105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sz="105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sz="105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𝑦</m:t>
                          </m:r>
                          <m:r>
                            <a:rPr lang="en-US" sz="105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sz="105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𝑧</m:t>
                          </m:r>
                          <m:r>
                            <a:rPr lang="en-US" sz="105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sz="105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𝑤</m:t>
                          </m:r>
                        </m:e>
                      </m:d>
                    </m:oMath>
                  </a14:m>
                  <a:endParaRPr lang="zh-CN" sz="1200">
                    <a:solidFill>
                      <a:schemeClr val="bg1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endParaRPr>
                </a:p>
              </p:txBody>
            </p:sp>
          </mc:Choice>
          <mc:Fallback xmlns="">
            <p:sp>
              <p:nvSpPr>
                <p:cNvPr id="24" name="文本框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950" y="1981835"/>
                  <a:ext cx="1304925" cy="438150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  <a:ln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文本框 13"/>
                <p:cNvSpPr txBox="1"/>
                <p:nvPr/>
              </p:nvSpPr>
              <p:spPr>
                <a:xfrm>
                  <a:off x="551475" y="1218225"/>
                  <a:ext cx="1304925" cy="438150"/>
                </a:xfrm>
                <a:prstGeom prst="rect">
                  <a:avLst/>
                </a:prstGeom>
                <a:ln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zh-CN" sz="1050" smtClean="0">
                      <a:solidFill>
                        <a:schemeClr val="bg1"/>
                      </a:solidFill>
                      <a:effectLst/>
                      <a:latin typeface="宋体" panose="02010600030101010101" pitchFamily="2" charset="-122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轨迹坐标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zh-CN" sz="1050" i="1" kern="1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宋体" panose="02010600030101010101" pitchFamily="2" charset="-122"/>
                            </a:rPr>
                          </m:ctrlPr>
                        </m:dPr>
                        <m:e>
                          <m:r>
                            <a:rPr lang="en-US" sz="105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sz="105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sz="105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𝑦</m:t>
                          </m:r>
                          <m:r>
                            <a:rPr lang="en-US" sz="105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sz="105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𝑧</m:t>
                          </m:r>
                          <m:r>
                            <a:rPr lang="en-US" sz="105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sz="105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𝑤</m:t>
                          </m:r>
                        </m:e>
                      </m:d>
                    </m:oMath>
                  </a14:m>
                  <a:endParaRPr lang="zh-CN" sz="1200">
                    <a:solidFill>
                      <a:schemeClr val="bg1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endParaRPr>
                </a:p>
              </p:txBody>
            </p:sp>
          </mc:Choice>
          <mc:Fallback xmlns="">
            <p:sp>
              <p:nvSpPr>
                <p:cNvPr id="25" name="文本框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1475" y="1218225"/>
                  <a:ext cx="1304925" cy="438150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  <a:ln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" name="文本框 34"/>
            <p:cNvSpPr txBox="1"/>
            <p:nvPr/>
          </p:nvSpPr>
          <p:spPr>
            <a:xfrm>
              <a:off x="6247425" y="3408632"/>
              <a:ext cx="981075" cy="447675"/>
            </a:xfrm>
            <a:prstGeom prst="rect">
              <a:avLst/>
            </a:pr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sz="1050">
                  <a:solidFill>
                    <a:schemeClr val="bg1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定时器控制</a:t>
              </a:r>
              <a:endParaRPr lang="zh-CN" sz="1200">
                <a:solidFill>
                  <a:schemeClr val="bg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27" name="文本框 47"/>
            <p:cNvSpPr txBox="1"/>
            <p:nvPr/>
          </p:nvSpPr>
          <p:spPr>
            <a:xfrm>
              <a:off x="7877176" y="2858135"/>
              <a:ext cx="1638300" cy="1524000"/>
            </a:xfrm>
            <a:prstGeom prst="rect">
              <a:avLst/>
            </a:pr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sz="1050" kern="100">
                  <a:solidFill>
                    <a:schemeClr val="bg1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运动数据表</a:t>
              </a:r>
            </a:p>
            <a:p>
              <a:pPr algn="ctr">
                <a:spcAft>
                  <a:spcPts val="0"/>
                </a:spcAft>
              </a:pPr>
              <a:r>
                <a:rPr lang="zh-CN" sz="1050" kern="100">
                  <a:solidFill>
                    <a:schemeClr val="bg1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质点</a:t>
              </a:r>
              <a:r>
                <a:rPr lang="en-US" sz="1050" kern="100">
                  <a:solidFill>
                    <a:schemeClr val="bg1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1      </a:t>
              </a:r>
              <a:r>
                <a:rPr lang="zh-CN" sz="1050" kern="100">
                  <a:solidFill>
                    <a:schemeClr val="bg1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质点</a:t>
              </a:r>
              <a:r>
                <a:rPr lang="en-US" sz="1050" kern="100">
                  <a:solidFill>
                    <a:schemeClr val="bg1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2</a:t>
              </a:r>
              <a:endParaRPr lang="zh-CN" sz="1050" kern="100">
                <a:solidFill>
                  <a:schemeClr val="bg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>
                <a:spcAft>
                  <a:spcPts val="0"/>
                </a:spcAft>
              </a:pPr>
              <a:r>
                <a:rPr lang="zh-CN" sz="1050" kern="100">
                  <a:solidFill>
                    <a:schemeClr val="bg1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坐标</a:t>
              </a:r>
              <a:r>
                <a:rPr lang="en-US" sz="1050" kern="100">
                  <a:solidFill>
                    <a:schemeClr val="bg1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/</a:t>
              </a:r>
              <a:r>
                <a:rPr lang="zh-CN" sz="1050" kern="100">
                  <a:solidFill>
                    <a:schemeClr val="bg1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速度</a:t>
              </a:r>
              <a:r>
                <a:rPr lang="en-US" sz="1050" kern="100">
                  <a:solidFill>
                    <a:schemeClr val="bg1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   </a:t>
              </a:r>
              <a:r>
                <a:rPr lang="zh-CN" sz="1050" kern="100">
                  <a:solidFill>
                    <a:schemeClr val="bg1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坐标</a:t>
              </a:r>
              <a:r>
                <a:rPr lang="en-US" sz="1050" kern="100">
                  <a:solidFill>
                    <a:schemeClr val="bg1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/</a:t>
              </a:r>
              <a:r>
                <a:rPr lang="zh-CN" sz="1050" kern="100">
                  <a:solidFill>
                    <a:schemeClr val="bg1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速度</a:t>
              </a:r>
            </a:p>
            <a:p>
              <a:pPr algn="ctr">
                <a:spcAft>
                  <a:spcPts val="0"/>
                </a:spcAft>
              </a:pPr>
              <a:r>
                <a:rPr lang="zh-CN" sz="1050" kern="100">
                  <a:solidFill>
                    <a:schemeClr val="bg1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…</a:t>
              </a:r>
              <a:r>
                <a:rPr lang="en-US" sz="1050" kern="100">
                  <a:solidFill>
                    <a:schemeClr val="bg1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/</a:t>
              </a:r>
              <a:r>
                <a:rPr lang="zh-CN" sz="1050" kern="100">
                  <a:solidFill>
                    <a:schemeClr val="bg1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…</a:t>
              </a:r>
              <a:r>
                <a:rPr lang="en-US" sz="1050" kern="100">
                  <a:solidFill>
                    <a:schemeClr val="bg1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       </a:t>
              </a:r>
              <a:r>
                <a:rPr lang="zh-CN" sz="1050" kern="100">
                  <a:solidFill>
                    <a:schemeClr val="bg1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…</a:t>
              </a:r>
              <a:r>
                <a:rPr lang="en-US" sz="1050" kern="100">
                  <a:solidFill>
                    <a:schemeClr val="bg1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/</a:t>
              </a:r>
              <a:r>
                <a:rPr lang="zh-CN" sz="1050" kern="100">
                  <a:solidFill>
                    <a:schemeClr val="bg1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…</a:t>
              </a:r>
            </a:p>
            <a:p>
              <a:pPr algn="ctr">
                <a:spcAft>
                  <a:spcPts val="0"/>
                </a:spcAft>
              </a:pPr>
              <a:r>
                <a:rPr lang="zh-CN" sz="1050" kern="100">
                  <a:solidFill>
                    <a:schemeClr val="bg1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…</a:t>
              </a:r>
              <a:r>
                <a:rPr lang="en-US" sz="1050" kern="100">
                  <a:solidFill>
                    <a:schemeClr val="bg1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/</a:t>
              </a:r>
              <a:r>
                <a:rPr lang="zh-CN" sz="1050" kern="100">
                  <a:solidFill>
                    <a:schemeClr val="bg1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…</a:t>
              </a:r>
              <a:r>
                <a:rPr lang="en-US" sz="1050" kern="100">
                  <a:solidFill>
                    <a:schemeClr val="bg1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       </a:t>
              </a:r>
              <a:r>
                <a:rPr lang="zh-CN" sz="1050" kern="100">
                  <a:solidFill>
                    <a:schemeClr val="bg1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…</a:t>
              </a:r>
              <a:r>
                <a:rPr lang="en-US" sz="1050" kern="100">
                  <a:solidFill>
                    <a:schemeClr val="bg1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/</a:t>
              </a:r>
              <a:r>
                <a:rPr lang="zh-CN" sz="1050" kern="100">
                  <a:solidFill>
                    <a:schemeClr val="bg1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…</a:t>
              </a:r>
            </a:p>
            <a:p>
              <a:pPr algn="ctr">
                <a:spcAft>
                  <a:spcPts val="0"/>
                </a:spcAft>
              </a:pPr>
              <a:r>
                <a:rPr lang="zh-CN" sz="1050" kern="100">
                  <a:solidFill>
                    <a:schemeClr val="bg1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…</a:t>
              </a:r>
              <a:r>
                <a:rPr lang="en-US" sz="1050" kern="100">
                  <a:solidFill>
                    <a:schemeClr val="bg1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/</a:t>
              </a:r>
              <a:r>
                <a:rPr lang="zh-CN" sz="1050" kern="100">
                  <a:solidFill>
                    <a:schemeClr val="bg1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…</a:t>
              </a:r>
              <a:r>
                <a:rPr lang="en-US" sz="1050" kern="100">
                  <a:solidFill>
                    <a:schemeClr val="bg1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       </a:t>
              </a:r>
              <a:r>
                <a:rPr lang="zh-CN" sz="1050" kern="100">
                  <a:solidFill>
                    <a:schemeClr val="bg1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…</a:t>
              </a:r>
              <a:r>
                <a:rPr lang="en-US" sz="1050" kern="100">
                  <a:solidFill>
                    <a:schemeClr val="bg1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/</a:t>
              </a:r>
              <a:r>
                <a:rPr lang="zh-CN" sz="1050" kern="100">
                  <a:solidFill>
                    <a:schemeClr val="bg1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…</a:t>
              </a:r>
            </a:p>
            <a:p>
              <a:pPr algn="ctr">
                <a:spcAft>
                  <a:spcPts val="0"/>
                </a:spcAft>
              </a:pPr>
              <a:r>
                <a:rPr lang="zh-CN" sz="1050" kern="100">
                  <a:solidFill>
                    <a:schemeClr val="bg1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…</a:t>
              </a:r>
              <a:r>
                <a:rPr lang="en-US" sz="1050" kern="100">
                  <a:solidFill>
                    <a:schemeClr val="bg1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/</a:t>
              </a:r>
              <a:r>
                <a:rPr lang="zh-CN" sz="1050" kern="100">
                  <a:solidFill>
                    <a:schemeClr val="bg1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…</a:t>
              </a:r>
              <a:r>
                <a:rPr lang="en-US" sz="1050" kern="100">
                  <a:solidFill>
                    <a:schemeClr val="bg1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       </a:t>
              </a:r>
              <a:r>
                <a:rPr lang="zh-CN" sz="1050" kern="100">
                  <a:solidFill>
                    <a:schemeClr val="bg1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…</a:t>
              </a:r>
              <a:r>
                <a:rPr lang="en-US" sz="1050" kern="100">
                  <a:solidFill>
                    <a:schemeClr val="bg1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/</a:t>
              </a:r>
              <a:r>
                <a:rPr lang="zh-CN" sz="1050" kern="100">
                  <a:solidFill>
                    <a:schemeClr val="bg1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…</a:t>
              </a:r>
            </a:p>
          </p:txBody>
        </p:sp>
        <p:cxnSp>
          <p:nvCxnSpPr>
            <p:cNvPr id="28" name="直接箭头连接符 27"/>
            <p:cNvCxnSpPr>
              <a:endCxn id="21" idx="3"/>
            </p:cNvCxnSpPr>
            <p:nvPr/>
          </p:nvCxnSpPr>
          <p:spPr>
            <a:xfrm flipH="1">
              <a:off x="8076225" y="5981697"/>
              <a:ext cx="620101" cy="1"/>
            </a:xfrm>
            <a:prstGeom prst="straightConnector1">
              <a:avLst/>
            </a:prstGeom>
            <a:ln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>
              <a:endCxn id="27" idx="2"/>
            </p:cNvCxnSpPr>
            <p:nvPr/>
          </p:nvCxnSpPr>
          <p:spPr>
            <a:xfrm flipV="1">
              <a:off x="8696326" y="4382135"/>
              <a:ext cx="0" cy="1599563"/>
            </a:xfrm>
            <a:prstGeom prst="lin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30" name="文本框 51"/>
            <p:cNvSpPr txBox="1"/>
            <p:nvPr/>
          </p:nvSpPr>
          <p:spPr>
            <a:xfrm>
              <a:off x="2390143" y="1139441"/>
              <a:ext cx="1057273" cy="602660"/>
            </a:xfrm>
            <a:prstGeom prst="rect">
              <a:avLst/>
            </a:pr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sz="1050" kern="100">
                  <a:solidFill>
                    <a:schemeClr val="bg1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质点</a:t>
              </a:r>
              <a:r>
                <a:rPr lang="en-US" sz="1050" kern="100">
                  <a:solidFill>
                    <a:schemeClr val="bg1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  <a:endParaRPr lang="zh-CN" sz="1050" kern="100">
                <a:solidFill>
                  <a:schemeClr val="bg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>
                <a:spcAft>
                  <a:spcPts val="0"/>
                </a:spcAft>
              </a:pPr>
              <a:r>
                <a:rPr lang="zh-CN" sz="1050" kern="100">
                  <a:solidFill>
                    <a:schemeClr val="bg1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（属性集合）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文本框 13"/>
                <p:cNvSpPr txBox="1"/>
                <p:nvPr/>
              </p:nvSpPr>
              <p:spPr>
                <a:xfrm>
                  <a:off x="3894750" y="1214960"/>
                  <a:ext cx="915375" cy="534375"/>
                </a:xfrm>
                <a:prstGeom prst="rect">
                  <a:avLst/>
                </a:prstGeom>
                <a:ln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zh-CN" sz="1050" smtClean="0">
                      <a:solidFill>
                        <a:schemeClr val="bg1"/>
                      </a:solidFill>
                      <a:effectLst/>
                      <a:latin typeface="宋体" panose="02010600030101010101" pitchFamily="2" charset="-122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初始坐标</a:t>
                  </a:r>
                  <a:endParaRPr lang="zh-CN" sz="1200">
                    <a:solidFill>
                      <a:schemeClr val="bg1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endParaRPr>
                </a:p>
                <a:p>
                  <a:pPr algn="ctr"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zh-CN" sz="1050" i="1" kern="100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宋体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05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US" sz="105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sz="105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𝑦</m:t>
                            </m:r>
                            <m:r>
                              <a:rPr lang="en-US" sz="105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sz="105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𝑧</m:t>
                            </m:r>
                            <m:r>
                              <a:rPr lang="en-US" sz="105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sz="105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𝑤</m:t>
                            </m:r>
                          </m:e>
                        </m:d>
                      </m:oMath>
                    </m:oMathPara>
                  </a14:m>
                  <a:endParaRPr lang="zh-CN" sz="1200">
                    <a:solidFill>
                      <a:schemeClr val="bg1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endParaRPr>
                </a:p>
              </p:txBody>
            </p:sp>
          </mc:Choice>
          <mc:Fallback xmlns="">
            <p:sp>
              <p:nvSpPr>
                <p:cNvPr id="31" name="文本框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94750" y="1214960"/>
                  <a:ext cx="915375" cy="534375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  <a:ln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文本框 13"/>
                <p:cNvSpPr txBox="1"/>
                <p:nvPr/>
              </p:nvSpPr>
              <p:spPr>
                <a:xfrm>
                  <a:off x="3904275" y="1942761"/>
                  <a:ext cx="924900" cy="534035"/>
                </a:xfrm>
                <a:prstGeom prst="rect">
                  <a:avLst/>
                </a:prstGeom>
                <a:ln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zh-CN" sz="1050" smtClean="0">
                      <a:solidFill>
                        <a:schemeClr val="bg1"/>
                      </a:solidFill>
                      <a:effectLst/>
                      <a:latin typeface="宋体" panose="02010600030101010101" pitchFamily="2" charset="-122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初始速度</a:t>
                  </a:r>
                  <a:endParaRPr lang="zh-CN" sz="1200">
                    <a:solidFill>
                      <a:schemeClr val="bg1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endParaRPr>
                </a:p>
                <a:p>
                  <a:pPr algn="ctr"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zh-CN" sz="1050" i="1" kern="100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宋体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05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US" sz="105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sz="105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𝑦</m:t>
                            </m:r>
                            <m:r>
                              <a:rPr lang="en-US" sz="105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sz="105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𝑧</m:t>
                            </m:r>
                            <m:r>
                              <a:rPr lang="en-US" sz="105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sz="105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𝑤</m:t>
                            </m:r>
                          </m:e>
                        </m:d>
                      </m:oMath>
                    </m:oMathPara>
                  </a14:m>
                  <a:endParaRPr lang="zh-CN" sz="1200">
                    <a:solidFill>
                      <a:schemeClr val="bg1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endParaRPr>
                </a:p>
              </p:txBody>
            </p:sp>
          </mc:Choice>
          <mc:Fallback xmlns="">
            <p:sp>
              <p:nvSpPr>
                <p:cNvPr id="32" name="文本框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04275" y="1942761"/>
                  <a:ext cx="924900" cy="534035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  <a:ln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文本框 13"/>
                <p:cNvSpPr txBox="1"/>
                <p:nvPr/>
              </p:nvSpPr>
              <p:spPr>
                <a:xfrm>
                  <a:off x="5475900" y="1218225"/>
                  <a:ext cx="915375" cy="534035"/>
                </a:xfrm>
                <a:prstGeom prst="rect">
                  <a:avLst/>
                </a:prstGeom>
                <a:ln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zh-CN" sz="1050" smtClean="0">
                      <a:solidFill>
                        <a:schemeClr val="bg1"/>
                      </a:solidFill>
                      <a:effectLst/>
                      <a:latin typeface="宋体" panose="02010600030101010101" pitchFamily="2" charset="-122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时刻</a:t>
                  </a:r>
                  <a:r>
                    <a:rPr lang="en-US" sz="1050">
                      <a:solidFill>
                        <a:schemeClr val="bg1"/>
                      </a:solidFill>
                      <a:effectLst/>
                      <a:latin typeface="宋体" panose="02010600030101010101" pitchFamily="2" charset="-122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1</a:t>
                  </a:r>
                  <a:r>
                    <a:rPr lang="zh-CN" sz="1050">
                      <a:solidFill>
                        <a:schemeClr val="bg1"/>
                      </a:solidFill>
                      <a:effectLst/>
                      <a:latin typeface="宋体" panose="02010600030101010101" pitchFamily="2" charset="-122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坐标</a:t>
                  </a:r>
                  <a:endParaRPr lang="zh-CN" sz="1200">
                    <a:solidFill>
                      <a:schemeClr val="bg1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endParaRPr>
                </a:p>
                <a:p>
                  <a:pPr algn="ctr"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zh-CN" sz="1050" i="1" kern="100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宋体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05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US" sz="105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sz="105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𝑦</m:t>
                            </m:r>
                            <m:r>
                              <a:rPr lang="en-US" sz="105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sz="105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𝑧</m:t>
                            </m:r>
                            <m:r>
                              <a:rPr lang="en-US" sz="105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sz="105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𝑤</m:t>
                            </m:r>
                          </m:e>
                        </m:d>
                      </m:oMath>
                    </m:oMathPara>
                  </a14:m>
                  <a:endParaRPr lang="zh-CN" sz="1200">
                    <a:solidFill>
                      <a:schemeClr val="bg1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endParaRPr>
                </a:p>
              </p:txBody>
            </p:sp>
          </mc:Choice>
          <mc:Fallback xmlns="">
            <p:sp>
              <p:nvSpPr>
                <p:cNvPr id="33" name="文本框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75900" y="1218225"/>
                  <a:ext cx="915375" cy="534035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  <a:ln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文本框 13"/>
                <p:cNvSpPr txBox="1"/>
                <p:nvPr/>
              </p:nvSpPr>
              <p:spPr>
                <a:xfrm>
                  <a:off x="5485765" y="1942761"/>
                  <a:ext cx="915035" cy="534035"/>
                </a:xfrm>
                <a:prstGeom prst="rect">
                  <a:avLst/>
                </a:prstGeom>
                <a:ln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zh-CN" sz="1050" smtClean="0">
                      <a:solidFill>
                        <a:schemeClr val="bg1"/>
                      </a:solidFill>
                      <a:effectLst/>
                      <a:latin typeface="宋体" panose="02010600030101010101" pitchFamily="2" charset="-122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时刻</a:t>
                  </a:r>
                  <a:r>
                    <a:rPr lang="en-US" sz="1050">
                      <a:solidFill>
                        <a:schemeClr val="bg1"/>
                      </a:solidFill>
                      <a:effectLst/>
                      <a:latin typeface="宋体" panose="02010600030101010101" pitchFamily="2" charset="-122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1</a:t>
                  </a:r>
                  <a:r>
                    <a:rPr lang="zh-CN" sz="1050">
                      <a:solidFill>
                        <a:schemeClr val="bg1"/>
                      </a:solidFill>
                      <a:effectLst/>
                      <a:latin typeface="宋体" panose="02010600030101010101" pitchFamily="2" charset="-122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速度</a:t>
                  </a:r>
                  <a:endParaRPr lang="zh-CN" sz="1200">
                    <a:solidFill>
                      <a:schemeClr val="bg1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endParaRPr>
                </a:p>
                <a:p>
                  <a:pPr algn="ctr"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zh-CN" sz="1050" i="1" kern="100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宋体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05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US" sz="105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sz="105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𝑦</m:t>
                            </m:r>
                            <m:r>
                              <a:rPr lang="en-US" sz="105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sz="105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𝑧</m:t>
                            </m:r>
                            <m:r>
                              <a:rPr lang="en-US" sz="105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sz="105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𝑤</m:t>
                            </m:r>
                          </m:e>
                        </m:d>
                      </m:oMath>
                    </m:oMathPara>
                  </a14:m>
                  <a:endParaRPr lang="zh-CN" sz="1200">
                    <a:solidFill>
                      <a:schemeClr val="bg1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endParaRPr>
                </a:p>
              </p:txBody>
            </p:sp>
          </mc:Choice>
          <mc:Fallback xmlns="">
            <p:sp>
              <p:nvSpPr>
                <p:cNvPr id="34" name="文本框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85765" y="1942761"/>
                  <a:ext cx="915035" cy="534035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/>
                  </a:stretch>
                </a:blipFill>
                <a:ln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5" name="直接连接符 34"/>
            <p:cNvCxnSpPr>
              <a:stCxn id="31" idx="3"/>
            </p:cNvCxnSpPr>
            <p:nvPr/>
          </p:nvCxnSpPr>
          <p:spPr>
            <a:xfrm>
              <a:off x="4810125" y="1482148"/>
              <a:ext cx="171450" cy="366337"/>
            </a:xfrm>
            <a:prstGeom prst="lin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>
              <a:stCxn id="32" idx="3"/>
            </p:cNvCxnSpPr>
            <p:nvPr/>
          </p:nvCxnSpPr>
          <p:spPr>
            <a:xfrm flipV="1">
              <a:off x="4829175" y="1848485"/>
              <a:ext cx="152400" cy="361294"/>
            </a:xfrm>
            <a:prstGeom prst="lin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/>
            <p:nvPr/>
          </p:nvCxnSpPr>
          <p:spPr>
            <a:xfrm flipV="1">
              <a:off x="4991100" y="1848485"/>
              <a:ext cx="333375" cy="1"/>
            </a:xfrm>
            <a:prstGeom prst="lin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>
              <a:endCxn id="33" idx="1"/>
            </p:cNvCxnSpPr>
            <p:nvPr/>
          </p:nvCxnSpPr>
          <p:spPr>
            <a:xfrm flipV="1">
              <a:off x="5334000" y="1485243"/>
              <a:ext cx="141900" cy="353717"/>
            </a:xfrm>
            <a:prstGeom prst="lin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>
              <a:endCxn id="34" idx="1"/>
            </p:cNvCxnSpPr>
            <p:nvPr/>
          </p:nvCxnSpPr>
          <p:spPr>
            <a:xfrm>
              <a:off x="5334000" y="1838960"/>
              <a:ext cx="151765" cy="370819"/>
            </a:xfrm>
            <a:prstGeom prst="lin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0" name="直接箭头连接符 39"/>
            <p:cNvCxnSpPr>
              <a:stCxn id="41" idx="0"/>
            </p:cNvCxnSpPr>
            <p:nvPr/>
          </p:nvCxnSpPr>
          <p:spPr>
            <a:xfrm flipH="1" flipV="1">
              <a:off x="5153025" y="1848486"/>
              <a:ext cx="19050" cy="789895"/>
            </a:xfrm>
            <a:prstGeom prst="straightConnector1">
              <a:avLst/>
            </a:prstGeom>
            <a:ln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文本框 67"/>
                <p:cNvSpPr txBox="1"/>
                <p:nvPr/>
              </p:nvSpPr>
              <p:spPr>
                <a:xfrm>
                  <a:off x="4591050" y="2638381"/>
                  <a:ext cx="1162050" cy="485775"/>
                </a:xfrm>
                <a:prstGeom prst="rect">
                  <a:avLst/>
                </a:prstGeom>
                <a:ln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just"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limLoc m:val="undOvr"/>
                            <m:subHide m:val="on"/>
                            <m:supHide m:val="on"/>
                            <m:ctrlPr>
                              <a:rPr lang="zh-CN" sz="1050" i="1" kern="100" smtClean="0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zh-CN" sz="1050" kern="100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相互作用</m:t>
                            </m:r>
                          </m:e>
                        </m:nary>
                      </m:oMath>
                    </m:oMathPara>
                  </a14:m>
                  <a:endParaRPr lang="zh-CN" sz="1050" kern="100">
                    <a:solidFill>
                      <a:schemeClr val="bg1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41" name="文本框 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91050" y="2638381"/>
                  <a:ext cx="1162050" cy="485775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/>
                  </a:stretch>
                </a:blipFill>
                <a:ln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2" name="肘形连接符 41"/>
            <p:cNvCxnSpPr>
              <a:stCxn id="25" idx="3"/>
              <a:endCxn id="6" idx="0"/>
            </p:cNvCxnSpPr>
            <p:nvPr/>
          </p:nvCxnSpPr>
          <p:spPr>
            <a:xfrm>
              <a:off x="1856400" y="1437300"/>
              <a:ext cx="233363" cy="2353649"/>
            </a:xfrm>
            <a:prstGeom prst="bentConnector2">
              <a:avLst/>
            </a:prstGeom>
            <a:ln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箭头连接符 42"/>
            <p:cNvCxnSpPr>
              <a:stCxn id="24" idx="3"/>
            </p:cNvCxnSpPr>
            <p:nvPr/>
          </p:nvCxnSpPr>
          <p:spPr>
            <a:xfrm>
              <a:off x="1846875" y="2200910"/>
              <a:ext cx="242888" cy="0"/>
            </a:xfrm>
            <a:prstGeom prst="straightConnector1">
              <a:avLst/>
            </a:prstGeom>
            <a:ln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箭头连接符 43"/>
            <p:cNvCxnSpPr>
              <a:stCxn id="23" idx="3"/>
            </p:cNvCxnSpPr>
            <p:nvPr/>
          </p:nvCxnSpPr>
          <p:spPr>
            <a:xfrm>
              <a:off x="1846875" y="2875575"/>
              <a:ext cx="242888" cy="0"/>
            </a:xfrm>
            <a:prstGeom prst="straightConnector1">
              <a:avLst/>
            </a:prstGeom>
            <a:ln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文本框 13"/>
                <p:cNvSpPr txBox="1"/>
                <p:nvPr/>
              </p:nvSpPr>
              <p:spPr>
                <a:xfrm>
                  <a:off x="7047865" y="1189651"/>
                  <a:ext cx="915035" cy="534035"/>
                </a:xfrm>
                <a:prstGeom prst="rect">
                  <a:avLst/>
                </a:prstGeom>
                <a:ln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zh-CN" sz="1050" smtClean="0">
                      <a:solidFill>
                        <a:schemeClr val="bg1"/>
                      </a:solidFill>
                      <a:effectLst/>
                      <a:latin typeface="宋体" panose="02010600030101010101" pitchFamily="2" charset="-122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时刻</a:t>
                  </a:r>
                  <a:r>
                    <a:rPr lang="en-US" sz="1050">
                      <a:solidFill>
                        <a:schemeClr val="bg1"/>
                      </a:solidFill>
                      <a:effectLst/>
                      <a:latin typeface="宋体" panose="02010600030101010101" pitchFamily="2" charset="-122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N</a:t>
                  </a:r>
                  <a:r>
                    <a:rPr lang="zh-CN" sz="1050">
                      <a:solidFill>
                        <a:schemeClr val="bg1"/>
                      </a:solidFill>
                      <a:effectLst/>
                      <a:latin typeface="宋体" panose="02010600030101010101" pitchFamily="2" charset="-122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坐标</a:t>
                  </a:r>
                  <a:endParaRPr lang="zh-CN" sz="1200">
                    <a:solidFill>
                      <a:schemeClr val="bg1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endParaRPr>
                </a:p>
                <a:p>
                  <a:pPr algn="ctr"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zh-CN" sz="1050" i="1" kern="100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宋体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05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US" sz="105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sz="105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𝑦</m:t>
                            </m:r>
                            <m:r>
                              <a:rPr lang="en-US" sz="105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sz="105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𝑧</m:t>
                            </m:r>
                            <m:r>
                              <a:rPr lang="en-US" sz="105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sz="105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𝑤</m:t>
                            </m:r>
                          </m:e>
                        </m:d>
                      </m:oMath>
                    </m:oMathPara>
                  </a14:m>
                  <a:endParaRPr lang="zh-CN" sz="1200">
                    <a:solidFill>
                      <a:schemeClr val="bg1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endParaRPr>
                </a:p>
              </p:txBody>
            </p:sp>
          </mc:Choice>
          <mc:Fallback xmlns="">
            <p:sp>
              <p:nvSpPr>
                <p:cNvPr id="45" name="文本框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47865" y="1189651"/>
                  <a:ext cx="915035" cy="534035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/>
                  </a:stretch>
                </a:blipFill>
                <a:ln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文本框 13"/>
                <p:cNvSpPr txBox="1"/>
                <p:nvPr/>
              </p:nvSpPr>
              <p:spPr>
                <a:xfrm>
                  <a:off x="7058025" y="1914186"/>
                  <a:ext cx="915035" cy="534035"/>
                </a:xfrm>
                <a:prstGeom prst="rect">
                  <a:avLst/>
                </a:prstGeom>
                <a:ln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zh-CN" sz="1050" smtClean="0">
                      <a:solidFill>
                        <a:schemeClr val="bg1"/>
                      </a:solidFill>
                      <a:effectLst/>
                      <a:latin typeface="宋体" panose="02010600030101010101" pitchFamily="2" charset="-122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时刻</a:t>
                  </a:r>
                  <a:r>
                    <a:rPr lang="en-US" sz="1050">
                      <a:solidFill>
                        <a:schemeClr val="bg1"/>
                      </a:solidFill>
                      <a:effectLst/>
                      <a:latin typeface="宋体" panose="02010600030101010101" pitchFamily="2" charset="-122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N</a:t>
                  </a:r>
                  <a:r>
                    <a:rPr lang="zh-CN" sz="1050">
                      <a:solidFill>
                        <a:schemeClr val="bg1"/>
                      </a:solidFill>
                      <a:effectLst/>
                      <a:latin typeface="宋体" panose="02010600030101010101" pitchFamily="2" charset="-122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速度</a:t>
                  </a:r>
                  <a:endParaRPr lang="zh-CN" sz="1200">
                    <a:solidFill>
                      <a:schemeClr val="bg1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endParaRPr>
                </a:p>
                <a:p>
                  <a:pPr algn="ctr"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zh-CN" sz="1050" i="1" kern="100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宋体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05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US" sz="105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sz="105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𝑦</m:t>
                            </m:r>
                            <m:r>
                              <a:rPr lang="en-US" sz="105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sz="105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𝑧</m:t>
                            </m:r>
                            <m:r>
                              <a:rPr lang="en-US" sz="105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sz="105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𝑤</m:t>
                            </m:r>
                          </m:e>
                        </m:d>
                      </m:oMath>
                    </m:oMathPara>
                  </a14:m>
                  <a:endParaRPr lang="zh-CN" sz="1200">
                    <a:solidFill>
                      <a:schemeClr val="bg1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endParaRPr>
                </a:p>
              </p:txBody>
            </p:sp>
          </mc:Choice>
          <mc:Fallback xmlns="">
            <p:sp>
              <p:nvSpPr>
                <p:cNvPr id="46" name="文本框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58025" y="1914186"/>
                  <a:ext cx="915035" cy="534035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/>
                  </a:stretch>
                </a:blipFill>
                <a:ln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7" name="直接连接符 46"/>
            <p:cNvCxnSpPr>
              <a:stCxn id="33" idx="3"/>
            </p:cNvCxnSpPr>
            <p:nvPr/>
          </p:nvCxnSpPr>
          <p:spPr>
            <a:xfrm>
              <a:off x="6391275" y="1485243"/>
              <a:ext cx="162560" cy="334328"/>
            </a:xfrm>
            <a:prstGeom prst="lin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>
              <a:stCxn id="34" idx="3"/>
            </p:cNvCxnSpPr>
            <p:nvPr/>
          </p:nvCxnSpPr>
          <p:spPr>
            <a:xfrm flipV="1">
              <a:off x="6400800" y="1820206"/>
              <a:ext cx="153035" cy="389573"/>
            </a:xfrm>
            <a:prstGeom prst="lin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9" name="直接连接符 48"/>
            <p:cNvCxnSpPr/>
            <p:nvPr/>
          </p:nvCxnSpPr>
          <p:spPr>
            <a:xfrm flipV="1">
              <a:off x="6906260" y="1456351"/>
              <a:ext cx="141605" cy="353695"/>
            </a:xfrm>
            <a:prstGeom prst="lin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0" name="直接连接符 49"/>
            <p:cNvCxnSpPr/>
            <p:nvPr/>
          </p:nvCxnSpPr>
          <p:spPr>
            <a:xfrm>
              <a:off x="6906260" y="1810681"/>
              <a:ext cx="151765" cy="370205"/>
            </a:xfrm>
            <a:prstGeom prst="lin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1" name="肘形连接符 50"/>
            <p:cNvCxnSpPr>
              <a:stCxn id="33" idx="0"/>
              <a:endCxn id="25" idx="0"/>
            </p:cNvCxnSpPr>
            <p:nvPr/>
          </p:nvCxnSpPr>
          <p:spPr>
            <a:xfrm rot="16200000" flipV="1">
              <a:off x="3568763" y="-1146600"/>
              <a:ext cx="12700" cy="4729650"/>
            </a:xfrm>
            <a:prstGeom prst="bentConnector3">
              <a:avLst>
                <a:gd name="adj1" fmla="val 1800000"/>
              </a:avLst>
            </a:prstGeom>
            <a:ln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2" name="直接箭头连接符 51"/>
            <p:cNvCxnSpPr>
              <a:stCxn id="31" idx="0"/>
            </p:cNvCxnSpPr>
            <p:nvPr/>
          </p:nvCxnSpPr>
          <p:spPr>
            <a:xfrm flipV="1">
              <a:off x="4352438" y="972185"/>
              <a:ext cx="487" cy="242775"/>
            </a:xfrm>
            <a:prstGeom prst="straightConnector1">
              <a:avLst/>
            </a:prstGeom>
            <a:ln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53" name="文本框 51"/>
            <p:cNvSpPr txBox="1"/>
            <p:nvPr/>
          </p:nvSpPr>
          <p:spPr>
            <a:xfrm>
              <a:off x="2390776" y="1884976"/>
              <a:ext cx="1056640" cy="602615"/>
            </a:xfrm>
            <a:prstGeom prst="rect">
              <a:avLst/>
            </a:pr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sz="1050">
                  <a:solidFill>
                    <a:schemeClr val="bg1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质点</a:t>
              </a:r>
              <a:r>
                <a:rPr lang="en-US" sz="1050">
                  <a:solidFill>
                    <a:schemeClr val="bg1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N</a:t>
              </a:r>
              <a:endParaRPr lang="zh-CN" sz="1200">
                <a:solidFill>
                  <a:schemeClr val="bg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  <a:p>
              <a:pPr algn="ctr">
                <a:spcAft>
                  <a:spcPts val="0"/>
                </a:spcAft>
              </a:pPr>
              <a:r>
                <a:rPr lang="zh-CN" sz="1050">
                  <a:solidFill>
                    <a:schemeClr val="bg1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（属性集合）</a:t>
              </a:r>
              <a:endParaRPr lang="zh-CN" sz="1200">
                <a:solidFill>
                  <a:schemeClr val="bg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54" name="禁止符 53"/>
            <p:cNvSpPr/>
            <p:nvPr/>
          </p:nvSpPr>
          <p:spPr>
            <a:xfrm>
              <a:off x="6572250" y="1657985"/>
              <a:ext cx="323850" cy="304800"/>
            </a:xfrm>
            <a:prstGeom prst="noSmoking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cxnSp>
          <p:nvCxnSpPr>
            <p:cNvPr id="55" name="肘形连接符 54"/>
            <p:cNvCxnSpPr>
              <a:stCxn id="45" idx="3"/>
              <a:endCxn id="27" idx="0"/>
            </p:cNvCxnSpPr>
            <p:nvPr/>
          </p:nvCxnSpPr>
          <p:spPr>
            <a:xfrm>
              <a:off x="7962900" y="1456669"/>
              <a:ext cx="733426" cy="1401466"/>
            </a:xfrm>
            <a:prstGeom prst="bentConnector2">
              <a:avLst/>
            </a:prstGeom>
            <a:ln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/>
            <p:cNvCxnSpPr>
              <a:stCxn id="46" idx="3"/>
            </p:cNvCxnSpPr>
            <p:nvPr/>
          </p:nvCxnSpPr>
          <p:spPr>
            <a:xfrm flipV="1">
              <a:off x="7973060" y="2180886"/>
              <a:ext cx="723266" cy="318"/>
            </a:xfrm>
            <a:prstGeom prst="lin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文本框 67"/>
            <p:cNvSpPr txBox="1"/>
            <p:nvPr/>
          </p:nvSpPr>
          <p:spPr>
            <a:xfrm>
              <a:off x="2390776" y="2637450"/>
              <a:ext cx="1162050" cy="485775"/>
            </a:xfrm>
            <a:prstGeom prst="rect">
              <a:avLst/>
            </a:pr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sz="1050" kern="100">
                  <a:solidFill>
                    <a:schemeClr val="bg1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相互作用原理</a:t>
              </a:r>
            </a:p>
          </p:txBody>
        </p:sp>
        <p:cxnSp>
          <p:nvCxnSpPr>
            <p:cNvPr id="58" name="直接箭头连接符 57"/>
            <p:cNvCxnSpPr>
              <a:stCxn id="57" idx="3"/>
              <a:endCxn id="41" idx="1"/>
            </p:cNvCxnSpPr>
            <p:nvPr/>
          </p:nvCxnSpPr>
          <p:spPr>
            <a:xfrm>
              <a:off x="3552826" y="2880338"/>
              <a:ext cx="1038224" cy="931"/>
            </a:xfrm>
            <a:prstGeom prst="straightConnector1">
              <a:avLst/>
            </a:prstGeom>
            <a:ln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59" name="文本框 34"/>
            <p:cNvSpPr txBox="1"/>
            <p:nvPr/>
          </p:nvSpPr>
          <p:spPr>
            <a:xfrm>
              <a:off x="3418500" y="3362325"/>
              <a:ext cx="1105875" cy="456223"/>
            </a:xfrm>
            <a:prstGeom prst="rect">
              <a:avLst/>
            </a:pr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sz="1050">
                  <a:solidFill>
                    <a:schemeClr val="bg1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世界设置</a:t>
              </a:r>
              <a:r>
                <a:rPr lang="en-US" sz="1050" baseline="30000">
                  <a:solidFill>
                    <a:schemeClr val="bg1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*</a:t>
              </a:r>
              <a:r>
                <a:rPr lang="en-US" sz="1050">
                  <a:solidFill>
                    <a:schemeClr val="bg1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/</a:t>
              </a:r>
              <a:r>
                <a:rPr lang="zh-CN" sz="1050">
                  <a:solidFill>
                    <a:schemeClr val="bg1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控制</a:t>
              </a:r>
              <a:endParaRPr lang="zh-CN" sz="1200">
                <a:solidFill>
                  <a:schemeClr val="bg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cxnSp>
          <p:nvCxnSpPr>
            <p:cNvPr id="60" name="直接箭头连接符 59"/>
            <p:cNvCxnSpPr>
              <a:stCxn id="26" idx="0"/>
              <a:endCxn id="54" idx="4"/>
            </p:cNvCxnSpPr>
            <p:nvPr/>
          </p:nvCxnSpPr>
          <p:spPr>
            <a:xfrm flipH="1" flipV="1">
              <a:off x="6734175" y="1962785"/>
              <a:ext cx="3788" cy="1445847"/>
            </a:xfrm>
            <a:prstGeom prst="straightConnector1">
              <a:avLst/>
            </a:prstGeom>
            <a:ln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1" name="肘形连接符 60"/>
            <p:cNvCxnSpPr>
              <a:stCxn id="16" idx="0"/>
              <a:endCxn id="26" idx="2"/>
            </p:cNvCxnSpPr>
            <p:nvPr/>
          </p:nvCxnSpPr>
          <p:spPr>
            <a:xfrm rot="5400000" flipH="1" flipV="1">
              <a:off x="5796956" y="4050089"/>
              <a:ext cx="1134788" cy="747225"/>
            </a:xfrm>
            <a:prstGeom prst="bentConnector3">
              <a:avLst>
                <a:gd name="adj1" fmla="val 51678"/>
              </a:avLst>
            </a:prstGeom>
            <a:ln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2" name="肘形连接符 61"/>
            <p:cNvCxnSpPr>
              <a:stCxn id="59" idx="1"/>
              <a:endCxn id="30" idx="1"/>
            </p:cNvCxnSpPr>
            <p:nvPr/>
          </p:nvCxnSpPr>
          <p:spPr>
            <a:xfrm rot="10800000">
              <a:off x="2390144" y="1440771"/>
              <a:ext cx="1028357" cy="2149666"/>
            </a:xfrm>
            <a:prstGeom prst="bentConnector3">
              <a:avLst>
                <a:gd name="adj1" fmla="val 122230"/>
              </a:avLst>
            </a:prstGeom>
            <a:ln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3" name="直接箭头连接符 62"/>
            <p:cNvCxnSpPr>
              <a:endCxn id="53" idx="1"/>
            </p:cNvCxnSpPr>
            <p:nvPr/>
          </p:nvCxnSpPr>
          <p:spPr>
            <a:xfrm flipV="1">
              <a:off x="2152650" y="2186284"/>
              <a:ext cx="238126" cy="3491"/>
            </a:xfrm>
            <a:prstGeom prst="straightConnector1">
              <a:avLst/>
            </a:prstGeom>
            <a:ln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4" name="直接箭头连接符 63"/>
            <p:cNvCxnSpPr>
              <a:endCxn id="57" idx="1"/>
            </p:cNvCxnSpPr>
            <p:nvPr/>
          </p:nvCxnSpPr>
          <p:spPr>
            <a:xfrm>
              <a:off x="2162175" y="2880338"/>
              <a:ext cx="228601" cy="0"/>
            </a:xfrm>
            <a:prstGeom prst="straightConnector1">
              <a:avLst/>
            </a:prstGeom>
            <a:ln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5" name="肘形连接符 64"/>
            <p:cNvCxnSpPr>
              <a:stCxn id="16" idx="0"/>
              <a:endCxn id="59" idx="2"/>
            </p:cNvCxnSpPr>
            <p:nvPr/>
          </p:nvCxnSpPr>
          <p:spPr>
            <a:xfrm rot="16200000" flipV="1">
              <a:off x="4394815" y="3395170"/>
              <a:ext cx="1172546" cy="2019300"/>
            </a:xfrm>
            <a:prstGeom prst="bentConnector3">
              <a:avLst/>
            </a:prstGeom>
            <a:ln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7" name="肘形连接符 66"/>
            <p:cNvCxnSpPr>
              <a:stCxn id="45" idx="0"/>
              <a:endCxn id="24" idx="1"/>
            </p:cNvCxnSpPr>
            <p:nvPr/>
          </p:nvCxnSpPr>
          <p:spPr>
            <a:xfrm rot="16200000" flipH="1" flipV="1">
              <a:off x="3518037" y="-1786437"/>
              <a:ext cx="1011259" cy="6963433"/>
            </a:xfrm>
            <a:prstGeom prst="bentConnector4">
              <a:avLst>
                <a:gd name="adj1" fmla="val -34850"/>
                <a:gd name="adj2" fmla="val 103283"/>
              </a:avLst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68" name="右箭头 67"/>
            <p:cNvSpPr/>
            <p:nvPr/>
          </p:nvSpPr>
          <p:spPr>
            <a:xfrm>
              <a:off x="3533775" y="1751583"/>
              <a:ext cx="323850" cy="161924"/>
            </a:xfrm>
            <a:prstGeom prst="rightArrow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87107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代码结构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 smtClean="0"/>
              <a:t>方法类：</a:t>
            </a:r>
            <a:endParaRPr lang="en-US" altLang="zh-CN" dirty="0" smtClean="0"/>
          </a:p>
          <a:p>
            <a:r>
              <a:rPr lang="en-US" altLang="zh-CN" dirty="0" smtClean="0"/>
              <a:t>Vector3</a:t>
            </a:r>
            <a:endParaRPr lang="en-US" altLang="zh-CN" dirty="0" smtClean="0"/>
          </a:p>
          <a:p>
            <a:r>
              <a:rPr lang="en-US" altLang="zh-CN" dirty="0" smtClean="0"/>
              <a:t>Martix3</a:t>
            </a:r>
          </a:p>
          <a:p>
            <a:r>
              <a:rPr lang="en-US" altLang="zh-CN" dirty="0" smtClean="0"/>
              <a:t>Entity</a:t>
            </a:r>
          </a:p>
          <a:p>
            <a:r>
              <a:rPr lang="en-US" altLang="zh-CN" dirty="0" smtClean="0"/>
              <a:t>Entity Evolution</a:t>
            </a:r>
          </a:p>
          <a:p>
            <a:r>
              <a:rPr lang="en-US" altLang="zh-CN" dirty="0" smtClean="0"/>
              <a:t>Draw Method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 dirty="0" smtClean="0"/>
              <a:t>窗口</a:t>
            </a:r>
            <a:r>
              <a:rPr lang="en-US" altLang="zh-CN" dirty="0" smtClean="0"/>
              <a:t>(Form)</a:t>
            </a:r>
            <a:r>
              <a:rPr lang="zh-CN" altLang="en-US" dirty="0" smtClean="0"/>
              <a:t>类：</a:t>
            </a:r>
            <a:endParaRPr lang="en-US" altLang="zh-CN" dirty="0" smtClean="0"/>
          </a:p>
          <a:p>
            <a:r>
              <a:rPr lang="en-US" altLang="zh-CN" dirty="0" smtClean="0"/>
              <a:t>Main Form</a:t>
            </a:r>
            <a:endParaRPr lang="en-US" altLang="zh-CN" dirty="0"/>
          </a:p>
          <a:p>
            <a:r>
              <a:rPr lang="en-US" altLang="zh-CN" dirty="0" smtClean="0"/>
              <a:t>Play Control</a:t>
            </a:r>
          </a:p>
          <a:p>
            <a:r>
              <a:rPr lang="en-US" altLang="zh-CN" dirty="0" smtClean="0"/>
              <a:t>Entity Manager</a:t>
            </a:r>
          </a:p>
          <a:p>
            <a:r>
              <a:rPr lang="en-US" altLang="zh-CN" dirty="0" smtClean="0"/>
              <a:t>Play Data</a:t>
            </a:r>
          </a:p>
          <a:p>
            <a:r>
              <a:rPr lang="en-US" altLang="zh-CN" dirty="0" smtClean="0"/>
              <a:t>About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10694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数据流向及</a:t>
            </a:r>
            <a:r>
              <a:rPr lang="zh-CN" altLang="en-US" dirty="0"/>
              <a:t>存储</a:t>
            </a:r>
          </a:p>
        </p:txBody>
      </p:sp>
      <p:grpSp>
        <p:nvGrpSpPr>
          <p:cNvPr id="6" name="画布 52"/>
          <p:cNvGrpSpPr/>
          <p:nvPr/>
        </p:nvGrpSpPr>
        <p:grpSpPr>
          <a:xfrm>
            <a:off x="1777284" y="1558342"/>
            <a:ext cx="5898523" cy="5125791"/>
            <a:chOff x="0" y="0"/>
            <a:chExt cx="4695825" cy="4057650"/>
          </a:xfrm>
        </p:grpSpPr>
        <p:sp>
          <p:nvSpPr>
            <p:cNvPr id="7" name="矩形 6"/>
            <p:cNvSpPr/>
            <p:nvPr/>
          </p:nvSpPr>
          <p:spPr>
            <a:xfrm>
              <a:off x="0" y="0"/>
              <a:ext cx="4695825" cy="4057650"/>
            </a:xfrm>
            <a:prstGeom prst="rect">
              <a:avLst/>
            </a:prstGeom>
          </p:spPr>
        </p:sp>
        <p:sp>
          <p:nvSpPr>
            <p:cNvPr id="8" name="矩形 7"/>
            <p:cNvSpPr/>
            <p:nvPr/>
          </p:nvSpPr>
          <p:spPr>
            <a:xfrm>
              <a:off x="161949" y="3223250"/>
              <a:ext cx="4371925" cy="60419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24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200000" y="1713463"/>
              <a:ext cx="4323715" cy="116141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24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200007" y="133336"/>
              <a:ext cx="4324367" cy="116206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24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文本框 45"/>
            <p:cNvSpPr txBox="1"/>
            <p:nvPr/>
          </p:nvSpPr>
          <p:spPr>
            <a:xfrm>
              <a:off x="2332131" y="1790700"/>
              <a:ext cx="1133475" cy="438150"/>
            </a:xfrm>
            <a:prstGeom prst="rect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200" kern="10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MainForm</a:t>
              </a:r>
              <a:endParaRPr lang="zh-CN" sz="1200" kern="1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2" name="文本框 45"/>
            <p:cNvSpPr txBox="1"/>
            <p:nvPr/>
          </p:nvSpPr>
          <p:spPr>
            <a:xfrm>
              <a:off x="503850" y="1791368"/>
              <a:ext cx="1132840" cy="437515"/>
            </a:xfrm>
            <a:prstGeom prst="rect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20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EntityManager</a:t>
              </a:r>
              <a:endParaRPr lang="zh-CN" sz="16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endParaRPr>
            </a:p>
          </p:txBody>
        </p:sp>
        <p:sp>
          <p:nvSpPr>
            <p:cNvPr id="13" name="文本框 45"/>
            <p:cNvSpPr txBox="1"/>
            <p:nvPr/>
          </p:nvSpPr>
          <p:spPr>
            <a:xfrm>
              <a:off x="2332650" y="2323155"/>
              <a:ext cx="1132840" cy="437515"/>
            </a:xfrm>
            <a:prstGeom prst="rect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20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EntityGroup</a:t>
              </a:r>
              <a:endParaRPr lang="zh-CN" sz="16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endParaRPr>
            </a:p>
          </p:txBody>
        </p:sp>
        <p:sp>
          <p:nvSpPr>
            <p:cNvPr id="14" name="文本框 45"/>
            <p:cNvSpPr txBox="1"/>
            <p:nvPr/>
          </p:nvSpPr>
          <p:spPr>
            <a:xfrm>
              <a:off x="513375" y="2323125"/>
              <a:ext cx="1132840" cy="437515"/>
            </a:xfrm>
            <a:prstGeom prst="rect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20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oriEntityGroup</a:t>
              </a:r>
              <a:endParaRPr lang="zh-CN" sz="16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endParaRPr>
            </a:p>
          </p:txBody>
        </p:sp>
        <p:sp>
          <p:nvSpPr>
            <p:cNvPr id="15" name="文本框 45"/>
            <p:cNvSpPr txBox="1"/>
            <p:nvPr/>
          </p:nvSpPr>
          <p:spPr>
            <a:xfrm>
              <a:off x="484800" y="206942"/>
              <a:ext cx="1132840" cy="437515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20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SqlSever</a:t>
              </a:r>
              <a:endParaRPr lang="zh-CN" sz="16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endParaRPr>
            </a:p>
          </p:txBody>
        </p:sp>
        <p:sp>
          <p:nvSpPr>
            <p:cNvPr id="16" name="文本框 45"/>
            <p:cNvSpPr txBox="1"/>
            <p:nvPr/>
          </p:nvSpPr>
          <p:spPr>
            <a:xfrm>
              <a:off x="484820" y="759546"/>
              <a:ext cx="1132840" cy="437515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20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Temp.mdf</a:t>
              </a:r>
              <a:endParaRPr lang="zh-CN" sz="16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endParaRPr>
            </a:p>
          </p:txBody>
        </p:sp>
        <p:sp>
          <p:nvSpPr>
            <p:cNvPr id="17" name="文本框 45"/>
            <p:cNvSpPr txBox="1"/>
            <p:nvPr/>
          </p:nvSpPr>
          <p:spPr>
            <a:xfrm>
              <a:off x="2332766" y="758068"/>
              <a:ext cx="1132840" cy="437515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20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List.bin</a:t>
              </a:r>
              <a:endParaRPr lang="zh-CN" sz="16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endParaRPr>
            </a:p>
          </p:txBody>
        </p:sp>
        <p:sp>
          <p:nvSpPr>
            <p:cNvPr id="18" name="文本框 45"/>
            <p:cNvSpPr txBox="1"/>
            <p:nvPr/>
          </p:nvSpPr>
          <p:spPr>
            <a:xfrm>
              <a:off x="2332131" y="3304200"/>
              <a:ext cx="1132840" cy="437515"/>
            </a:xfrm>
            <a:prstGeom prst="rect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200" dirty="0" err="1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EntityEvolution</a:t>
              </a:r>
              <a:endParaRPr lang="zh-CN" sz="16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endParaRPr>
            </a:p>
          </p:txBody>
        </p:sp>
        <p:sp>
          <p:nvSpPr>
            <p:cNvPr id="19" name="文本框 45"/>
            <p:cNvSpPr txBox="1"/>
            <p:nvPr/>
          </p:nvSpPr>
          <p:spPr>
            <a:xfrm>
              <a:off x="2332650" y="207579"/>
              <a:ext cx="1132840" cy="437515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20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File</a:t>
              </a:r>
              <a:endParaRPr lang="zh-CN" sz="16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endParaRPr>
            </a:p>
          </p:txBody>
        </p:sp>
        <p:sp>
          <p:nvSpPr>
            <p:cNvPr id="20" name="上下箭头 19"/>
            <p:cNvSpPr/>
            <p:nvPr/>
          </p:nvSpPr>
          <p:spPr>
            <a:xfrm>
              <a:off x="2827950" y="1266708"/>
              <a:ext cx="123190" cy="475615"/>
            </a:xfrm>
            <a:prstGeom prst="upDownArrow">
              <a:avLst/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100000">
                  <a:schemeClr val="accent2"/>
                </a:gs>
              </a:gsLst>
              <a:lin ang="5400000" scaled="1"/>
              <a:tileRect/>
            </a:gra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24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上下箭头 20"/>
            <p:cNvSpPr/>
            <p:nvPr/>
          </p:nvSpPr>
          <p:spPr>
            <a:xfrm>
              <a:off x="961050" y="1267226"/>
              <a:ext cx="122555" cy="474980"/>
            </a:xfrm>
            <a:prstGeom prst="upDownArrow">
              <a:avLst/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100000">
                  <a:schemeClr val="accent2"/>
                </a:gs>
              </a:gsLst>
              <a:lin ang="5400000" scaled="1"/>
              <a:tileRect/>
            </a:gra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24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上下箭头 21"/>
            <p:cNvSpPr/>
            <p:nvPr/>
          </p:nvSpPr>
          <p:spPr>
            <a:xfrm>
              <a:off x="2827949" y="2799375"/>
              <a:ext cx="122555" cy="474980"/>
            </a:xfrm>
            <a:prstGeom prst="upDownArrow">
              <a:avLst/>
            </a:prstGeom>
            <a:gradFill flip="none" rotWithShape="1"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000" scaled="1"/>
              <a:tileRect/>
            </a:gra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24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左右箭头 22"/>
            <p:cNvSpPr/>
            <p:nvPr/>
          </p:nvSpPr>
          <p:spPr>
            <a:xfrm>
              <a:off x="1685786" y="2504807"/>
              <a:ext cx="609739" cy="133617"/>
            </a:xfrm>
            <a:prstGeom prst="leftRightArrow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24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文本框 45"/>
            <p:cNvSpPr txBox="1"/>
            <p:nvPr/>
          </p:nvSpPr>
          <p:spPr>
            <a:xfrm>
              <a:off x="465750" y="3303919"/>
              <a:ext cx="1132205" cy="436880"/>
            </a:xfrm>
            <a:prstGeom prst="rect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20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UesrInterface</a:t>
              </a:r>
              <a:endParaRPr lang="zh-CN" sz="16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endParaRPr>
            </a:p>
          </p:txBody>
        </p:sp>
        <p:sp>
          <p:nvSpPr>
            <p:cNvPr id="25" name="上下箭头 24"/>
            <p:cNvSpPr/>
            <p:nvPr/>
          </p:nvSpPr>
          <p:spPr>
            <a:xfrm>
              <a:off x="961685" y="2799094"/>
              <a:ext cx="121920" cy="474345"/>
            </a:xfrm>
            <a:prstGeom prst="upDownArrow">
              <a:avLst/>
            </a:prstGeom>
            <a:gradFill flip="none" rotWithShape="1"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000" scaled="1"/>
              <a:tileRect/>
            </a:gra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24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文本框 71"/>
            <p:cNvSpPr txBox="1"/>
            <p:nvPr/>
          </p:nvSpPr>
          <p:spPr>
            <a:xfrm>
              <a:off x="3638241" y="418965"/>
              <a:ext cx="818042" cy="619125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sz="1600" kern="100" dirty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文件</a:t>
              </a:r>
            </a:p>
            <a:p>
              <a:pPr algn="ctr">
                <a:spcAft>
                  <a:spcPts val="0"/>
                </a:spcAft>
              </a:pPr>
              <a:r>
                <a:rPr lang="zh-CN" sz="1600" kern="100" dirty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（记录）</a:t>
              </a:r>
            </a:p>
          </p:txBody>
        </p:sp>
        <p:sp>
          <p:nvSpPr>
            <p:cNvPr id="27" name="文本框 71"/>
            <p:cNvSpPr txBox="1"/>
            <p:nvPr/>
          </p:nvSpPr>
          <p:spPr>
            <a:xfrm>
              <a:off x="3618520" y="1989750"/>
              <a:ext cx="817880" cy="618490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sz="1600" dirty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对象</a:t>
              </a:r>
              <a:endParaRPr lang="zh-CN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endParaRPr>
            </a:p>
            <a:p>
              <a:pPr algn="ctr">
                <a:spcAft>
                  <a:spcPts val="0"/>
                </a:spcAft>
              </a:pPr>
              <a:r>
                <a:rPr lang="zh-CN" sz="1600" dirty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（数据）</a:t>
              </a:r>
              <a:endParaRPr lang="zh-CN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endParaRPr>
            </a:p>
          </p:txBody>
        </p:sp>
        <p:sp>
          <p:nvSpPr>
            <p:cNvPr id="28" name="文本框 71"/>
            <p:cNvSpPr txBox="1"/>
            <p:nvPr/>
          </p:nvSpPr>
          <p:spPr>
            <a:xfrm>
              <a:off x="3618525" y="3208950"/>
              <a:ext cx="817880" cy="618490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sz="1600" dirty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方法</a:t>
              </a:r>
              <a:endParaRPr lang="zh-CN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endParaRPr>
            </a:p>
            <a:p>
              <a:pPr algn="ctr">
                <a:spcAft>
                  <a:spcPts val="0"/>
                </a:spcAft>
              </a:pPr>
              <a:r>
                <a:rPr lang="zh-CN" sz="1600" dirty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（函数）</a:t>
              </a:r>
              <a:endParaRPr lang="zh-CN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56022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多线程处理</a:t>
            </a:r>
            <a:endParaRPr lang="zh-CN" altLang="en-US" dirty="0"/>
          </a:p>
        </p:txBody>
      </p:sp>
      <p:grpSp>
        <p:nvGrpSpPr>
          <p:cNvPr id="32" name="画布 46"/>
          <p:cNvGrpSpPr/>
          <p:nvPr/>
        </p:nvGrpSpPr>
        <p:grpSpPr>
          <a:xfrm>
            <a:off x="270614" y="1531173"/>
            <a:ext cx="8693081" cy="5326827"/>
            <a:chOff x="0" y="0"/>
            <a:chExt cx="7505700" cy="4645660"/>
          </a:xfrm>
        </p:grpSpPr>
        <p:sp>
          <p:nvSpPr>
            <p:cNvPr id="33" name="矩形 32"/>
            <p:cNvSpPr/>
            <p:nvPr/>
          </p:nvSpPr>
          <p:spPr>
            <a:xfrm>
              <a:off x="0" y="0"/>
              <a:ext cx="7505700" cy="4645660"/>
            </a:xfrm>
            <a:prstGeom prst="rect">
              <a:avLst/>
            </a:prstGeom>
          </p:spPr>
        </p:sp>
        <p:sp>
          <p:nvSpPr>
            <p:cNvPr id="34" name="文本框 48"/>
            <p:cNvSpPr txBox="1"/>
            <p:nvPr/>
          </p:nvSpPr>
          <p:spPr>
            <a:xfrm>
              <a:off x="1755705" y="198075"/>
              <a:ext cx="1104900" cy="535350"/>
            </a:xfrm>
            <a:prstGeom prst="rect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400" kern="100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UI</a:t>
              </a:r>
              <a:r>
                <a:rPr lang="zh-CN" sz="1400" kern="100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线程</a:t>
              </a:r>
            </a:p>
            <a:p>
              <a:pPr algn="ctr">
                <a:spcAft>
                  <a:spcPts val="0"/>
                </a:spcAft>
              </a:pPr>
              <a:r>
                <a:rPr lang="zh-CN" sz="1400" kern="100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（主线程）</a:t>
              </a:r>
            </a:p>
          </p:txBody>
        </p:sp>
        <p:sp>
          <p:nvSpPr>
            <p:cNvPr id="35" name="文本框 48"/>
            <p:cNvSpPr txBox="1"/>
            <p:nvPr/>
          </p:nvSpPr>
          <p:spPr>
            <a:xfrm>
              <a:off x="3365344" y="785699"/>
              <a:ext cx="1104265" cy="535349"/>
            </a:xfrm>
            <a:prstGeom prst="rect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sz="1400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演化计算</a:t>
              </a:r>
              <a:endParaRPr lang="zh-CN" dirty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endParaRPr>
            </a:p>
            <a:p>
              <a:pPr algn="ctr">
                <a:spcAft>
                  <a:spcPts val="0"/>
                </a:spcAft>
              </a:pPr>
              <a:r>
                <a:rPr lang="zh-CN" sz="1400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子线程</a:t>
              </a:r>
              <a:endParaRPr lang="zh-CN" dirty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endParaRPr>
            </a:p>
          </p:txBody>
        </p:sp>
        <p:sp>
          <p:nvSpPr>
            <p:cNvPr id="36" name="文本框 48"/>
            <p:cNvSpPr txBox="1"/>
            <p:nvPr/>
          </p:nvSpPr>
          <p:spPr>
            <a:xfrm>
              <a:off x="5145238" y="787649"/>
              <a:ext cx="1104265" cy="536325"/>
            </a:xfrm>
            <a:prstGeom prst="rect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sz="1400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数据存储</a:t>
              </a:r>
              <a:endParaRPr lang="zh-CN" dirty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endParaRPr>
            </a:p>
            <a:p>
              <a:pPr algn="ctr">
                <a:spcAft>
                  <a:spcPts val="0"/>
                </a:spcAft>
              </a:pPr>
              <a:r>
                <a:rPr lang="zh-CN" sz="1400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子线程</a:t>
              </a:r>
              <a:endParaRPr lang="zh-CN" dirty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endParaRPr>
            </a:p>
          </p:txBody>
        </p:sp>
        <p:sp>
          <p:nvSpPr>
            <p:cNvPr id="37" name="文本框 48"/>
            <p:cNvSpPr txBox="1"/>
            <p:nvPr/>
          </p:nvSpPr>
          <p:spPr>
            <a:xfrm>
              <a:off x="375259" y="760050"/>
              <a:ext cx="1104265" cy="535350"/>
            </a:xfrm>
            <a:prstGeom prst="rect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sz="1400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计时辅助</a:t>
              </a:r>
              <a:endParaRPr lang="zh-CN" dirty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endParaRPr>
            </a:p>
            <a:p>
              <a:pPr algn="ctr">
                <a:spcAft>
                  <a:spcPts val="0"/>
                </a:spcAft>
              </a:pPr>
              <a:r>
                <a:rPr lang="zh-CN" sz="1400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子线程</a:t>
              </a:r>
              <a:endParaRPr lang="zh-CN" dirty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endParaRPr>
            </a:p>
          </p:txBody>
        </p:sp>
        <p:sp>
          <p:nvSpPr>
            <p:cNvPr id="38" name="文本框 48"/>
            <p:cNvSpPr txBox="1"/>
            <p:nvPr/>
          </p:nvSpPr>
          <p:spPr>
            <a:xfrm>
              <a:off x="1795468" y="1780200"/>
              <a:ext cx="963134" cy="457200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200" dirty="0" err="1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新宋体" panose="02010609030101010101" pitchFamily="49" charset="-122"/>
                </a:rPr>
                <a:t>Timer_Tick</a:t>
              </a:r>
              <a:endParaRPr lang="zh-CN" sz="2000" dirty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endParaRPr>
            </a:p>
          </p:txBody>
        </p:sp>
        <p:sp>
          <p:nvSpPr>
            <p:cNvPr id="39" name="文本框 48"/>
            <p:cNvSpPr txBox="1"/>
            <p:nvPr/>
          </p:nvSpPr>
          <p:spPr>
            <a:xfrm>
              <a:off x="3194340" y="1780200"/>
              <a:ext cx="1487198" cy="457200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100" dirty="0" smtClean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新宋体" panose="02010609030101010101" pitchFamily="49" charset="-122"/>
                </a:rPr>
                <a:t>Evolution(</a:t>
              </a:r>
              <a:r>
                <a:rPr lang="en-US" sz="1100" dirty="0" err="1" smtClean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新宋体" panose="02010609030101010101" pitchFamily="49" charset="-122"/>
                </a:rPr>
                <a:t>EntityGroup</a:t>
              </a:r>
              <a:r>
                <a:rPr lang="en-US" sz="1100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新宋体" panose="02010609030101010101" pitchFamily="49" charset="-122"/>
                </a:rPr>
                <a:t>)</a:t>
              </a:r>
              <a:endParaRPr lang="zh-CN" dirty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endParaRPr>
            </a:p>
          </p:txBody>
        </p:sp>
        <p:sp>
          <p:nvSpPr>
            <p:cNvPr id="40" name="文本框 48"/>
            <p:cNvSpPr txBox="1"/>
            <p:nvPr/>
          </p:nvSpPr>
          <p:spPr>
            <a:xfrm>
              <a:off x="1795943" y="3304200"/>
              <a:ext cx="962660" cy="457200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200" dirty="0" err="1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新宋体" panose="02010609030101010101" pitchFamily="49" charset="-122"/>
                </a:rPr>
                <a:t>Timer_Tick</a:t>
              </a:r>
              <a:r>
                <a:rPr lang="en-US" sz="1200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新宋体" panose="02010609030101010101" pitchFamily="49" charset="-122"/>
                </a:rPr>
                <a:t>’</a:t>
              </a:r>
              <a:endParaRPr lang="zh-CN" sz="2000" dirty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endParaRPr>
            </a:p>
          </p:txBody>
        </p:sp>
        <p:sp>
          <p:nvSpPr>
            <p:cNvPr id="41" name="文本框 55"/>
            <p:cNvSpPr txBox="1"/>
            <p:nvPr/>
          </p:nvSpPr>
          <p:spPr>
            <a:xfrm>
              <a:off x="4872675" y="2931789"/>
              <a:ext cx="1962150" cy="409575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sz="1200" kern="100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读取结果，开始下一次计算</a:t>
              </a:r>
            </a:p>
          </p:txBody>
        </p:sp>
        <p:sp>
          <p:nvSpPr>
            <p:cNvPr id="42" name="文本框 55"/>
            <p:cNvSpPr txBox="1"/>
            <p:nvPr/>
          </p:nvSpPr>
          <p:spPr>
            <a:xfrm>
              <a:off x="4873298" y="3710582"/>
              <a:ext cx="1961515" cy="409575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sz="1200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暂停计时，等待计算完毕</a:t>
              </a:r>
              <a:endParaRPr lang="zh-CN" sz="1600" dirty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endParaRPr>
            </a:p>
          </p:txBody>
        </p:sp>
        <p:sp>
          <p:nvSpPr>
            <p:cNvPr id="43" name="文本框 59"/>
            <p:cNvSpPr txBox="1"/>
            <p:nvPr/>
          </p:nvSpPr>
          <p:spPr>
            <a:xfrm>
              <a:off x="3211187" y="3237525"/>
              <a:ext cx="1441775" cy="572476"/>
            </a:xfrm>
            <a:prstGeom prst="diamond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sz="1200" kern="100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计算完毕</a:t>
              </a:r>
            </a:p>
          </p:txBody>
        </p:sp>
        <p:sp>
          <p:nvSpPr>
            <p:cNvPr id="44" name="文本框 68"/>
            <p:cNvSpPr txBox="1"/>
            <p:nvPr/>
          </p:nvSpPr>
          <p:spPr>
            <a:xfrm>
              <a:off x="5309254" y="1808775"/>
              <a:ext cx="809625" cy="495300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sz="1200" kern="100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存入内存</a:t>
              </a:r>
            </a:p>
          </p:txBody>
        </p:sp>
        <p:sp>
          <p:nvSpPr>
            <p:cNvPr id="45" name="文本框 68"/>
            <p:cNvSpPr txBox="1"/>
            <p:nvPr/>
          </p:nvSpPr>
          <p:spPr>
            <a:xfrm>
              <a:off x="6556988" y="1799250"/>
              <a:ext cx="808990" cy="495300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sz="1200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存入磁盘</a:t>
              </a:r>
              <a:endParaRPr lang="zh-CN" sz="1600" dirty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endParaRPr>
            </a:p>
            <a:p>
              <a:pPr algn="ctr">
                <a:spcAft>
                  <a:spcPts val="0"/>
                </a:spcAft>
              </a:pPr>
              <a:r>
                <a:rPr lang="zh-CN" sz="1200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内存清空</a:t>
              </a:r>
              <a:endParaRPr lang="zh-CN" sz="1600" dirty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endParaRPr>
            </a:p>
          </p:txBody>
        </p:sp>
        <p:sp>
          <p:nvSpPr>
            <p:cNvPr id="46" name="下箭头 45"/>
            <p:cNvSpPr/>
            <p:nvPr/>
          </p:nvSpPr>
          <p:spPr>
            <a:xfrm>
              <a:off x="2224088" y="769575"/>
              <a:ext cx="114300" cy="992550"/>
            </a:xfrm>
            <a:prstGeom prst="downArrow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47" name="直角上箭头 46"/>
            <p:cNvSpPr/>
            <p:nvPr/>
          </p:nvSpPr>
          <p:spPr>
            <a:xfrm rot="5400000">
              <a:off x="795171" y="1414329"/>
              <a:ext cx="1533528" cy="1352819"/>
            </a:xfrm>
            <a:prstGeom prst="bentUpArrow">
              <a:avLst>
                <a:gd name="adj1" fmla="val 3880"/>
                <a:gd name="adj2" fmla="val 4879"/>
                <a:gd name="adj3" fmla="val 6520"/>
              </a:avLst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48" name="下箭头 47"/>
            <p:cNvSpPr/>
            <p:nvPr/>
          </p:nvSpPr>
          <p:spPr>
            <a:xfrm>
              <a:off x="2224090" y="2275500"/>
              <a:ext cx="104775" cy="1010625"/>
            </a:xfrm>
            <a:prstGeom prst="downArrow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49" name="左弧形箭头 48"/>
            <p:cNvSpPr/>
            <p:nvPr/>
          </p:nvSpPr>
          <p:spPr>
            <a:xfrm flipV="1">
              <a:off x="1409719" y="1951650"/>
              <a:ext cx="365036" cy="1638300"/>
            </a:xfrm>
            <a:prstGeom prst="curvedRightArrow">
              <a:avLst>
                <a:gd name="adj1" fmla="val 19694"/>
                <a:gd name="adj2" fmla="val 39477"/>
                <a:gd name="adj3" fmla="val 25000"/>
              </a:avLst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50" name="右箭头 49"/>
            <p:cNvSpPr/>
            <p:nvPr/>
          </p:nvSpPr>
          <p:spPr>
            <a:xfrm>
              <a:off x="2780199" y="1971675"/>
              <a:ext cx="391357" cy="89689"/>
            </a:xfrm>
            <a:prstGeom prst="rightArrow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51" name="右箭头 50"/>
            <p:cNvSpPr/>
            <p:nvPr/>
          </p:nvSpPr>
          <p:spPr>
            <a:xfrm>
              <a:off x="2780081" y="3483177"/>
              <a:ext cx="414124" cy="89855"/>
            </a:xfrm>
            <a:prstGeom prst="rightArrow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52" name="圆角右箭头 51"/>
            <p:cNvSpPr/>
            <p:nvPr/>
          </p:nvSpPr>
          <p:spPr>
            <a:xfrm>
              <a:off x="3911139" y="3097332"/>
              <a:ext cx="951565" cy="132139"/>
            </a:xfrm>
            <a:prstGeom prst="bentArrow">
              <a:avLst>
                <a:gd name="adj1" fmla="val 35811"/>
                <a:gd name="adj2" fmla="val 26628"/>
                <a:gd name="adj3" fmla="val 43019"/>
                <a:gd name="adj4" fmla="val 43750"/>
              </a:avLst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53" name="圆角右箭头 52"/>
            <p:cNvSpPr/>
            <p:nvPr/>
          </p:nvSpPr>
          <p:spPr>
            <a:xfrm flipV="1">
              <a:off x="3911469" y="3827029"/>
              <a:ext cx="951230" cy="132080"/>
            </a:xfrm>
            <a:prstGeom prst="bentArrow">
              <a:avLst>
                <a:gd name="adj1" fmla="val 35815"/>
                <a:gd name="adj2" fmla="val 33693"/>
                <a:gd name="adj3" fmla="val 39421"/>
                <a:gd name="adj4" fmla="val 43750"/>
              </a:avLst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54" name="下箭头 53"/>
            <p:cNvSpPr/>
            <p:nvPr/>
          </p:nvSpPr>
          <p:spPr>
            <a:xfrm>
              <a:off x="3866175" y="2265656"/>
              <a:ext cx="114300" cy="801394"/>
            </a:xfrm>
            <a:prstGeom prst="downArrow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55" name="右箭头 54"/>
            <p:cNvSpPr/>
            <p:nvPr/>
          </p:nvSpPr>
          <p:spPr>
            <a:xfrm>
              <a:off x="6153150" y="2019153"/>
              <a:ext cx="361950" cy="104922"/>
            </a:xfrm>
            <a:prstGeom prst="rightArrow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56" name="文本框 137"/>
            <p:cNvSpPr txBox="1"/>
            <p:nvPr/>
          </p:nvSpPr>
          <p:spPr>
            <a:xfrm>
              <a:off x="4313850" y="2895297"/>
              <a:ext cx="600075" cy="352728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sz="1200" kern="100" dirty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19050" dir="2700000" algn="tl">
                      <a:schemeClr val="dk1">
                        <a:alpha val="40000"/>
                      </a:scheme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Y</a:t>
              </a:r>
              <a:endParaRPr lang="zh-CN" sz="12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57" name="文本框 137"/>
            <p:cNvSpPr txBox="1"/>
            <p:nvPr/>
          </p:nvSpPr>
          <p:spPr>
            <a:xfrm>
              <a:off x="4323375" y="3675675"/>
              <a:ext cx="600075" cy="352425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sz="1200" dirty="0">
                  <a:solidFill>
                    <a:srgbClr val="00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N</a:t>
              </a:r>
              <a:endParaRPr lang="zh-CN" sz="16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endParaRPr>
            </a:p>
          </p:txBody>
        </p:sp>
        <p:sp>
          <p:nvSpPr>
            <p:cNvPr id="58" name="圆角右箭头 57"/>
            <p:cNvSpPr/>
            <p:nvPr/>
          </p:nvSpPr>
          <p:spPr>
            <a:xfrm>
              <a:off x="5075849" y="2028825"/>
              <a:ext cx="191475" cy="875937"/>
            </a:xfrm>
            <a:prstGeom prst="bentArrow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59" name="燕尾形 58"/>
            <p:cNvSpPr/>
            <p:nvPr/>
          </p:nvSpPr>
          <p:spPr>
            <a:xfrm rot="5400000">
              <a:off x="3829050" y="1409702"/>
              <a:ext cx="171450" cy="266700"/>
            </a:xfrm>
            <a:prstGeom prst="chevron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60" name="燕尾形 59"/>
            <p:cNvSpPr/>
            <p:nvPr/>
          </p:nvSpPr>
          <p:spPr>
            <a:xfrm rot="5400000">
              <a:off x="5599408" y="1409927"/>
              <a:ext cx="171450" cy="266065"/>
            </a:xfrm>
            <a:prstGeom prst="chevron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61" name="手杖形箭头 142"/>
            <p:cNvSpPr/>
            <p:nvPr/>
          </p:nvSpPr>
          <p:spPr>
            <a:xfrm flipH="1" flipV="1">
              <a:off x="2895596" y="3589687"/>
              <a:ext cx="2238379" cy="904539"/>
            </a:xfrm>
            <a:custGeom>
              <a:avLst/>
              <a:gdLst>
                <a:gd name="connsiteX0" fmla="*/ 0 w 2238379"/>
                <a:gd name="connsiteY0" fmla="*/ 904473 h 904473"/>
                <a:gd name="connsiteX1" fmla="*/ 0 w 2238379"/>
                <a:gd name="connsiteY1" fmla="*/ 395707 h 904473"/>
                <a:gd name="connsiteX2" fmla="*/ 395707 w 2238379"/>
                <a:gd name="connsiteY2" fmla="*/ 0 h 904473"/>
                <a:gd name="connsiteX3" fmla="*/ 1801053 w 2238379"/>
                <a:gd name="connsiteY3" fmla="*/ 0 h 904473"/>
                <a:gd name="connsiteX4" fmla="*/ 2196760 w 2238379"/>
                <a:gd name="connsiteY4" fmla="*/ 395707 h 904473"/>
                <a:gd name="connsiteX5" fmla="*/ 2196760 w 2238379"/>
                <a:gd name="connsiteY5" fmla="*/ 782505 h 904473"/>
                <a:gd name="connsiteX6" fmla="*/ 2238379 w 2238379"/>
                <a:gd name="connsiteY6" fmla="*/ 782505 h 904473"/>
                <a:gd name="connsiteX7" fmla="*/ 2169431 w 2238379"/>
                <a:gd name="connsiteY7" fmla="*/ 904473 h 904473"/>
                <a:gd name="connsiteX8" fmla="*/ 2100483 w 2238379"/>
                <a:gd name="connsiteY8" fmla="*/ 782505 h 904473"/>
                <a:gd name="connsiteX9" fmla="*/ 2142102 w 2238379"/>
                <a:gd name="connsiteY9" fmla="*/ 782505 h 904473"/>
                <a:gd name="connsiteX10" fmla="*/ 2142102 w 2238379"/>
                <a:gd name="connsiteY10" fmla="*/ 395707 h 904473"/>
                <a:gd name="connsiteX11" fmla="*/ 1801052 w 2238379"/>
                <a:gd name="connsiteY11" fmla="*/ 54657 h 904473"/>
                <a:gd name="connsiteX12" fmla="*/ 395707 w 2238379"/>
                <a:gd name="connsiteY12" fmla="*/ 54657 h 904473"/>
                <a:gd name="connsiteX13" fmla="*/ 54657 w 2238379"/>
                <a:gd name="connsiteY13" fmla="*/ 395707 h 904473"/>
                <a:gd name="connsiteX14" fmla="*/ 54657 w 2238379"/>
                <a:gd name="connsiteY14" fmla="*/ 904473 h 904473"/>
                <a:gd name="connsiteX15" fmla="*/ 0 w 2238379"/>
                <a:gd name="connsiteY15" fmla="*/ 904473 h 904473"/>
                <a:gd name="connsiteX0" fmla="*/ 0 w 2238379"/>
                <a:gd name="connsiteY0" fmla="*/ 904473 h 904473"/>
                <a:gd name="connsiteX1" fmla="*/ 0 w 2238379"/>
                <a:gd name="connsiteY1" fmla="*/ 221082 h 904473"/>
                <a:gd name="connsiteX2" fmla="*/ 395707 w 2238379"/>
                <a:gd name="connsiteY2" fmla="*/ 0 h 904473"/>
                <a:gd name="connsiteX3" fmla="*/ 1801053 w 2238379"/>
                <a:gd name="connsiteY3" fmla="*/ 0 h 904473"/>
                <a:gd name="connsiteX4" fmla="*/ 2196760 w 2238379"/>
                <a:gd name="connsiteY4" fmla="*/ 395707 h 904473"/>
                <a:gd name="connsiteX5" fmla="*/ 2196760 w 2238379"/>
                <a:gd name="connsiteY5" fmla="*/ 782505 h 904473"/>
                <a:gd name="connsiteX6" fmla="*/ 2238379 w 2238379"/>
                <a:gd name="connsiteY6" fmla="*/ 782505 h 904473"/>
                <a:gd name="connsiteX7" fmla="*/ 2169431 w 2238379"/>
                <a:gd name="connsiteY7" fmla="*/ 904473 h 904473"/>
                <a:gd name="connsiteX8" fmla="*/ 2100483 w 2238379"/>
                <a:gd name="connsiteY8" fmla="*/ 782505 h 904473"/>
                <a:gd name="connsiteX9" fmla="*/ 2142102 w 2238379"/>
                <a:gd name="connsiteY9" fmla="*/ 782505 h 904473"/>
                <a:gd name="connsiteX10" fmla="*/ 2142102 w 2238379"/>
                <a:gd name="connsiteY10" fmla="*/ 395707 h 904473"/>
                <a:gd name="connsiteX11" fmla="*/ 1801052 w 2238379"/>
                <a:gd name="connsiteY11" fmla="*/ 54657 h 904473"/>
                <a:gd name="connsiteX12" fmla="*/ 395707 w 2238379"/>
                <a:gd name="connsiteY12" fmla="*/ 54657 h 904473"/>
                <a:gd name="connsiteX13" fmla="*/ 54657 w 2238379"/>
                <a:gd name="connsiteY13" fmla="*/ 395707 h 904473"/>
                <a:gd name="connsiteX14" fmla="*/ 54657 w 2238379"/>
                <a:gd name="connsiteY14" fmla="*/ 904473 h 904473"/>
                <a:gd name="connsiteX15" fmla="*/ 0 w 2238379"/>
                <a:gd name="connsiteY15" fmla="*/ 904473 h 904473"/>
                <a:gd name="connsiteX0" fmla="*/ 0 w 2238379"/>
                <a:gd name="connsiteY0" fmla="*/ 904473 h 904473"/>
                <a:gd name="connsiteX1" fmla="*/ 0 w 2238379"/>
                <a:gd name="connsiteY1" fmla="*/ 221082 h 904473"/>
                <a:gd name="connsiteX2" fmla="*/ 395707 w 2238379"/>
                <a:gd name="connsiteY2" fmla="*/ 0 h 904473"/>
                <a:gd name="connsiteX3" fmla="*/ 1801053 w 2238379"/>
                <a:gd name="connsiteY3" fmla="*/ 0 h 904473"/>
                <a:gd name="connsiteX4" fmla="*/ 2196760 w 2238379"/>
                <a:gd name="connsiteY4" fmla="*/ 395707 h 904473"/>
                <a:gd name="connsiteX5" fmla="*/ 2196760 w 2238379"/>
                <a:gd name="connsiteY5" fmla="*/ 782505 h 904473"/>
                <a:gd name="connsiteX6" fmla="*/ 2238379 w 2238379"/>
                <a:gd name="connsiteY6" fmla="*/ 782505 h 904473"/>
                <a:gd name="connsiteX7" fmla="*/ 2169431 w 2238379"/>
                <a:gd name="connsiteY7" fmla="*/ 904473 h 904473"/>
                <a:gd name="connsiteX8" fmla="*/ 2100483 w 2238379"/>
                <a:gd name="connsiteY8" fmla="*/ 782505 h 904473"/>
                <a:gd name="connsiteX9" fmla="*/ 2142102 w 2238379"/>
                <a:gd name="connsiteY9" fmla="*/ 782505 h 904473"/>
                <a:gd name="connsiteX10" fmla="*/ 2142102 w 2238379"/>
                <a:gd name="connsiteY10" fmla="*/ 395707 h 904473"/>
                <a:gd name="connsiteX11" fmla="*/ 1801052 w 2238379"/>
                <a:gd name="connsiteY11" fmla="*/ 54657 h 904473"/>
                <a:gd name="connsiteX12" fmla="*/ 395707 w 2238379"/>
                <a:gd name="connsiteY12" fmla="*/ 54657 h 904473"/>
                <a:gd name="connsiteX13" fmla="*/ 54657 w 2238379"/>
                <a:gd name="connsiteY13" fmla="*/ 224257 h 904473"/>
                <a:gd name="connsiteX14" fmla="*/ 54657 w 2238379"/>
                <a:gd name="connsiteY14" fmla="*/ 904473 h 904473"/>
                <a:gd name="connsiteX15" fmla="*/ 0 w 2238379"/>
                <a:gd name="connsiteY15" fmla="*/ 904473 h 904473"/>
                <a:gd name="connsiteX0" fmla="*/ 3175 w 2238379"/>
                <a:gd name="connsiteY0" fmla="*/ 339323 h 904473"/>
                <a:gd name="connsiteX1" fmla="*/ 0 w 2238379"/>
                <a:gd name="connsiteY1" fmla="*/ 221082 h 904473"/>
                <a:gd name="connsiteX2" fmla="*/ 395707 w 2238379"/>
                <a:gd name="connsiteY2" fmla="*/ 0 h 904473"/>
                <a:gd name="connsiteX3" fmla="*/ 1801053 w 2238379"/>
                <a:gd name="connsiteY3" fmla="*/ 0 h 904473"/>
                <a:gd name="connsiteX4" fmla="*/ 2196760 w 2238379"/>
                <a:gd name="connsiteY4" fmla="*/ 395707 h 904473"/>
                <a:gd name="connsiteX5" fmla="*/ 2196760 w 2238379"/>
                <a:gd name="connsiteY5" fmla="*/ 782505 h 904473"/>
                <a:gd name="connsiteX6" fmla="*/ 2238379 w 2238379"/>
                <a:gd name="connsiteY6" fmla="*/ 782505 h 904473"/>
                <a:gd name="connsiteX7" fmla="*/ 2169431 w 2238379"/>
                <a:gd name="connsiteY7" fmla="*/ 904473 h 904473"/>
                <a:gd name="connsiteX8" fmla="*/ 2100483 w 2238379"/>
                <a:gd name="connsiteY8" fmla="*/ 782505 h 904473"/>
                <a:gd name="connsiteX9" fmla="*/ 2142102 w 2238379"/>
                <a:gd name="connsiteY9" fmla="*/ 782505 h 904473"/>
                <a:gd name="connsiteX10" fmla="*/ 2142102 w 2238379"/>
                <a:gd name="connsiteY10" fmla="*/ 395707 h 904473"/>
                <a:gd name="connsiteX11" fmla="*/ 1801052 w 2238379"/>
                <a:gd name="connsiteY11" fmla="*/ 54657 h 904473"/>
                <a:gd name="connsiteX12" fmla="*/ 395707 w 2238379"/>
                <a:gd name="connsiteY12" fmla="*/ 54657 h 904473"/>
                <a:gd name="connsiteX13" fmla="*/ 54657 w 2238379"/>
                <a:gd name="connsiteY13" fmla="*/ 224257 h 904473"/>
                <a:gd name="connsiteX14" fmla="*/ 54657 w 2238379"/>
                <a:gd name="connsiteY14" fmla="*/ 904473 h 904473"/>
                <a:gd name="connsiteX15" fmla="*/ 3175 w 2238379"/>
                <a:gd name="connsiteY15" fmla="*/ 339323 h 904473"/>
                <a:gd name="connsiteX0" fmla="*/ 3175 w 2238379"/>
                <a:gd name="connsiteY0" fmla="*/ 339323 h 904473"/>
                <a:gd name="connsiteX1" fmla="*/ 0 w 2238379"/>
                <a:gd name="connsiteY1" fmla="*/ 221082 h 904473"/>
                <a:gd name="connsiteX2" fmla="*/ 395707 w 2238379"/>
                <a:gd name="connsiteY2" fmla="*/ 0 h 904473"/>
                <a:gd name="connsiteX3" fmla="*/ 1801053 w 2238379"/>
                <a:gd name="connsiteY3" fmla="*/ 0 h 904473"/>
                <a:gd name="connsiteX4" fmla="*/ 2196760 w 2238379"/>
                <a:gd name="connsiteY4" fmla="*/ 395707 h 904473"/>
                <a:gd name="connsiteX5" fmla="*/ 2196760 w 2238379"/>
                <a:gd name="connsiteY5" fmla="*/ 782505 h 904473"/>
                <a:gd name="connsiteX6" fmla="*/ 2238379 w 2238379"/>
                <a:gd name="connsiteY6" fmla="*/ 782505 h 904473"/>
                <a:gd name="connsiteX7" fmla="*/ 2169431 w 2238379"/>
                <a:gd name="connsiteY7" fmla="*/ 904473 h 904473"/>
                <a:gd name="connsiteX8" fmla="*/ 2100483 w 2238379"/>
                <a:gd name="connsiteY8" fmla="*/ 782505 h 904473"/>
                <a:gd name="connsiteX9" fmla="*/ 2142102 w 2238379"/>
                <a:gd name="connsiteY9" fmla="*/ 782505 h 904473"/>
                <a:gd name="connsiteX10" fmla="*/ 2142102 w 2238379"/>
                <a:gd name="connsiteY10" fmla="*/ 395707 h 904473"/>
                <a:gd name="connsiteX11" fmla="*/ 1801052 w 2238379"/>
                <a:gd name="connsiteY11" fmla="*/ 54657 h 904473"/>
                <a:gd name="connsiteX12" fmla="*/ 395707 w 2238379"/>
                <a:gd name="connsiteY12" fmla="*/ 54657 h 904473"/>
                <a:gd name="connsiteX13" fmla="*/ 54657 w 2238379"/>
                <a:gd name="connsiteY13" fmla="*/ 224257 h 904473"/>
                <a:gd name="connsiteX14" fmla="*/ 54657 w 2238379"/>
                <a:gd name="connsiteY14" fmla="*/ 329798 h 904473"/>
                <a:gd name="connsiteX15" fmla="*/ 3175 w 2238379"/>
                <a:gd name="connsiteY15" fmla="*/ 339323 h 904473"/>
                <a:gd name="connsiteX0" fmla="*/ 3175 w 2238379"/>
                <a:gd name="connsiteY0" fmla="*/ 339323 h 904473"/>
                <a:gd name="connsiteX1" fmla="*/ 0 w 2238379"/>
                <a:gd name="connsiteY1" fmla="*/ 221082 h 904473"/>
                <a:gd name="connsiteX2" fmla="*/ 395707 w 2238379"/>
                <a:gd name="connsiteY2" fmla="*/ 0 h 904473"/>
                <a:gd name="connsiteX3" fmla="*/ 1801053 w 2238379"/>
                <a:gd name="connsiteY3" fmla="*/ 0 h 904473"/>
                <a:gd name="connsiteX4" fmla="*/ 2196760 w 2238379"/>
                <a:gd name="connsiteY4" fmla="*/ 395707 h 904473"/>
                <a:gd name="connsiteX5" fmla="*/ 2196760 w 2238379"/>
                <a:gd name="connsiteY5" fmla="*/ 782505 h 904473"/>
                <a:gd name="connsiteX6" fmla="*/ 2238379 w 2238379"/>
                <a:gd name="connsiteY6" fmla="*/ 782505 h 904473"/>
                <a:gd name="connsiteX7" fmla="*/ 2169431 w 2238379"/>
                <a:gd name="connsiteY7" fmla="*/ 904473 h 904473"/>
                <a:gd name="connsiteX8" fmla="*/ 2100483 w 2238379"/>
                <a:gd name="connsiteY8" fmla="*/ 782505 h 904473"/>
                <a:gd name="connsiteX9" fmla="*/ 2142102 w 2238379"/>
                <a:gd name="connsiteY9" fmla="*/ 782505 h 904473"/>
                <a:gd name="connsiteX10" fmla="*/ 2142102 w 2238379"/>
                <a:gd name="connsiteY10" fmla="*/ 395707 h 904473"/>
                <a:gd name="connsiteX11" fmla="*/ 1801052 w 2238379"/>
                <a:gd name="connsiteY11" fmla="*/ 54657 h 904473"/>
                <a:gd name="connsiteX12" fmla="*/ 395707 w 2238379"/>
                <a:gd name="connsiteY12" fmla="*/ 54657 h 904473"/>
                <a:gd name="connsiteX13" fmla="*/ 54657 w 2238379"/>
                <a:gd name="connsiteY13" fmla="*/ 224257 h 904473"/>
                <a:gd name="connsiteX14" fmla="*/ 58126 w 2238379"/>
                <a:gd name="connsiteY14" fmla="*/ 339323 h 904473"/>
                <a:gd name="connsiteX15" fmla="*/ 3175 w 2238379"/>
                <a:gd name="connsiteY15" fmla="*/ 339323 h 904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238379" h="904473">
                  <a:moveTo>
                    <a:pt x="3175" y="339323"/>
                  </a:moveTo>
                  <a:cubicBezTo>
                    <a:pt x="2117" y="299909"/>
                    <a:pt x="1058" y="260496"/>
                    <a:pt x="0" y="221082"/>
                  </a:cubicBezTo>
                  <a:cubicBezTo>
                    <a:pt x="0" y="2539"/>
                    <a:pt x="177164" y="0"/>
                    <a:pt x="395707" y="0"/>
                  </a:cubicBezTo>
                  <a:lnTo>
                    <a:pt x="1801053" y="0"/>
                  </a:lnTo>
                  <a:cubicBezTo>
                    <a:pt x="2019596" y="0"/>
                    <a:pt x="2196760" y="177164"/>
                    <a:pt x="2196760" y="395707"/>
                  </a:cubicBezTo>
                  <a:lnTo>
                    <a:pt x="2196760" y="782505"/>
                  </a:lnTo>
                  <a:lnTo>
                    <a:pt x="2238379" y="782505"/>
                  </a:lnTo>
                  <a:lnTo>
                    <a:pt x="2169431" y="904473"/>
                  </a:lnTo>
                  <a:lnTo>
                    <a:pt x="2100483" y="782505"/>
                  </a:lnTo>
                  <a:lnTo>
                    <a:pt x="2142102" y="782505"/>
                  </a:lnTo>
                  <a:lnTo>
                    <a:pt x="2142102" y="395707"/>
                  </a:lnTo>
                  <a:cubicBezTo>
                    <a:pt x="2142102" y="207350"/>
                    <a:pt x="1989409" y="54657"/>
                    <a:pt x="1801052" y="54657"/>
                  </a:cubicBezTo>
                  <a:lnTo>
                    <a:pt x="395707" y="54657"/>
                  </a:lnTo>
                  <a:cubicBezTo>
                    <a:pt x="207350" y="54657"/>
                    <a:pt x="54657" y="35900"/>
                    <a:pt x="54657" y="224257"/>
                  </a:cubicBezTo>
                  <a:lnTo>
                    <a:pt x="58126" y="339323"/>
                  </a:lnTo>
                  <a:lnTo>
                    <a:pt x="3175" y="339323"/>
                  </a:lnTo>
                  <a:close/>
                </a:path>
              </a:pathLst>
            </a:cu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</p:grpSp>
      <p:sp>
        <p:nvSpPr>
          <p:cNvPr id="62" name="右箭头 61"/>
          <p:cNvSpPr/>
          <p:nvPr/>
        </p:nvSpPr>
        <p:spPr>
          <a:xfrm>
            <a:off x="5667389" y="2068347"/>
            <a:ext cx="981075" cy="123190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sp>
        <p:nvSpPr>
          <p:cNvPr id="63" name="右箭头 62"/>
          <p:cNvSpPr/>
          <p:nvPr/>
        </p:nvSpPr>
        <p:spPr>
          <a:xfrm>
            <a:off x="5667389" y="1817285"/>
            <a:ext cx="981075" cy="122555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sp>
        <p:nvSpPr>
          <p:cNvPr id="64" name="文本框 145"/>
          <p:cNvSpPr txBox="1"/>
          <p:nvPr/>
        </p:nvSpPr>
        <p:spPr>
          <a:xfrm>
            <a:off x="6638304" y="1756325"/>
            <a:ext cx="1457325" cy="29464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0"/>
              </a:spcAft>
            </a:pPr>
            <a:r>
              <a:rPr lang="zh-CN" altLang="en-US" sz="12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线</a:t>
            </a:r>
            <a:r>
              <a:rPr lang="zh-CN" sz="1200" kern="100" dirty="0" smtClean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程</a:t>
            </a:r>
            <a:r>
              <a:rPr lang="zh-CN" sz="12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执行顺序</a:t>
            </a:r>
          </a:p>
        </p:txBody>
      </p:sp>
      <p:sp>
        <p:nvSpPr>
          <p:cNvPr id="65" name="文本框 146"/>
          <p:cNvSpPr txBox="1"/>
          <p:nvPr/>
        </p:nvSpPr>
        <p:spPr>
          <a:xfrm>
            <a:off x="6633582" y="2013475"/>
            <a:ext cx="1553093" cy="27051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0"/>
              </a:spcAft>
            </a:pPr>
            <a:r>
              <a:rPr lang="zh-CN" altLang="en-US" sz="12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线</a:t>
            </a:r>
            <a:r>
              <a:rPr lang="zh-CN" sz="1200" kern="100" dirty="0" smtClean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程</a:t>
            </a:r>
            <a:r>
              <a:rPr lang="zh-CN" sz="12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同步</a:t>
            </a:r>
            <a:r>
              <a:rPr lang="en-US" sz="12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/</a:t>
            </a:r>
            <a:r>
              <a:rPr lang="zh-CN" sz="12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调度顺序</a:t>
            </a:r>
          </a:p>
        </p:txBody>
      </p:sp>
    </p:spTree>
    <p:extLst>
      <p:ext uri="{BB962C8B-B14F-4D97-AF65-F5344CB8AC3E}">
        <p14:creationId xmlns:p14="http://schemas.microsoft.com/office/powerpoint/2010/main" val="3367134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电路">
  <a:themeElements>
    <a:clrScheme name="电路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电路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电路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TC104033919[[fn=电路]]</Template>
  <TotalTime>174</TotalTime>
  <Words>484</Words>
  <Application>Microsoft Office PowerPoint</Application>
  <PresentationFormat>全屏显示(4:3)</PresentationFormat>
  <Paragraphs>133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1" baseType="lpstr">
      <vt:lpstr>华文新魏</vt:lpstr>
      <vt:lpstr>宋体</vt:lpstr>
      <vt:lpstr>微软雅黑</vt:lpstr>
      <vt:lpstr>新宋体</vt:lpstr>
      <vt:lpstr>Arial</vt:lpstr>
      <vt:lpstr>Cambria Math</vt:lpstr>
      <vt:lpstr>Times New Roman</vt:lpstr>
      <vt:lpstr>Trebuchet MS</vt:lpstr>
      <vt:lpstr>Tw Cen MT</vt:lpstr>
      <vt:lpstr>电路</vt:lpstr>
      <vt:lpstr>数字虚空/Digital Void</vt:lpstr>
      <vt:lpstr>目标功能</vt:lpstr>
      <vt:lpstr>数学准备：齐次坐标</vt:lpstr>
      <vt:lpstr>数学准备：正交投影</vt:lpstr>
      <vt:lpstr>数学准备：经典多体运动</vt:lpstr>
      <vt:lpstr>功能框架</vt:lpstr>
      <vt:lpstr>代码结构</vt:lpstr>
      <vt:lpstr>数据流向及存储</vt:lpstr>
      <vt:lpstr>多线程处理</vt:lpstr>
      <vt:lpstr>辅助功能</vt:lpstr>
      <vt:lpstr>工程规模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数字虚空/Digital Void</dc:title>
  <dc:creator>Syaoran</dc:creator>
  <cp:lastModifiedBy>Syaoran</cp:lastModifiedBy>
  <cp:revision>24</cp:revision>
  <dcterms:created xsi:type="dcterms:W3CDTF">2014-04-12T03:02:05Z</dcterms:created>
  <dcterms:modified xsi:type="dcterms:W3CDTF">2014-04-24T02:45:52Z</dcterms:modified>
</cp:coreProperties>
</file>