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3197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6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/>
          </p:cNvPicPr>
          <p:nvPr/>
        </p:nvPicPr>
        <p:blipFill>
          <a:blip r:embed="rId16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duinoproject.blogspot.ch/" TargetMode="External"/><Relationship Id="rId2" Type="http://schemas.openxmlformats.org/officeDocument/2006/relationships/hyperlink" Target="https://github.com/SyarifZapata/CAOS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688697"/>
            <a:satOff val="-3229"/>
            <a:lumOff val="1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MART LOCK system"/>
          <p:cNvSpPr txBox="1">
            <a:spLocks noGrp="1"/>
          </p:cNvSpPr>
          <p:nvPr>
            <p:ph type="ctrTitle"/>
          </p:nvPr>
        </p:nvSpPr>
        <p:spPr>
          <a:xfrm>
            <a:off x="901700" y="1892300"/>
            <a:ext cx="11201400" cy="17145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200" spc="496"/>
            </a:lvl1pPr>
          </a:lstStyle>
          <a:p>
            <a:r>
              <a:rPr sz="7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SMART LOCK system</a:t>
            </a:r>
          </a:p>
        </p:txBody>
      </p:sp>
      <p:sp>
        <p:nvSpPr>
          <p:cNvPr id="129" name="By Syarif &amp; Simon"/>
          <p:cNvSpPr txBox="1">
            <a:spLocks noGrp="1"/>
          </p:cNvSpPr>
          <p:nvPr>
            <p:ph type="subTitle" sz="quarter" idx="1"/>
          </p:nvPr>
        </p:nvSpPr>
        <p:spPr>
          <a:xfrm>
            <a:off x="1570405" y="3140733"/>
            <a:ext cx="11201400" cy="637397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By Syarif &amp; </a:t>
            </a:r>
            <a:r>
              <a:rPr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Simon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09.11.2017 University of Basel</a:t>
            </a:r>
          </a:p>
        </p:txBody>
      </p:sp>
      <p:sp>
        <p:nvSpPr>
          <p:cNvPr id="130" name="Phone"/>
          <p:cNvSpPr/>
          <p:nvPr/>
        </p:nvSpPr>
        <p:spPr>
          <a:xfrm>
            <a:off x="2485764" y="6973132"/>
            <a:ext cx="596439" cy="122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32" y="21600"/>
                </a:move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48"/>
                  <a:pt x="20666" y="0"/>
                  <a:pt x="19532" y="0"/>
                </a:cubicBezTo>
                <a:lnTo>
                  <a:pt x="2068" y="0"/>
                </a:ln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47"/>
                  <a:pt x="923" y="21600"/>
                  <a:pt x="2068" y="21600"/>
                </a:cubicBezTo>
                <a:lnTo>
                  <a:pt x="19532" y="21600"/>
                </a:lnTo>
                <a:close/>
                <a:moveTo>
                  <a:pt x="12458" y="20250"/>
                </a:moveTo>
                <a:lnTo>
                  <a:pt x="9132" y="20250"/>
                </a:lnTo>
                <a:cubicBezTo>
                  <a:pt x="8842" y="20250"/>
                  <a:pt x="8610" y="20137"/>
                  <a:pt x="8610" y="19996"/>
                </a:cubicBezTo>
                <a:cubicBezTo>
                  <a:pt x="8610" y="19856"/>
                  <a:pt x="8842" y="19742"/>
                  <a:pt x="9132" y="19742"/>
                </a:cubicBezTo>
                <a:lnTo>
                  <a:pt x="12458" y="19742"/>
                </a:lnTo>
                <a:cubicBezTo>
                  <a:pt x="12747" y="19742"/>
                  <a:pt x="12979" y="19856"/>
                  <a:pt x="12979" y="19996"/>
                </a:cubicBezTo>
                <a:cubicBezTo>
                  <a:pt x="12979" y="20137"/>
                  <a:pt x="12747" y="20250"/>
                  <a:pt x="12458" y="20250"/>
                </a:cubicBezTo>
                <a:close/>
                <a:moveTo>
                  <a:pt x="20123" y="18673"/>
                </a:moveTo>
                <a:lnTo>
                  <a:pt x="1477" y="18673"/>
                </a:lnTo>
                <a:lnTo>
                  <a:pt x="1477" y="2615"/>
                </a:lnTo>
                <a:lnTo>
                  <a:pt x="20123" y="2615"/>
                </a:lnTo>
                <a:lnTo>
                  <a:pt x="20123" y="18673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1" name="Skeleton Key"/>
          <p:cNvSpPr/>
          <p:nvPr/>
        </p:nvSpPr>
        <p:spPr>
          <a:xfrm>
            <a:off x="6609508" y="7284768"/>
            <a:ext cx="2111734" cy="808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Wi-Fi"/>
          <p:cNvSpPr/>
          <p:nvPr/>
        </p:nvSpPr>
        <p:spPr>
          <a:xfrm>
            <a:off x="4122906" y="7178445"/>
            <a:ext cx="1445899" cy="102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3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gradFill>
            <a:gsLst>
              <a:gs pos="0">
                <a:schemeClr val="accent3">
                  <a:hueOff val="-79934"/>
                  <a:satOff val="8303"/>
                  <a:lumOff val="15877"/>
                  <a:alpha val="90000"/>
                </a:schemeClr>
              </a:gs>
              <a:gs pos="100000">
                <a:schemeClr val="accent3">
                  <a:hueOff val="569069"/>
                  <a:satOff val="3155"/>
                  <a:lumOff val="-14592"/>
                  <a:alpha val="90000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Triangle"/>
          <p:cNvSpPr/>
          <p:nvPr/>
        </p:nvSpPr>
        <p:spPr>
          <a:xfrm>
            <a:off x="9674443" y="7384454"/>
            <a:ext cx="963316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4" name="Oval"/>
          <p:cNvSpPr/>
          <p:nvPr/>
        </p:nvSpPr>
        <p:spPr>
          <a:xfrm>
            <a:off x="9857881" y="6976049"/>
            <a:ext cx="596439" cy="65388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745" y="2041095"/>
            <a:ext cx="10113834" cy="714638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PROJECT IDEA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sz="6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IDEA</a:t>
            </a:r>
          </a:p>
        </p:txBody>
      </p:sp>
      <p:sp>
        <p:nvSpPr>
          <p:cNvPr id="138" name="Image taken from: www.girliemac.com www.canva.com www.123rf.com www.thenounproject.com"/>
          <p:cNvSpPr txBox="1"/>
          <p:nvPr/>
        </p:nvSpPr>
        <p:spPr>
          <a:xfrm>
            <a:off x="7004665" y="9448799"/>
            <a:ext cx="60804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"/>
            </a:lvl1pPr>
          </a:lstStyle>
          <a:p>
            <a:r>
              <a:rPr dirty="0"/>
              <a:t>Image taken from: www.girliemac.com www.canva.com www.123rf.com www.thenounproject.com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688697"/>
            <a:satOff val="-3229"/>
            <a:lumOff val="1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ponsi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Responsibilities</a:t>
            </a:r>
          </a:p>
        </p:txBody>
      </p:sp>
      <p:sp>
        <p:nvSpPr>
          <p:cNvPr id="141" name="Server - Client communication: Syarif…"/>
          <p:cNvSpPr txBox="1">
            <a:spLocks noGrp="1"/>
          </p:cNvSpPr>
          <p:nvPr>
            <p:ph type="body" idx="4294967295"/>
          </p:nvPr>
        </p:nvSpPr>
        <p:spPr>
          <a:xfrm>
            <a:off x="901700" y="2006600"/>
            <a:ext cx="11201400" cy="596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chemeClr val="tx1">
                    <a:lumMod val="75000"/>
                  </a:schemeClr>
                </a:solidFill>
              </a:rPr>
              <a:t>Server - Client communication: </a:t>
            </a:r>
            <a:r>
              <a:rPr dirty="0">
                <a:solidFill>
                  <a:srgbClr val="2A23E7"/>
                </a:solidFill>
              </a:rPr>
              <a:t>Syarif</a:t>
            </a:r>
          </a:p>
          <a:p>
            <a:r>
              <a:rPr dirty="0">
                <a:solidFill>
                  <a:schemeClr val="tx1">
                    <a:lumMod val="75000"/>
                  </a:schemeClr>
                </a:solidFill>
              </a:rPr>
              <a:t>Main application for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dirty="0" smtClean="0">
                <a:solidFill>
                  <a:schemeClr val="tx1">
                    <a:lumMod val="75000"/>
                  </a:schemeClr>
                </a:solidFill>
              </a:rPr>
              <a:t>Raspberry </a:t>
            </a:r>
            <a:r>
              <a:rPr dirty="0">
                <a:solidFill>
                  <a:schemeClr val="tx1">
                    <a:lumMod val="75000"/>
                  </a:schemeClr>
                </a:solidFill>
              </a:rPr>
              <a:t>Pi: </a:t>
            </a:r>
            <a:r>
              <a:rPr dirty="0" smtClean="0">
                <a:solidFill>
                  <a:srgbClr val="2A23E7"/>
                </a:solidFill>
              </a:rPr>
              <a:t>Syarif</a:t>
            </a:r>
            <a:endParaRPr lang="en-US" dirty="0" smtClean="0">
              <a:solidFill>
                <a:srgbClr val="2A23E7"/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Android Client: </a:t>
            </a:r>
            <a:r>
              <a:rPr lang="en-US" dirty="0" smtClean="0">
                <a:solidFill>
                  <a:srgbClr val="0843B8"/>
                </a:solidFill>
              </a:rPr>
              <a:t>Syarif</a:t>
            </a:r>
            <a:endParaRPr lang="en-US" dirty="0">
              <a:solidFill>
                <a:srgbClr val="2A23E7"/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Arduino Client: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843B8"/>
                </a:solidFill>
              </a:rPr>
              <a:t>Simon</a:t>
            </a:r>
          </a:p>
          <a:p>
            <a:r>
              <a:rPr dirty="0" smtClean="0"/>
              <a:t>Hardware</a:t>
            </a:r>
            <a:r>
              <a:rPr dirty="0"/>
              <a:t>: </a:t>
            </a:r>
            <a:r>
              <a:rPr dirty="0" smtClean="0">
                <a:solidFill>
                  <a:srgbClr val="2A23E7"/>
                </a:solidFill>
              </a:rPr>
              <a:t>Simo</a:t>
            </a:r>
            <a:r>
              <a:rPr lang="en-US" dirty="0" smtClean="0">
                <a:solidFill>
                  <a:srgbClr val="2A23E7"/>
                </a:solidFill>
              </a:rPr>
              <a:t>n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Documentation and organization: </a:t>
            </a:r>
            <a:r>
              <a:rPr lang="en-US" dirty="0" smtClean="0">
                <a:solidFill>
                  <a:srgbClr val="2A23E7"/>
                </a:solidFill>
              </a:rPr>
              <a:t>Simon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688697"/>
            <a:satOff val="-3229"/>
            <a:lumOff val="1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stimated Budg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Estimated Budget</a:t>
            </a:r>
          </a:p>
        </p:txBody>
      </p:sp>
      <p:sp>
        <p:nvSpPr>
          <p:cNvPr id="144" name="Body"/>
          <p:cNvSpPr txBox="1">
            <a:spLocks noGrp="1"/>
          </p:cNvSpPr>
          <p:nvPr>
            <p:ph type="body" idx="4294967295"/>
          </p:nvPr>
        </p:nvSpPr>
        <p:spPr>
          <a:xfrm>
            <a:off x="901700" y="2641600"/>
            <a:ext cx="11201400" cy="5969000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graphicFrame>
        <p:nvGraphicFramePr>
          <p:cNvPr id="145" name="Table"/>
          <p:cNvGraphicFramePr/>
          <p:nvPr>
            <p:extLst>
              <p:ext uri="{D42A27DB-BD31-4B8C-83A1-F6EECF244321}">
                <p14:modId xmlns:p14="http://schemas.microsoft.com/office/powerpoint/2010/main" val="1764449753"/>
              </p:ext>
            </p:extLst>
          </p:nvPr>
        </p:nvGraphicFramePr>
        <p:xfrm>
          <a:off x="914400" y="2489200"/>
          <a:ext cx="11176000" cy="6273798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5588000"/>
                <a:gridCol w="5588000"/>
              </a:tblGrid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Raspberry Pi 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80 EUR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T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LCD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8 EUR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Arduino </a:t>
                      </a:r>
                      <a:r>
                        <a:rPr sz="2400" dirty="0" err="1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Wemos</a:t>
                      </a: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 Mini D1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17 EUR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Pi Camera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30 EUR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 err="1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Relais</a:t>
                      </a:r>
                      <a:endParaRPr sz="2400" dirty="0">
                        <a:solidFill>
                          <a:srgbClr val="2A2927"/>
                        </a:solidFill>
                        <a:effectLst>
                          <a:outerShdw blurRad="25400" dist="25400" dir="5520000" rotWithShape="0">
                            <a:srgbClr val="FFFFFF">
                              <a:alpha val="72000"/>
                            </a:srgbClr>
                          </a:outerShdw>
                        </a:effectLst>
                        <a:latin typeface="Adobe Heiti Std R" panose="020B0400000000000000" pitchFamily="34" charset="-128"/>
                        <a:ea typeface="Adobe Heiti Std R" panose="020B0400000000000000" pitchFamily="34" charset="-128"/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L>
                    <a:lnB w="508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10 EUR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R>
                    <a:lnB w="508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b="1" dirty="0" smtClean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+mn-cs"/>
                        </a:rPr>
                        <a:t>T</a:t>
                      </a:r>
                      <a:r>
                        <a:rPr lang="en-US" sz="2400" b="1" dirty="0" smtClean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cs typeface="+mn-cs"/>
                        </a:rPr>
                        <a:t>OTAL</a:t>
                      </a:r>
                      <a:endParaRPr sz="2400" b="1" dirty="0">
                        <a:solidFill>
                          <a:srgbClr val="2A2927"/>
                        </a:solidFill>
                        <a:effectLst>
                          <a:outerShdw blurRad="25400" dist="25400" dir="5520000" rotWithShape="0">
                            <a:srgbClr val="FFFFFF">
                              <a:alpha val="72000"/>
                            </a:srgbClr>
                          </a:outerShdw>
                        </a:effectLst>
                        <a:latin typeface="Adobe Heiti Std R" panose="020B0400000000000000" pitchFamily="34" charset="-128"/>
                        <a:ea typeface="Adobe Heiti Std R" panose="020B0400000000000000" pitchFamily="34" charset="-128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solidFill>
                      <a:schemeClr val="accent1">
                        <a:hueOff val="-482053"/>
                        <a:satOff val="-7001"/>
                        <a:lumOff val="111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 dirty="0">
                          <a:solidFill>
                            <a:srgbClr val="2A2927"/>
                          </a:solidFill>
                          <a:effectLst>
                            <a:outerShdw blurRad="25400" dist="25400" dir="5520000" rotWithShape="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dobe Heiti Std R" panose="020B0400000000000000" pitchFamily="34" charset="-128"/>
                          <a:ea typeface="Adobe Heiti Std R" panose="020B0400000000000000" pitchFamily="34" charset="-128"/>
                          <a:sym typeface="Avenir Next Medium"/>
                        </a:rPr>
                        <a:t>145 EUR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737269">
                          <a:alpha val="80000"/>
                        </a:srgbClr>
                      </a:solidFill>
                      <a:miter lim="400000"/>
                    </a:lnT>
                    <a:solidFill>
                      <a:schemeClr val="accent1">
                        <a:hueOff val="-482053"/>
                        <a:satOff val="-7001"/>
                        <a:lumOff val="11176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688697"/>
            <a:satOff val="-3229"/>
            <a:lumOff val="1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m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Time management</a:t>
            </a:r>
          </a:p>
        </p:txBody>
      </p:sp>
      <p:pic>
        <p:nvPicPr>
          <p:cNvPr id="148" name="Gantt project.png" descr="Gantt pro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189" y="5984797"/>
            <a:ext cx="11814422" cy="306720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Milestones:…"/>
          <p:cNvSpPr txBox="1">
            <a:spLocks noGrp="1"/>
          </p:cNvSpPr>
          <p:nvPr>
            <p:ph type="body" sz="half" idx="4294967295"/>
          </p:nvPr>
        </p:nvSpPr>
        <p:spPr>
          <a:xfrm>
            <a:off x="825500" y="1926083"/>
            <a:ext cx="10307938" cy="36842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62204">
              <a:spcBef>
                <a:spcPts val="1900"/>
              </a:spcBef>
              <a:buSzTx/>
              <a:buNone/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Milestones: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Project idea </a:t>
            </a:r>
            <a:r>
              <a:rPr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presentation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							Today	</a:t>
            </a:r>
            <a:endParaRPr sz="2400" dirty="0">
              <a:solidFill>
                <a:schemeClr val="tx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Working </a:t>
            </a:r>
            <a:r>
              <a:rPr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server-client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 								28/11/17</a:t>
            </a:r>
            <a:endParaRPr sz="2400" dirty="0">
              <a:solidFill>
                <a:schemeClr val="tx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Hardware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													28/12/17</a:t>
            </a:r>
            <a:endParaRPr sz="2400" dirty="0">
              <a:solidFill>
                <a:schemeClr val="tx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Final functionality </a:t>
            </a:r>
            <a:r>
              <a:rPr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test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								22/01/18</a:t>
            </a:r>
            <a:endParaRPr sz="2400" dirty="0">
              <a:solidFill>
                <a:schemeClr val="tx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blurRad="15748" dist="1574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rPr sz="2400" dirty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Final </a:t>
            </a:r>
            <a:r>
              <a:rPr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presentation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										29/01/18</a:t>
            </a:r>
            <a:endParaRPr sz="2400" dirty="0">
              <a:solidFill>
                <a:schemeClr val="tx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-688697"/>
            <a:satOff val="-3229"/>
            <a:lumOff val="1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Questions ?"/>
          <p:cNvSpPr txBox="1">
            <a:spLocks noGrp="1"/>
          </p:cNvSpPr>
          <p:nvPr>
            <p:ph type="title"/>
          </p:nvPr>
        </p:nvSpPr>
        <p:spPr>
          <a:xfrm>
            <a:off x="914057" y="3537637"/>
            <a:ext cx="11201400" cy="1714500"/>
          </a:xfrm>
          <a:prstGeom prst="rect">
            <a:avLst/>
          </a:prstGeom>
        </p:spPr>
        <p:txBody>
          <a:bodyPr/>
          <a:lstStyle>
            <a:lvl1pPr algn="ctr">
              <a:defRPr sz="8000" spc="639"/>
            </a:lvl1pPr>
          </a:lstStyle>
          <a:p>
            <a:r>
              <a:rPr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Questions 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14057" y="7618814"/>
            <a:ext cx="112014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i="0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Project link: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2"/>
              </a:rPr>
              <a:t>https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2"/>
              </a:rPr>
              <a:t>github.com/SyarifZapata/CAOS.git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Avenir Next Medium"/>
              </a:rPr>
              <a:t>Blog &amp; Tutorial</a:t>
            </a:r>
            <a:r>
              <a:rPr lang="en-US" i="0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: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https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://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smartduinoproject.blogspot.ch</a:t>
            </a:r>
            <a:endParaRPr lang="en-US" dirty="0" smtClean="0">
              <a:solidFill>
                <a:schemeClr val="tx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Adobe Heiti Std R" panose="020B0400000000000000" pitchFamily="34" charset="-128"/>
              <a:ea typeface="Adobe Heiti Std R" panose="020B0400000000000000" pitchFamily="34" charset="-128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Benutzerdefiniert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Adobe Gothic Std B</vt:lpstr>
      <vt:lpstr>Adobe Heiti Std R</vt:lpstr>
      <vt:lpstr>Avenir Next</vt:lpstr>
      <vt:lpstr>Avenir Next Demi Bold</vt:lpstr>
      <vt:lpstr>Avenir Next Medium</vt:lpstr>
      <vt:lpstr>Helvetica Neue</vt:lpstr>
      <vt:lpstr>Helvetica Neue Light</vt:lpstr>
      <vt:lpstr>New_Template5</vt:lpstr>
      <vt:lpstr>SMART LOCK system</vt:lpstr>
      <vt:lpstr>PROJECT IDEA</vt:lpstr>
      <vt:lpstr>Responsibilities</vt:lpstr>
      <vt:lpstr>Estimated Budget</vt:lpstr>
      <vt:lpstr>Time management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 system</dc:title>
  <dc:creator>syarif Mathis</dc:creator>
  <cp:lastModifiedBy>syarif Mathis</cp:lastModifiedBy>
  <cp:revision>4</cp:revision>
  <dcterms:modified xsi:type="dcterms:W3CDTF">2017-11-09T11:04:03Z</dcterms:modified>
</cp:coreProperties>
</file>