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58" r:id="rId7"/>
    <p:sldId id="259" r:id="rId8"/>
    <p:sldId id="260" r:id="rId9"/>
    <p:sldId id="275" r:id="rId10"/>
    <p:sldId id="261" r:id="rId11"/>
    <p:sldId id="262" r:id="rId12"/>
    <p:sldId id="263" r:id="rId13"/>
    <p:sldId id="264" r:id="rId14"/>
    <p:sldId id="265" r:id="rId15"/>
    <p:sldId id="266" r:id="rId16"/>
    <p:sldId id="267" r:id="rId17"/>
    <p:sldId id="272" r:id="rId18"/>
    <p:sldId id="268" r:id="rId19"/>
    <p:sldId id="273" r:id="rId20"/>
    <p:sldId id="269" r:id="rId21"/>
    <p:sldId id="270" r:id="rId22"/>
    <p:sldId id="274" r:id="rId23"/>
    <p:sldId id="271" r:id="rId2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014E2E-016D-4538-88F4-CCB08B35CC77}" v="1" dt="2023-01-18T18:35:02.2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6" autoAdjust="0"/>
    <p:restoredTop sz="90305" autoAdjust="0"/>
  </p:normalViewPr>
  <p:slideViewPr>
    <p:cSldViewPr>
      <p:cViewPr varScale="1">
        <p:scale>
          <a:sx n="80" d="100"/>
          <a:sy n="80" d="100"/>
        </p:scale>
        <p:origin x="26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 Lu Htet BDSE-1222-LAMM-LS05631" userId="S::lamm-ls05631_learning.educlaas.com#ext#@lh.onmicrosoft.com::69d74faf-abab-4737-94e8-a51c651c6ab2" providerId="AD" clId="Web-{EC014E2E-016D-4538-88F4-CCB08B35CC77}"/>
    <pc:docChg chg="modSld">
      <pc:chgData name="Char Lu Htet BDSE-1222-LAMM-LS05631" userId="S::lamm-ls05631_learning.educlaas.com#ext#@lh.onmicrosoft.com::69d74faf-abab-4737-94e8-a51c651c6ab2" providerId="AD" clId="Web-{EC014E2E-016D-4538-88F4-CCB08B35CC77}" dt="2023-01-18T18:35:02.234" v="0" actId="1076"/>
      <pc:docMkLst>
        <pc:docMk/>
      </pc:docMkLst>
      <pc:sldChg chg="modSp">
        <pc:chgData name="Char Lu Htet BDSE-1222-LAMM-LS05631" userId="S::lamm-ls05631_learning.educlaas.com#ext#@lh.onmicrosoft.com::69d74faf-abab-4737-94e8-a51c651c6ab2" providerId="AD" clId="Web-{EC014E2E-016D-4538-88F4-CCB08B35CC77}" dt="2023-01-18T18:35:02.234" v="0" actId="1076"/>
        <pc:sldMkLst>
          <pc:docMk/>
          <pc:sldMk cId="0" sldId="260"/>
        </pc:sldMkLst>
        <pc:spChg chg="mod">
          <ac:chgData name="Char Lu Htet BDSE-1222-LAMM-LS05631" userId="S::lamm-ls05631_learning.educlaas.com#ext#@lh.onmicrosoft.com::69d74faf-abab-4737-94e8-a51c651c6ab2" providerId="AD" clId="Web-{EC014E2E-016D-4538-88F4-CCB08B35CC77}" dt="2023-01-18T18:35:02.234" v="0" actId="1076"/>
          <ac:spMkLst>
            <pc:docMk/>
            <pc:sldMk cId="0" sldId="260"/>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87125B"/>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87125B"/>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87125B"/>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34518" y="669798"/>
            <a:ext cx="8470900" cy="0"/>
          </a:xfrm>
          <a:custGeom>
            <a:avLst/>
            <a:gdLst/>
            <a:ahLst/>
            <a:cxnLst/>
            <a:rect l="l" t="t" r="r" b="b"/>
            <a:pathLst>
              <a:path w="8470900">
                <a:moveTo>
                  <a:pt x="0" y="0"/>
                </a:moveTo>
                <a:lnTo>
                  <a:pt x="8470391" y="0"/>
                </a:lnTo>
              </a:path>
            </a:pathLst>
          </a:custGeom>
          <a:ln w="25400">
            <a:solidFill>
              <a:srgbClr val="000000"/>
            </a:solidFill>
          </a:ln>
        </p:spPr>
        <p:txBody>
          <a:bodyPr wrap="square" lIns="0" tIns="0" rIns="0" bIns="0" rtlCol="0"/>
          <a:lstStyle/>
          <a:p>
            <a:endParaRPr/>
          </a:p>
        </p:txBody>
      </p:sp>
      <p:pic>
        <p:nvPicPr>
          <p:cNvPr id="17" name="bg object 17"/>
          <p:cNvPicPr/>
          <p:nvPr/>
        </p:nvPicPr>
        <p:blipFill>
          <a:blip r:embed="rId7" cstate="print"/>
          <a:stretch>
            <a:fillRect/>
          </a:stretch>
        </p:blipFill>
        <p:spPr>
          <a:xfrm>
            <a:off x="7385304" y="6278878"/>
            <a:ext cx="1679448" cy="452628"/>
          </a:xfrm>
          <a:prstGeom prst="rect">
            <a:avLst/>
          </a:prstGeom>
        </p:spPr>
      </p:pic>
      <p:sp>
        <p:nvSpPr>
          <p:cNvPr id="2" name="Holder 2"/>
          <p:cNvSpPr>
            <a:spLocks noGrp="1"/>
          </p:cNvSpPr>
          <p:nvPr>
            <p:ph type="title"/>
          </p:nvPr>
        </p:nvSpPr>
        <p:spPr>
          <a:xfrm>
            <a:off x="297891" y="156463"/>
            <a:ext cx="1339850" cy="452120"/>
          </a:xfrm>
          <a:prstGeom prst="rect">
            <a:avLst/>
          </a:prstGeom>
        </p:spPr>
        <p:txBody>
          <a:bodyPr wrap="square" lIns="0" tIns="0" rIns="0" bIns="0">
            <a:spAutoFit/>
          </a:bodyPr>
          <a:lstStyle>
            <a:lvl1pPr>
              <a:defRPr sz="2800" b="1" i="0">
                <a:solidFill>
                  <a:srgbClr val="87125B"/>
                </a:solidFill>
                <a:latin typeface="Calibri"/>
                <a:cs typeface="Calibri"/>
              </a:defRPr>
            </a:lvl1pPr>
          </a:lstStyle>
          <a:p>
            <a:endParaRPr/>
          </a:p>
        </p:txBody>
      </p:sp>
      <p:sp>
        <p:nvSpPr>
          <p:cNvPr id="3" name="Holder 3"/>
          <p:cNvSpPr>
            <a:spLocks noGrp="1"/>
          </p:cNvSpPr>
          <p:nvPr>
            <p:ph type="body" idx="1"/>
          </p:nvPr>
        </p:nvSpPr>
        <p:spPr>
          <a:xfrm>
            <a:off x="173037" y="1090675"/>
            <a:ext cx="8515985" cy="22453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eclipse.org/downloa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488691" cy="1009952"/>
          </a:xfrm>
          <a:prstGeom prst="rect">
            <a:avLst/>
          </a:prstGeom>
        </p:spPr>
      </p:pic>
      <p:pic>
        <p:nvPicPr>
          <p:cNvPr id="3" name="object 3"/>
          <p:cNvPicPr/>
          <p:nvPr/>
        </p:nvPicPr>
        <p:blipFill>
          <a:blip r:embed="rId3" cstate="print"/>
          <a:stretch>
            <a:fillRect/>
          </a:stretch>
        </p:blipFill>
        <p:spPr>
          <a:xfrm>
            <a:off x="6862571" y="108204"/>
            <a:ext cx="2226564" cy="688848"/>
          </a:xfrm>
          <a:prstGeom prst="rect">
            <a:avLst/>
          </a:prstGeom>
        </p:spPr>
      </p:pic>
      <p:sp>
        <p:nvSpPr>
          <p:cNvPr id="4" name="object 4"/>
          <p:cNvSpPr/>
          <p:nvPr/>
        </p:nvSpPr>
        <p:spPr>
          <a:xfrm>
            <a:off x="0" y="2421635"/>
            <a:ext cx="8915400" cy="1007744"/>
          </a:xfrm>
          <a:custGeom>
            <a:avLst/>
            <a:gdLst/>
            <a:ahLst/>
            <a:cxnLst/>
            <a:rect l="l" t="t" r="r" b="b"/>
            <a:pathLst>
              <a:path w="8915400" h="1007745">
                <a:moveTo>
                  <a:pt x="8915400" y="0"/>
                </a:moveTo>
                <a:lnTo>
                  <a:pt x="0" y="0"/>
                </a:lnTo>
                <a:lnTo>
                  <a:pt x="0" y="1007363"/>
                </a:lnTo>
                <a:lnTo>
                  <a:pt x="8915400" y="1007363"/>
                </a:lnTo>
                <a:lnTo>
                  <a:pt x="8915400" y="0"/>
                </a:lnTo>
                <a:close/>
              </a:path>
            </a:pathLst>
          </a:custGeom>
          <a:solidFill>
            <a:srgbClr val="D9D9D9"/>
          </a:solidFill>
        </p:spPr>
        <p:txBody>
          <a:bodyPr wrap="square" lIns="0" tIns="0" rIns="0" bIns="0" rtlCol="0"/>
          <a:lstStyle/>
          <a:p>
            <a:endParaRPr/>
          </a:p>
        </p:txBody>
      </p:sp>
      <p:sp>
        <p:nvSpPr>
          <p:cNvPr id="5" name="object 5"/>
          <p:cNvSpPr txBox="1">
            <a:spLocks noGrp="1"/>
          </p:cNvSpPr>
          <p:nvPr>
            <p:ph type="title"/>
          </p:nvPr>
        </p:nvSpPr>
        <p:spPr>
          <a:xfrm>
            <a:off x="55880" y="2368582"/>
            <a:ext cx="9033255" cy="1120820"/>
          </a:xfrm>
          <a:prstGeom prst="rect">
            <a:avLst/>
          </a:prstGeom>
        </p:spPr>
        <p:txBody>
          <a:bodyPr vert="horz" wrap="square" lIns="0" tIns="12700" rIns="0" bIns="0" rtlCol="0">
            <a:spAutoFit/>
          </a:bodyPr>
          <a:lstStyle/>
          <a:p>
            <a:pPr marL="12700">
              <a:lnSpc>
                <a:spcPct val="100000"/>
              </a:lnSpc>
              <a:spcBef>
                <a:spcPts val="100"/>
              </a:spcBef>
            </a:pPr>
            <a:r>
              <a:rPr lang="en-IN" sz="3600" dirty="0"/>
              <a:t>Project </a:t>
            </a:r>
            <a:r>
              <a:rPr lang="en-IN" sz="3600" dirty="0" smtClean="0"/>
              <a:t>Title : </a:t>
            </a:r>
            <a:r>
              <a:rPr lang="en-IN" sz="3600" dirty="0" smtClean="0"/>
              <a:t>Development of Judo  Training </a:t>
            </a:r>
            <a:r>
              <a:rPr lang="en-IN" sz="3600" dirty="0" smtClean="0"/>
              <a:t>cost Calculator</a:t>
            </a:r>
            <a:endParaRPr sz="3600" dirty="0"/>
          </a:p>
        </p:txBody>
      </p:sp>
      <p:sp>
        <p:nvSpPr>
          <p:cNvPr id="6" name="object 6"/>
          <p:cNvSpPr txBox="1"/>
          <p:nvPr/>
        </p:nvSpPr>
        <p:spPr>
          <a:xfrm>
            <a:off x="78739" y="3436746"/>
            <a:ext cx="121983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92176C"/>
                </a:solidFill>
                <a:latin typeface="Calibri"/>
                <a:cs typeface="Calibri"/>
              </a:rPr>
              <a:t>Module</a:t>
            </a:r>
            <a:r>
              <a:rPr sz="1500" spc="-55" dirty="0">
                <a:solidFill>
                  <a:srgbClr val="92176C"/>
                </a:solidFill>
                <a:latin typeface="Calibri"/>
                <a:cs typeface="Calibri"/>
              </a:rPr>
              <a:t> </a:t>
            </a:r>
            <a:r>
              <a:rPr sz="1500" spc="-10" dirty="0">
                <a:solidFill>
                  <a:srgbClr val="92176C"/>
                </a:solidFill>
                <a:latin typeface="Calibri"/>
                <a:cs typeface="Calibri"/>
              </a:rPr>
              <a:t>Project</a:t>
            </a:r>
            <a:endParaRPr sz="1500" dirty="0">
              <a:latin typeface="Calibri"/>
              <a:cs typeface="Calibri"/>
            </a:endParaRPr>
          </a:p>
        </p:txBody>
      </p:sp>
      <p:sp>
        <p:nvSpPr>
          <p:cNvPr id="7" name="object 7"/>
          <p:cNvSpPr txBox="1"/>
          <p:nvPr/>
        </p:nvSpPr>
        <p:spPr>
          <a:xfrm>
            <a:off x="-36871" y="4714307"/>
            <a:ext cx="4323715" cy="815608"/>
          </a:xfrm>
          <a:prstGeom prst="rect">
            <a:avLst/>
          </a:prstGeom>
          <a:solidFill>
            <a:srgbClr val="F1F1F1"/>
          </a:solidFill>
        </p:spPr>
        <p:txBody>
          <a:bodyPr vert="horz" wrap="square" lIns="0" tIns="40640" rIns="0" bIns="0" rtlCol="0">
            <a:spAutoFit/>
          </a:bodyPr>
          <a:lstStyle/>
          <a:p>
            <a:pPr marL="90805">
              <a:lnSpc>
                <a:spcPct val="100000"/>
              </a:lnSpc>
              <a:spcBef>
                <a:spcPts val="320"/>
              </a:spcBef>
              <a:tabLst>
                <a:tab pos="1462405" algn="l"/>
              </a:tabLst>
            </a:pPr>
            <a:r>
              <a:rPr sz="1400" b="1" spc="-5" dirty="0">
                <a:latin typeface="Calibri"/>
                <a:cs typeface="Calibri"/>
              </a:rPr>
              <a:t>Start</a:t>
            </a:r>
            <a:r>
              <a:rPr sz="1400" b="1" spc="-25" dirty="0">
                <a:latin typeface="Calibri"/>
                <a:cs typeface="Calibri"/>
              </a:rPr>
              <a:t> </a:t>
            </a:r>
            <a:r>
              <a:rPr sz="1400" b="1" spc="-5" dirty="0">
                <a:latin typeface="Calibri"/>
                <a:cs typeface="Calibri"/>
              </a:rPr>
              <a:t>Date	</a:t>
            </a:r>
            <a:r>
              <a:rPr sz="1400" b="1" dirty="0">
                <a:latin typeface="Calibri"/>
                <a:cs typeface="Calibri"/>
              </a:rPr>
              <a:t>:</a:t>
            </a:r>
            <a:r>
              <a:rPr lang="en-US" sz="1400" b="1" dirty="0">
                <a:latin typeface="Calibri"/>
                <a:cs typeface="Calibri"/>
              </a:rPr>
              <a:t> 14</a:t>
            </a:r>
            <a:r>
              <a:rPr lang="en-US" sz="1400" b="1" baseline="30000" dirty="0">
                <a:latin typeface="Calibri"/>
                <a:cs typeface="Calibri"/>
              </a:rPr>
              <a:t>th</a:t>
            </a:r>
            <a:r>
              <a:rPr lang="en-US" sz="1400" b="1" dirty="0">
                <a:latin typeface="Calibri"/>
                <a:cs typeface="Calibri"/>
              </a:rPr>
              <a:t> Dec 2022	</a:t>
            </a:r>
            <a:endParaRPr sz="1400" dirty="0">
              <a:latin typeface="Calibri"/>
              <a:cs typeface="Calibri"/>
            </a:endParaRPr>
          </a:p>
          <a:p>
            <a:pPr marL="90805">
              <a:lnSpc>
                <a:spcPct val="100000"/>
              </a:lnSpc>
              <a:spcBef>
                <a:spcPts val="520"/>
              </a:spcBef>
              <a:tabLst>
                <a:tab pos="1462405" algn="l"/>
              </a:tabLst>
            </a:pPr>
            <a:r>
              <a:rPr sz="1400" b="1" dirty="0">
                <a:latin typeface="Calibri"/>
                <a:cs typeface="Calibri"/>
              </a:rPr>
              <a:t>End</a:t>
            </a:r>
            <a:r>
              <a:rPr sz="1400" b="1" spc="-20" dirty="0">
                <a:latin typeface="Calibri"/>
                <a:cs typeface="Calibri"/>
              </a:rPr>
              <a:t> </a:t>
            </a:r>
            <a:r>
              <a:rPr sz="1400" b="1" spc="-5" dirty="0">
                <a:latin typeface="Calibri"/>
                <a:cs typeface="Calibri"/>
              </a:rPr>
              <a:t>Date	</a:t>
            </a:r>
            <a:r>
              <a:rPr sz="1400" b="1" dirty="0">
                <a:latin typeface="Calibri"/>
                <a:cs typeface="Calibri"/>
              </a:rPr>
              <a:t>:</a:t>
            </a:r>
            <a:r>
              <a:rPr lang="en-US" sz="1400" b="1" dirty="0">
                <a:latin typeface="Calibri"/>
                <a:cs typeface="Calibri"/>
              </a:rPr>
              <a:t> 19</a:t>
            </a:r>
            <a:r>
              <a:rPr lang="en-US" sz="1400" b="1" baseline="30000" dirty="0">
                <a:latin typeface="Calibri"/>
                <a:cs typeface="Calibri"/>
              </a:rPr>
              <a:t>th</a:t>
            </a:r>
            <a:r>
              <a:rPr lang="en-US" sz="1400" b="1" dirty="0">
                <a:latin typeface="Calibri"/>
                <a:cs typeface="Calibri"/>
              </a:rPr>
              <a:t> Jan 2023	</a:t>
            </a:r>
            <a:endParaRPr sz="1400" dirty="0">
              <a:latin typeface="Calibri"/>
              <a:cs typeface="Calibri"/>
            </a:endParaRPr>
          </a:p>
          <a:p>
            <a:pPr marL="90805">
              <a:lnSpc>
                <a:spcPct val="100000"/>
              </a:lnSpc>
              <a:spcBef>
                <a:spcPts val="515"/>
              </a:spcBef>
              <a:tabLst>
                <a:tab pos="1462405" algn="l"/>
              </a:tabLst>
            </a:pPr>
            <a:r>
              <a:rPr sz="1400" b="1" dirty="0">
                <a:latin typeface="Calibri"/>
                <a:cs typeface="Calibri"/>
              </a:rPr>
              <a:t>Submission</a:t>
            </a:r>
            <a:r>
              <a:rPr sz="1400" b="1" spc="-20" dirty="0">
                <a:latin typeface="Calibri"/>
                <a:cs typeface="Calibri"/>
              </a:rPr>
              <a:t> </a:t>
            </a:r>
            <a:r>
              <a:rPr sz="1400" b="1" spc="-5" dirty="0">
                <a:latin typeface="Calibri"/>
                <a:cs typeface="Calibri"/>
              </a:rPr>
              <a:t>Date	</a:t>
            </a:r>
            <a:r>
              <a:rPr sz="1400" b="1" dirty="0">
                <a:latin typeface="Calibri"/>
                <a:cs typeface="Calibri"/>
              </a:rPr>
              <a:t>:</a:t>
            </a:r>
            <a:r>
              <a:rPr lang="en-US" sz="1400" b="1" dirty="0">
                <a:latin typeface="Calibri"/>
                <a:cs typeface="Calibri"/>
              </a:rPr>
              <a:t> 19</a:t>
            </a:r>
            <a:r>
              <a:rPr lang="en-US" sz="1400" b="1" baseline="30000" dirty="0">
                <a:latin typeface="Calibri"/>
                <a:cs typeface="Calibri"/>
              </a:rPr>
              <a:t>th</a:t>
            </a:r>
            <a:r>
              <a:rPr lang="en-US" sz="1400" b="1" dirty="0">
                <a:latin typeface="Calibri"/>
                <a:cs typeface="Calibri"/>
              </a:rPr>
              <a:t> Jan 2023</a:t>
            </a:r>
            <a:endParaRPr sz="1400" dirty="0">
              <a:latin typeface="Calibri"/>
              <a:cs typeface="Calibri"/>
            </a:endParaRPr>
          </a:p>
        </p:txBody>
      </p:sp>
      <p:sp>
        <p:nvSpPr>
          <p:cNvPr id="8" name="object 8"/>
          <p:cNvSpPr txBox="1"/>
          <p:nvPr/>
        </p:nvSpPr>
        <p:spPr>
          <a:xfrm>
            <a:off x="32003" y="3933444"/>
            <a:ext cx="7295515" cy="719455"/>
          </a:xfrm>
          <a:prstGeom prst="rect">
            <a:avLst/>
          </a:prstGeom>
          <a:solidFill>
            <a:srgbClr val="F1F1F1"/>
          </a:solidFill>
        </p:spPr>
        <p:txBody>
          <a:bodyPr vert="horz" wrap="square" lIns="0" tIns="41275" rIns="0" bIns="0" rtlCol="0">
            <a:spAutoFit/>
          </a:bodyPr>
          <a:lstStyle/>
          <a:p>
            <a:pPr marL="41910">
              <a:lnSpc>
                <a:spcPct val="100000"/>
              </a:lnSpc>
              <a:spcBef>
                <a:spcPts val="325"/>
              </a:spcBef>
            </a:pPr>
            <a:r>
              <a:rPr sz="1400" b="1" dirty="0">
                <a:latin typeface="Calibri"/>
                <a:cs typeface="Calibri"/>
              </a:rPr>
              <a:t>Module:</a:t>
            </a:r>
            <a:r>
              <a:rPr sz="1400" b="1" spc="260" dirty="0">
                <a:latin typeface="Calibri"/>
                <a:cs typeface="Calibri"/>
              </a:rPr>
              <a:t> </a:t>
            </a:r>
            <a:r>
              <a:rPr sz="1400" spc="-10" dirty="0">
                <a:latin typeface="Calibri"/>
                <a:cs typeface="Calibri"/>
              </a:rPr>
              <a:t>Programming</a:t>
            </a:r>
            <a:r>
              <a:rPr sz="1400" spc="-20" dirty="0">
                <a:latin typeface="Calibri"/>
                <a:cs typeface="Calibri"/>
              </a:rPr>
              <a:t> </a:t>
            </a:r>
            <a:r>
              <a:rPr sz="1400" spc="-5" dirty="0">
                <a:latin typeface="Calibri"/>
                <a:cs typeface="Calibri"/>
              </a:rPr>
              <a:t>Foundations</a:t>
            </a:r>
            <a:endParaRPr sz="1400" dirty="0">
              <a:latin typeface="Calibri"/>
              <a:cs typeface="Calibri"/>
            </a:endParaRPr>
          </a:p>
          <a:p>
            <a:pPr marL="41910">
              <a:lnSpc>
                <a:spcPct val="100000"/>
              </a:lnSpc>
              <a:spcBef>
                <a:spcPts val="515"/>
              </a:spcBef>
            </a:pPr>
            <a:r>
              <a:rPr sz="1400" spc="-10" dirty="0">
                <a:latin typeface="Calibri"/>
                <a:cs typeface="Calibri"/>
              </a:rPr>
              <a:t>Course: </a:t>
            </a:r>
            <a:r>
              <a:rPr sz="1400" dirty="0">
                <a:latin typeface="Calibri"/>
                <a:cs typeface="Calibri"/>
              </a:rPr>
              <a:t>Applied</a:t>
            </a:r>
            <a:r>
              <a:rPr sz="1400" spc="15" dirty="0">
                <a:latin typeface="Calibri"/>
                <a:cs typeface="Calibri"/>
              </a:rPr>
              <a:t> </a:t>
            </a:r>
            <a:r>
              <a:rPr sz="1400" spc="-10" dirty="0">
                <a:latin typeface="Calibri"/>
                <a:cs typeface="Calibri"/>
              </a:rPr>
              <a:t>Degree</a:t>
            </a:r>
            <a:r>
              <a:rPr sz="1400" spc="5" dirty="0">
                <a:latin typeface="Calibri"/>
                <a:cs typeface="Calibri"/>
              </a:rPr>
              <a:t> </a:t>
            </a:r>
            <a:r>
              <a:rPr sz="1400" dirty="0">
                <a:latin typeface="Calibri"/>
                <a:cs typeface="Calibri"/>
              </a:rPr>
              <a:t>in </a:t>
            </a:r>
            <a:r>
              <a:rPr sz="1400" spc="-5" dirty="0">
                <a:latin typeface="Calibri"/>
                <a:cs typeface="Calibri"/>
              </a:rPr>
              <a:t>Software</a:t>
            </a:r>
            <a:r>
              <a:rPr sz="1400" spc="-30" dirty="0">
                <a:latin typeface="Calibri"/>
                <a:cs typeface="Calibri"/>
              </a:rPr>
              <a:t> </a:t>
            </a:r>
            <a:r>
              <a:rPr sz="1400" spc="-5" dirty="0">
                <a:latin typeface="Calibri"/>
                <a:cs typeface="Calibri"/>
              </a:rPr>
              <a:t>Engineering</a:t>
            </a:r>
            <a:endParaRPr sz="1400" dirty="0">
              <a:latin typeface="Calibri"/>
              <a:cs typeface="Calibri"/>
            </a:endParaRPr>
          </a:p>
        </p:txBody>
      </p:sp>
      <p:sp>
        <p:nvSpPr>
          <p:cNvPr id="9" name="object 9"/>
          <p:cNvSpPr/>
          <p:nvPr/>
        </p:nvSpPr>
        <p:spPr>
          <a:xfrm>
            <a:off x="4507991" y="4724400"/>
            <a:ext cx="4325620" cy="1007744"/>
          </a:xfrm>
          <a:custGeom>
            <a:avLst/>
            <a:gdLst/>
            <a:ahLst/>
            <a:cxnLst/>
            <a:rect l="l" t="t" r="r" b="b"/>
            <a:pathLst>
              <a:path w="4325620" h="1007745">
                <a:moveTo>
                  <a:pt x="4325112" y="0"/>
                </a:moveTo>
                <a:lnTo>
                  <a:pt x="0" y="0"/>
                </a:lnTo>
                <a:lnTo>
                  <a:pt x="0" y="1007363"/>
                </a:lnTo>
                <a:lnTo>
                  <a:pt x="4325112" y="1007363"/>
                </a:lnTo>
                <a:lnTo>
                  <a:pt x="4325112" y="0"/>
                </a:lnTo>
                <a:close/>
              </a:path>
            </a:pathLst>
          </a:custGeom>
          <a:solidFill>
            <a:srgbClr val="F1F1F1"/>
          </a:solidFill>
        </p:spPr>
        <p:txBody>
          <a:bodyPr wrap="square" lIns="0" tIns="0" rIns="0" bIns="0" rtlCol="0"/>
          <a:lstStyle/>
          <a:p>
            <a:endParaRPr/>
          </a:p>
        </p:txBody>
      </p:sp>
      <p:sp>
        <p:nvSpPr>
          <p:cNvPr id="10" name="object 10"/>
          <p:cNvSpPr txBox="1"/>
          <p:nvPr/>
        </p:nvSpPr>
        <p:spPr>
          <a:xfrm>
            <a:off x="4600701" y="4687705"/>
            <a:ext cx="4232909" cy="582930"/>
          </a:xfrm>
          <a:prstGeom prst="rect">
            <a:avLst/>
          </a:prstGeom>
        </p:spPr>
        <p:txBody>
          <a:bodyPr vert="horz" wrap="square" lIns="0" tIns="77470" rIns="0" bIns="0" rtlCol="0">
            <a:spAutoFit/>
          </a:bodyPr>
          <a:lstStyle/>
          <a:p>
            <a:pPr>
              <a:lnSpc>
                <a:spcPct val="100000"/>
              </a:lnSpc>
              <a:spcBef>
                <a:spcPts val="610"/>
              </a:spcBef>
            </a:pPr>
            <a:r>
              <a:rPr sz="1400" b="1" spc="-10" dirty="0">
                <a:latin typeface="Calibri"/>
                <a:cs typeface="Calibri"/>
              </a:rPr>
              <a:t>L</a:t>
            </a:r>
            <a:r>
              <a:rPr sz="1400" b="1" spc="-5" dirty="0">
                <a:latin typeface="Calibri"/>
                <a:cs typeface="Calibri"/>
              </a:rPr>
              <a:t>e</a:t>
            </a:r>
            <a:r>
              <a:rPr sz="1400" b="1" dirty="0">
                <a:latin typeface="Calibri"/>
                <a:cs typeface="Calibri"/>
              </a:rPr>
              <a:t>arner</a:t>
            </a:r>
            <a:r>
              <a:rPr sz="1400" b="1" spc="-35" dirty="0">
                <a:latin typeface="Calibri"/>
                <a:cs typeface="Calibri"/>
              </a:rPr>
              <a:t> </a:t>
            </a:r>
            <a:r>
              <a:rPr sz="1400" b="1" dirty="0">
                <a:latin typeface="Calibri"/>
                <a:cs typeface="Calibri"/>
              </a:rPr>
              <a:t>Name</a:t>
            </a:r>
            <a:endParaRPr sz="1400" dirty="0">
              <a:latin typeface="Calibri"/>
              <a:cs typeface="Calibri"/>
            </a:endParaRPr>
          </a:p>
          <a:p>
            <a:pPr>
              <a:lnSpc>
                <a:spcPct val="100000"/>
              </a:lnSpc>
              <a:spcBef>
                <a:spcPts val="515"/>
              </a:spcBef>
            </a:pPr>
            <a:r>
              <a:rPr sz="1400" b="1" dirty="0">
                <a:latin typeface="Calibri"/>
                <a:cs typeface="Calibri"/>
              </a:rPr>
              <a:t>En</a:t>
            </a:r>
            <a:r>
              <a:rPr sz="1400" b="1" spc="-10" dirty="0">
                <a:latin typeface="Calibri"/>
                <a:cs typeface="Calibri"/>
              </a:rPr>
              <a:t>r</a:t>
            </a:r>
            <a:r>
              <a:rPr sz="1400" b="1" dirty="0">
                <a:latin typeface="Calibri"/>
                <a:cs typeface="Calibri"/>
              </a:rPr>
              <a:t>ollme</a:t>
            </a:r>
            <a:r>
              <a:rPr sz="1400" b="1" spc="-15" dirty="0">
                <a:latin typeface="Calibri"/>
                <a:cs typeface="Calibri"/>
              </a:rPr>
              <a:t>n</a:t>
            </a:r>
            <a:r>
              <a:rPr sz="1400" b="1" dirty="0">
                <a:latin typeface="Calibri"/>
                <a:cs typeface="Calibri"/>
              </a:rPr>
              <a:t>t</a:t>
            </a:r>
            <a:r>
              <a:rPr sz="1400" b="1" spc="-40" dirty="0">
                <a:latin typeface="Calibri"/>
                <a:cs typeface="Calibri"/>
              </a:rPr>
              <a:t> </a:t>
            </a:r>
            <a:r>
              <a:rPr sz="1400" b="1" dirty="0">
                <a:latin typeface="Calibri"/>
                <a:cs typeface="Calibri"/>
              </a:rPr>
              <a:t>ID</a:t>
            </a:r>
            <a:endParaRPr sz="1400" dirty="0">
              <a:latin typeface="Calibri"/>
              <a:cs typeface="Calibri"/>
            </a:endParaRPr>
          </a:p>
        </p:txBody>
      </p:sp>
      <p:sp>
        <p:nvSpPr>
          <p:cNvPr id="11" name="object 11"/>
          <p:cNvSpPr txBox="1"/>
          <p:nvPr/>
        </p:nvSpPr>
        <p:spPr>
          <a:xfrm>
            <a:off x="5972555" y="4687705"/>
            <a:ext cx="2942845" cy="573234"/>
          </a:xfrm>
          <a:prstGeom prst="rect">
            <a:avLst/>
          </a:prstGeom>
        </p:spPr>
        <p:txBody>
          <a:bodyPr vert="horz" wrap="square" lIns="0" tIns="77470" rIns="0" bIns="0" rtlCol="0">
            <a:spAutoFit/>
          </a:bodyPr>
          <a:lstStyle/>
          <a:p>
            <a:pPr>
              <a:lnSpc>
                <a:spcPct val="100000"/>
              </a:lnSpc>
              <a:spcBef>
                <a:spcPts val="610"/>
              </a:spcBef>
            </a:pPr>
            <a:r>
              <a:rPr sz="1400" b="1" dirty="0">
                <a:latin typeface="Calibri"/>
                <a:cs typeface="Calibri"/>
              </a:rPr>
              <a:t>:</a:t>
            </a:r>
            <a:r>
              <a:rPr lang="en-US" sz="1400" b="1" dirty="0">
                <a:latin typeface="Calibri"/>
                <a:cs typeface="Calibri"/>
              </a:rPr>
              <a:t> </a:t>
            </a:r>
            <a:r>
              <a:rPr lang="en-US" sz="1400" b="1" dirty="0" err="1" smtClean="0">
                <a:latin typeface="Calibri"/>
                <a:cs typeface="Calibri"/>
              </a:rPr>
              <a:t>Syavira</a:t>
            </a:r>
            <a:r>
              <a:rPr lang="en-US" sz="1400" b="1" dirty="0" smtClean="0">
                <a:latin typeface="Calibri"/>
                <a:cs typeface="Calibri"/>
              </a:rPr>
              <a:t> </a:t>
            </a:r>
            <a:r>
              <a:rPr lang="en-US" sz="1400" b="1" dirty="0" err="1" smtClean="0">
                <a:latin typeface="Calibri"/>
                <a:cs typeface="Calibri"/>
              </a:rPr>
              <a:t>Rizki</a:t>
            </a:r>
            <a:r>
              <a:rPr lang="en-US" sz="1400" b="1" dirty="0" smtClean="0">
                <a:latin typeface="Calibri"/>
                <a:cs typeface="Calibri"/>
              </a:rPr>
              <a:t> </a:t>
            </a:r>
            <a:r>
              <a:rPr lang="en-US" sz="1400" b="1" dirty="0" err="1" smtClean="0">
                <a:latin typeface="Calibri"/>
                <a:cs typeface="Calibri"/>
              </a:rPr>
              <a:t>Ariani</a:t>
            </a:r>
            <a:r>
              <a:rPr lang="en-US" sz="1400" b="1" dirty="0">
                <a:latin typeface="Calibri"/>
                <a:cs typeface="Calibri"/>
              </a:rPr>
              <a:t>	  </a:t>
            </a:r>
            <a:endParaRPr sz="1400" dirty="0">
              <a:latin typeface="Calibri"/>
              <a:cs typeface="Calibri"/>
            </a:endParaRPr>
          </a:p>
          <a:p>
            <a:pPr>
              <a:lnSpc>
                <a:spcPct val="100000"/>
              </a:lnSpc>
              <a:spcBef>
                <a:spcPts val="515"/>
              </a:spcBef>
            </a:pPr>
            <a:r>
              <a:rPr sz="1400" b="1" dirty="0" smtClean="0">
                <a:latin typeface="Calibri"/>
                <a:cs typeface="Calibri"/>
              </a:rPr>
              <a:t>:</a:t>
            </a:r>
            <a:r>
              <a:rPr lang="en-US" sz="1400" b="1" dirty="0" smtClean="0">
                <a:latin typeface="Calibri"/>
                <a:cs typeface="Calibri"/>
              </a:rPr>
              <a:t>BDSE-STTB-LS-05328</a:t>
            </a:r>
            <a:endParaRPr sz="1400" dirty="0">
              <a:latin typeface="Calibri"/>
              <a:cs typeface="Calibri"/>
            </a:endParaRPr>
          </a:p>
        </p:txBody>
      </p:sp>
      <p:sp>
        <p:nvSpPr>
          <p:cNvPr id="12" name="object 12"/>
          <p:cNvSpPr txBox="1"/>
          <p:nvPr/>
        </p:nvSpPr>
        <p:spPr>
          <a:xfrm>
            <a:off x="4600702" y="5310378"/>
            <a:ext cx="1433830" cy="228268"/>
          </a:xfrm>
          <a:prstGeom prst="rect">
            <a:avLst/>
          </a:prstGeom>
        </p:spPr>
        <p:txBody>
          <a:bodyPr vert="horz" wrap="square" lIns="0" tIns="12700" rIns="0" bIns="0" rtlCol="0">
            <a:spAutoFit/>
          </a:bodyPr>
          <a:lstStyle/>
          <a:p>
            <a:pPr>
              <a:lnSpc>
                <a:spcPct val="100000"/>
              </a:lnSpc>
              <a:spcBef>
                <a:spcPts val="100"/>
              </a:spcBef>
            </a:pPr>
            <a:r>
              <a:rPr sz="1400" b="1" spc="-5" dirty="0">
                <a:latin typeface="Calibri"/>
                <a:cs typeface="Calibri"/>
              </a:rPr>
              <a:t>P</a:t>
            </a:r>
            <a:r>
              <a:rPr sz="1400" b="1" spc="-15" dirty="0">
                <a:latin typeface="Calibri"/>
                <a:cs typeface="Calibri"/>
              </a:rPr>
              <a:t>r</a:t>
            </a:r>
            <a:r>
              <a:rPr sz="1400" b="1" spc="-5" dirty="0">
                <a:latin typeface="Calibri"/>
                <a:cs typeface="Calibri"/>
              </a:rPr>
              <a:t>e</a:t>
            </a:r>
            <a:r>
              <a:rPr sz="1400" b="1" dirty="0">
                <a:latin typeface="Calibri"/>
                <a:cs typeface="Calibri"/>
              </a:rPr>
              <a:t>s</a:t>
            </a:r>
            <a:r>
              <a:rPr sz="1400" b="1" spc="-5" dirty="0">
                <a:latin typeface="Calibri"/>
                <a:cs typeface="Calibri"/>
              </a:rPr>
              <a:t>e</a:t>
            </a:r>
            <a:r>
              <a:rPr sz="1400" b="1" spc="-10" dirty="0">
                <a:latin typeface="Calibri"/>
                <a:cs typeface="Calibri"/>
              </a:rPr>
              <a:t>ntat</a:t>
            </a:r>
            <a:r>
              <a:rPr sz="1400" b="1" dirty="0">
                <a:latin typeface="Calibri"/>
                <a:cs typeface="Calibri"/>
              </a:rPr>
              <a:t>ion</a:t>
            </a:r>
            <a:r>
              <a:rPr sz="1400" b="1" spc="-50" dirty="0">
                <a:latin typeface="Calibri"/>
                <a:cs typeface="Calibri"/>
              </a:rPr>
              <a:t> </a:t>
            </a:r>
            <a:r>
              <a:rPr sz="1400" b="1" spc="-5" dirty="0">
                <a:latin typeface="Calibri"/>
                <a:cs typeface="Calibri"/>
              </a:rPr>
              <a:t>D</a:t>
            </a:r>
            <a:r>
              <a:rPr sz="1400" b="1" spc="-10" dirty="0">
                <a:latin typeface="Calibri"/>
                <a:cs typeface="Calibri"/>
              </a:rPr>
              <a:t>at</a:t>
            </a:r>
            <a:r>
              <a:rPr sz="1400" b="1" dirty="0">
                <a:latin typeface="Calibri"/>
                <a:cs typeface="Calibri"/>
              </a:rPr>
              <a:t>e :</a:t>
            </a:r>
            <a:r>
              <a:rPr lang="en-US" sz="1400" b="1" dirty="0">
                <a:latin typeface="Calibri"/>
                <a:cs typeface="Calibri"/>
              </a:rPr>
              <a:t> </a:t>
            </a:r>
            <a:endParaRPr sz="1400" dirty="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1165" y="565149"/>
            <a:ext cx="9016365" cy="5898515"/>
            <a:chOff x="48640" y="833500"/>
            <a:chExt cx="9016365" cy="5898515"/>
          </a:xfrm>
        </p:grpSpPr>
        <p:sp>
          <p:nvSpPr>
            <p:cNvPr id="3" name="object 3"/>
            <p:cNvSpPr/>
            <p:nvPr/>
          </p:nvSpPr>
          <p:spPr>
            <a:xfrm>
              <a:off x="51815" y="836675"/>
              <a:ext cx="8857615" cy="5546090"/>
            </a:xfrm>
            <a:custGeom>
              <a:avLst/>
              <a:gdLst/>
              <a:ahLst/>
              <a:cxnLst/>
              <a:rect l="l" t="t" r="r" b="b"/>
              <a:pathLst>
                <a:path w="8857615" h="5546090">
                  <a:moveTo>
                    <a:pt x="8857488" y="0"/>
                  </a:moveTo>
                  <a:lnTo>
                    <a:pt x="0" y="0"/>
                  </a:lnTo>
                  <a:lnTo>
                    <a:pt x="0" y="5545836"/>
                  </a:lnTo>
                  <a:lnTo>
                    <a:pt x="8857488" y="5545836"/>
                  </a:lnTo>
                  <a:lnTo>
                    <a:pt x="8857488"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51815" y="836675"/>
              <a:ext cx="8857615" cy="5546090"/>
            </a:xfrm>
            <a:custGeom>
              <a:avLst/>
              <a:gdLst/>
              <a:ahLst/>
              <a:cxnLst/>
              <a:rect l="l" t="t" r="r" b="b"/>
              <a:pathLst>
                <a:path w="8857615" h="5546090">
                  <a:moveTo>
                    <a:pt x="0" y="5545836"/>
                  </a:moveTo>
                  <a:lnTo>
                    <a:pt x="8857488" y="5545836"/>
                  </a:lnTo>
                  <a:lnTo>
                    <a:pt x="8857488"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131165" y="60452"/>
            <a:ext cx="2733040"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6.</a:t>
            </a:r>
            <a:r>
              <a:rPr b="0" spc="-25" dirty="0">
                <a:solidFill>
                  <a:srgbClr val="8F1B4F"/>
                </a:solidFill>
                <a:latin typeface="Arial MT"/>
                <a:cs typeface="Arial MT"/>
              </a:rPr>
              <a:t> </a:t>
            </a:r>
            <a:r>
              <a:rPr b="0" spc="-5" dirty="0">
                <a:solidFill>
                  <a:srgbClr val="8F1B4F"/>
                </a:solidFill>
                <a:latin typeface="Arial MT"/>
                <a:cs typeface="Arial MT"/>
              </a:rPr>
              <a:t>Project</a:t>
            </a:r>
            <a:r>
              <a:rPr b="0" spc="-10" dirty="0">
                <a:solidFill>
                  <a:srgbClr val="8F1B4F"/>
                </a:solidFill>
                <a:latin typeface="Arial MT"/>
                <a:cs typeface="Arial MT"/>
              </a:rPr>
              <a:t> </a:t>
            </a:r>
            <a:r>
              <a:rPr b="0" spc="-5" dirty="0">
                <a:solidFill>
                  <a:srgbClr val="8F1B4F"/>
                </a:solidFill>
                <a:latin typeface="Arial MT"/>
                <a:cs typeface="Arial MT"/>
              </a:rPr>
              <a:t>Design</a:t>
            </a:r>
          </a:p>
        </p:txBody>
      </p:sp>
      <p:sp>
        <p:nvSpPr>
          <p:cNvPr id="6" name="object 6"/>
          <p:cNvSpPr txBox="1"/>
          <p:nvPr/>
        </p:nvSpPr>
        <p:spPr>
          <a:xfrm>
            <a:off x="131165" y="853186"/>
            <a:ext cx="1831975" cy="962443"/>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15" dirty="0">
                <a:latin typeface="Calibri"/>
                <a:cs typeface="Calibri"/>
              </a:rPr>
              <a:t>System</a:t>
            </a:r>
            <a:r>
              <a:rPr sz="2000" b="1" spc="-80" dirty="0">
                <a:latin typeface="Calibri"/>
                <a:cs typeface="Calibri"/>
              </a:rPr>
              <a:t> </a:t>
            </a:r>
            <a:r>
              <a:rPr sz="2000" b="1" spc="-5" dirty="0">
                <a:latin typeface="Calibri"/>
                <a:cs typeface="Calibri"/>
              </a:rPr>
              <a:t>Design</a:t>
            </a:r>
            <a:endParaRPr lang="en-US" sz="2000" b="1" spc="-5" dirty="0">
              <a:latin typeface="Calibri"/>
              <a:cs typeface="Calibri"/>
            </a:endParaRPr>
          </a:p>
          <a:p>
            <a:pPr marL="299085" indent="-287020">
              <a:lnSpc>
                <a:spcPct val="100000"/>
              </a:lnSpc>
              <a:spcBef>
                <a:spcPts val="105"/>
              </a:spcBef>
              <a:buFont typeface="Wingdings"/>
              <a:buChar char=""/>
              <a:tabLst>
                <a:tab pos="299720" algn="l"/>
              </a:tabLst>
            </a:pPr>
            <a:endParaRPr lang="en-US" sz="2000" b="1" spc="-5" dirty="0">
              <a:latin typeface="Calibri"/>
              <a:cs typeface="Calibri"/>
            </a:endParaRPr>
          </a:p>
          <a:p>
            <a:pPr marL="299085" indent="-287020">
              <a:lnSpc>
                <a:spcPct val="100000"/>
              </a:lnSpc>
              <a:spcBef>
                <a:spcPts val="105"/>
              </a:spcBef>
              <a:buFont typeface="Wingdings"/>
              <a:buChar char=""/>
              <a:tabLst>
                <a:tab pos="299720" algn="l"/>
              </a:tabLst>
            </a:pPr>
            <a:endParaRPr sz="2000" dirty="0">
              <a:latin typeface="Calibri"/>
              <a:cs typeface="Calibri"/>
            </a:endParaRPr>
          </a:p>
        </p:txBody>
      </p:sp>
      <p:sp>
        <p:nvSpPr>
          <p:cNvPr id="7" name="object 7"/>
          <p:cNvSpPr/>
          <p:nvPr/>
        </p:nvSpPr>
        <p:spPr>
          <a:xfrm>
            <a:off x="5608320" y="2738627"/>
            <a:ext cx="2391410" cy="2555875"/>
          </a:xfrm>
          <a:custGeom>
            <a:avLst/>
            <a:gdLst/>
            <a:ahLst/>
            <a:cxnLst/>
            <a:rect l="l" t="t" r="r" b="b"/>
            <a:pathLst>
              <a:path w="2391409" h="2555875">
                <a:moveTo>
                  <a:pt x="0" y="2555748"/>
                </a:moveTo>
                <a:lnTo>
                  <a:pt x="2391155" y="2555748"/>
                </a:lnTo>
                <a:lnTo>
                  <a:pt x="2391155" y="0"/>
                </a:lnTo>
                <a:lnTo>
                  <a:pt x="0" y="0"/>
                </a:lnTo>
                <a:lnTo>
                  <a:pt x="0" y="2555748"/>
                </a:lnTo>
                <a:close/>
              </a:path>
            </a:pathLst>
          </a:custGeom>
          <a:ln w="3175">
            <a:solidFill>
              <a:srgbClr val="5B9BD4"/>
            </a:solidFill>
            <a:prstDash val="sysDot"/>
          </a:ln>
        </p:spPr>
        <p:txBody>
          <a:bodyPr wrap="square" lIns="0" tIns="0" rIns="0" bIns="0" rtlCol="0"/>
          <a:lstStyle/>
          <a:p>
            <a:endParaRPr/>
          </a:p>
        </p:txBody>
      </p:sp>
      <p:pic>
        <p:nvPicPr>
          <p:cNvPr id="9" name="Picture 8"/>
          <p:cNvPicPr>
            <a:picLocks noChangeAspect="1"/>
          </p:cNvPicPr>
          <p:nvPr/>
        </p:nvPicPr>
        <p:blipFill>
          <a:blip r:embed="rId2"/>
          <a:stretch>
            <a:fillRect/>
          </a:stretch>
        </p:blipFill>
        <p:spPr>
          <a:xfrm>
            <a:off x="102590" y="381000"/>
            <a:ext cx="8631835" cy="6018276"/>
          </a:xfrm>
          <a:prstGeom prst="rect">
            <a:avLst/>
          </a:prstGeom>
        </p:spPr>
      </p:pic>
      <p:sp>
        <p:nvSpPr>
          <p:cNvPr id="10" name="Rectangle 9"/>
          <p:cNvSpPr/>
          <p:nvPr/>
        </p:nvSpPr>
        <p:spPr>
          <a:xfrm>
            <a:off x="4953001" y="3896836"/>
            <a:ext cx="3813174" cy="2308324"/>
          </a:xfrm>
          <a:prstGeom prst="rect">
            <a:avLst/>
          </a:prstGeom>
        </p:spPr>
        <p:txBody>
          <a:bodyPr wrap="square">
            <a:spAutoFit/>
          </a:bodyPr>
          <a:lstStyle/>
          <a:p>
            <a:r>
              <a:rPr lang="en-US" sz="700" dirty="0" err="1"/>
              <a:t>a×b</a:t>
            </a:r>
            <a:r>
              <a:rPr lang="en-US" sz="700" dirty="0"/>
              <a:t>= x</a:t>
            </a:r>
          </a:p>
          <a:p>
            <a:r>
              <a:rPr lang="en-US" sz="1000" dirty="0" err="1"/>
              <a:t>x+c</a:t>
            </a:r>
            <a:r>
              <a:rPr lang="en-US" sz="1000" dirty="0"/>
              <a:t> (if there are)=y</a:t>
            </a:r>
          </a:p>
          <a:p>
            <a:r>
              <a:rPr lang="en-US" sz="1000" dirty="0" err="1"/>
              <a:t>x+z</a:t>
            </a:r>
            <a:r>
              <a:rPr lang="en-US" sz="1000" dirty="0"/>
              <a:t> (if there are)=</a:t>
            </a:r>
            <a:r>
              <a:rPr lang="en-US" sz="1000" dirty="0" err="1"/>
              <a:t>i</a:t>
            </a:r>
            <a:endParaRPr lang="en-US" sz="1000" dirty="0"/>
          </a:p>
          <a:p>
            <a:r>
              <a:rPr lang="en-US" sz="1000" dirty="0" err="1"/>
              <a:t>x+c+z</a:t>
            </a:r>
            <a:r>
              <a:rPr lang="en-US" sz="1000" dirty="0"/>
              <a:t>(if there are)=p</a:t>
            </a:r>
          </a:p>
          <a:p>
            <a:r>
              <a:rPr lang="en-US" sz="1000" dirty="0"/>
              <a:t>a=cost level</a:t>
            </a:r>
          </a:p>
          <a:p>
            <a:r>
              <a:rPr lang="en-US" sz="1000" dirty="0"/>
              <a:t>b =number of weeks / 4</a:t>
            </a:r>
          </a:p>
          <a:p>
            <a:r>
              <a:rPr lang="en-US" sz="1000" dirty="0"/>
              <a:t>c=private tuition </a:t>
            </a:r>
          </a:p>
          <a:p>
            <a:r>
              <a:rPr lang="en-US" sz="1000" dirty="0"/>
              <a:t>z=competition costs</a:t>
            </a:r>
          </a:p>
          <a:p>
            <a:r>
              <a:rPr lang="en-US" sz="1000" dirty="0"/>
              <a:t>Private tuition ( c )</a:t>
            </a:r>
          </a:p>
          <a:p>
            <a:r>
              <a:rPr lang="en-US" sz="1000" dirty="0"/>
              <a:t>c=9.00 × number of hours</a:t>
            </a:r>
          </a:p>
          <a:p>
            <a:r>
              <a:rPr lang="en-US" sz="1000" dirty="0"/>
              <a:t>Total (x &amp; y &amp; </a:t>
            </a:r>
            <a:r>
              <a:rPr lang="en-US" sz="1000" dirty="0" err="1"/>
              <a:t>i</a:t>
            </a:r>
            <a:r>
              <a:rPr lang="en-US" sz="1000" dirty="0"/>
              <a:t> &amp; p )</a:t>
            </a:r>
          </a:p>
          <a:p>
            <a:r>
              <a:rPr lang="en-US" sz="1000" dirty="0"/>
              <a:t>Total is y if there are additional private tuition.</a:t>
            </a:r>
          </a:p>
          <a:p>
            <a:r>
              <a:rPr lang="en-US" sz="1000" dirty="0"/>
              <a:t>Total is x  if there are no additional private tuition &amp; competition.</a:t>
            </a:r>
          </a:p>
          <a:p>
            <a:r>
              <a:rPr lang="en-US" sz="1000" dirty="0"/>
              <a:t>Total is </a:t>
            </a:r>
            <a:r>
              <a:rPr lang="en-US" sz="1000" dirty="0" err="1"/>
              <a:t>i</a:t>
            </a:r>
            <a:r>
              <a:rPr lang="en-US" sz="1000" dirty="0"/>
              <a:t>  if there are additional competition &amp; no private tuition.</a:t>
            </a:r>
          </a:p>
          <a:p>
            <a:r>
              <a:rPr lang="en-US" sz="700" dirty="0"/>
              <a:t>Total is p  if there are additional competition &amp; private tuition.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833500"/>
            <a:ext cx="8924925" cy="5898515"/>
            <a:chOff x="140080" y="833500"/>
            <a:chExt cx="8924925" cy="5898515"/>
          </a:xfrm>
        </p:grpSpPr>
        <p:sp>
          <p:nvSpPr>
            <p:cNvPr id="3" name="object 3"/>
            <p:cNvSpPr/>
            <p:nvPr/>
          </p:nvSpPr>
          <p:spPr>
            <a:xfrm>
              <a:off x="143255"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78739" y="119253"/>
            <a:ext cx="348424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7.</a:t>
            </a:r>
            <a:r>
              <a:rPr b="0" spc="-20" dirty="0">
                <a:solidFill>
                  <a:srgbClr val="8F1B4F"/>
                </a:solidFill>
                <a:latin typeface="Arial MT"/>
                <a:cs typeface="Arial MT"/>
              </a:rPr>
              <a:t> </a:t>
            </a:r>
            <a:r>
              <a:rPr b="0" spc="-5" dirty="0">
                <a:solidFill>
                  <a:srgbClr val="8F1B4F"/>
                </a:solidFill>
                <a:latin typeface="Arial MT"/>
                <a:cs typeface="Arial MT"/>
              </a:rPr>
              <a:t>Classes &amp;</a:t>
            </a:r>
            <a:r>
              <a:rPr b="0" spc="-15" dirty="0">
                <a:solidFill>
                  <a:srgbClr val="8F1B4F"/>
                </a:solidFill>
                <a:latin typeface="Arial MT"/>
                <a:cs typeface="Arial MT"/>
              </a:rPr>
              <a:t> </a:t>
            </a:r>
            <a:r>
              <a:rPr b="0" spc="-5" dirty="0">
                <a:solidFill>
                  <a:srgbClr val="8F1B4F"/>
                </a:solidFill>
                <a:latin typeface="Arial MT"/>
                <a:cs typeface="Arial MT"/>
              </a:rPr>
              <a:t>Methods</a:t>
            </a:r>
          </a:p>
        </p:txBody>
      </p:sp>
      <p:sp>
        <p:nvSpPr>
          <p:cNvPr id="6" name="object 6"/>
          <p:cNvSpPr txBox="1"/>
          <p:nvPr/>
        </p:nvSpPr>
        <p:spPr>
          <a:xfrm>
            <a:off x="221691" y="853186"/>
            <a:ext cx="8777909" cy="415562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5" dirty="0">
                <a:latin typeface="Calibri"/>
                <a:cs typeface="Calibri"/>
              </a:rPr>
              <a:t>List</a:t>
            </a:r>
            <a:r>
              <a:rPr sz="2000" b="1" spc="-30" dirty="0">
                <a:latin typeface="Calibri"/>
                <a:cs typeface="Calibri"/>
              </a:rPr>
              <a:t> </a:t>
            </a:r>
            <a:r>
              <a:rPr sz="2000" b="1" dirty="0">
                <a:latin typeface="Calibri"/>
                <a:cs typeface="Calibri"/>
              </a:rPr>
              <a:t>of</a:t>
            </a:r>
            <a:r>
              <a:rPr sz="2000" b="1" spc="-5" dirty="0">
                <a:latin typeface="Calibri"/>
                <a:cs typeface="Calibri"/>
              </a:rPr>
              <a:t> Classes</a:t>
            </a:r>
            <a:r>
              <a:rPr sz="2000" b="1" dirty="0">
                <a:latin typeface="Calibri"/>
                <a:cs typeface="Calibri"/>
              </a:rPr>
              <a:t> &amp;</a:t>
            </a:r>
            <a:r>
              <a:rPr sz="2000" b="1" spc="-5" dirty="0">
                <a:latin typeface="Calibri"/>
                <a:cs typeface="Calibri"/>
              </a:rPr>
              <a:t> Methods</a:t>
            </a:r>
            <a:r>
              <a:rPr sz="2000" b="1" spc="-30" dirty="0">
                <a:latin typeface="Calibri"/>
                <a:cs typeface="Calibri"/>
              </a:rPr>
              <a:t> </a:t>
            </a:r>
            <a:r>
              <a:rPr sz="2000" b="1" dirty="0">
                <a:latin typeface="Calibri"/>
                <a:cs typeface="Calibri"/>
              </a:rPr>
              <a:t>used</a:t>
            </a:r>
            <a:endParaRPr lang="en-US" sz="2000" b="1" dirty="0">
              <a:latin typeface="Calibri"/>
              <a:cs typeface="Calibri"/>
            </a:endParaRPr>
          </a:p>
          <a:p>
            <a:pPr marL="299085" indent="-287020">
              <a:lnSpc>
                <a:spcPct val="100000"/>
              </a:lnSpc>
              <a:spcBef>
                <a:spcPts val="105"/>
              </a:spcBef>
              <a:buFont typeface="Wingdings"/>
              <a:buChar char=""/>
              <a:tabLst>
                <a:tab pos="299720" algn="l"/>
              </a:tabLst>
            </a:pPr>
            <a:endParaRPr lang="en-US" sz="2000" b="1" dirty="0">
              <a:latin typeface="Calibri"/>
              <a:cs typeface="Calibri"/>
            </a:endParaRPr>
          </a:p>
          <a:p>
            <a:pPr marL="299085" indent="-287020">
              <a:lnSpc>
                <a:spcPct val="100000"/>
              </a:lnSpc>
              <a:spcBef>
                <a:spcPts val="105"/>
              </a:spcBef>
              <a:buFont typeface="Wingdings"/>
              <a:buChar char=""/>
              <a:tabLst>
                <a:tab pos="299720" algn="l"/>
              </a:tabLst>
            </a:pPr>
            <a:r>
              <a:rPr lang="en-US" sz="2000" dirty="0">
                <a:latin typeface="Calibri"/>
                <a:cs typeface="Calibri"/>
              </a:rPr>
              <a:t>Classes</a:t>
            </a:r>
            <a:r>
              <a:rPr lang="en-US" sz="2000" dirty="0" smtClean="0">
                <a:latin typeface="Calibri"/>
                <a:cs typeface="Calibri"/>
              </a:rPr>
              <a:t>: </a:t>
            </a:r>
          </a:p>
          <a:p>
            <a:pPr marL="299085" indent="-287020">
              <a:lnSpc>
                <a:spcPct val="100000"/>
              </a:lnSpc>
              <a:spcBef>
                <a:spcPts val="105"/>
              </a:spcBef>
              <a:buFont typeface="Wingdings"/>
              <a:buChar char=""/>
              <a:tabLst>
                <a:tab pos="299720" algn="l"/>
              </a:tabLst>
            </a:pPr>
            <a:r>
              <a:rPr lang="en-US" sz="2000" dirty="0" smtClean="0">
                <a:latin typeface="Calibri"/>
                <a:cs typeface="Calibri"/>
              </a:rPr>
              <a:t>Java classes </a:t>
            </a:r>
          </a:p>
          <a:p>
            <a:pPr marL="299085" indent="-287020">
              <a:lnSpc>
                <a:spcPct val="100000"/>
              </a:lnSpc>
              <a:spcBef>
                <a:spcPts val="105"/>
              </a:spcBef>
              <a:buFont typeface="Wingdings"/>
              <a:buChar char=""/>
              <a:tabLst>
                <a:tab pos="299720" algn="l"/>
              </a:tabLst>
            </a:pPr>
            <a:r>
              <a:rPr lang="en-US" sz="2000" dirty="0" smtClean="0">
                <a:latin typeface="Calibri"/>
                <a:cs typeface="Calibri"/>
              </a:rPr>
              <a:t>NSJ.java</a:t>
            </a:r>
          </a:p>
          <a:p>
            <a:pPr marL="299085" indent="-287020">
              <a:lnSpc>
                <a:spcPct val="100000"/>
              </a:lnSpc>
              <a:spcBef>
                <a:spcPts val="105"/>
              </a:spcBef>
              <a:buFont typeface="Wingdings"/>
              <a:buChar char=""/>
              <a:tabLst>
                <a:tab pos="299720" algn="l"/>
              </a:tabLst>
            </a:pPr>
            <a:r>
              <a:rPr lang="en-US" sz="2000" dirty="0" smtClean="0">
                <a:latin typeface="Calibri"/>
                <a:cs typeface="Calibri"/>
              </a:rPr>
              <a:t>Entity.java</a:t>
            </a:r>
          </a:p>
          <a:p>
            <a:pPr marL="299085" indent="-287020">
              <a:lnSpc>
                <a:spcPct val="100000"/>
              </a:lnSpc>
              <a:spcBef>
                <a:spcPts val="105"/>
              </a:spcBef>
              <a:buFont typeface="Wingdings"/>
              <a:buChar char=""/>
              <a:tabLst>
                <a:tab pos="299720" algn="l"/>
              </a:tabLst>
            </a:pPr>
            <a:r>
              <a:rPr lang="en-US" sz="2000" dirty="0" smtClean="0">
                <a:latin typeface="Calibri"/>
                <a:cs typeface="Calibri"/>
              </a:rPr>
              <a:t>InputUser.java </a:t>
            </a:r>
            <a:endParaRPr lang="en-US" sz="2000" dirty="0">
              <a:latin typeface="Calibri"/>
              <a:cs typeface="Calibri"/>
            </a:endParaRPr>
          </a:p>
          <a:p>
            <a:pPr marL="12065">
              <a:lnSpc>
                <a:spcPct val="100000"/>
              </a:lnSpc>
              <a:spcBef>
                <a:spcPts val="105"/>
              </a:spcBef>
              <a:tabLst>
                <a:tab pos="299720" algn="l"/>
              </a:tabLst>
            </a:pPr>
            <a:endParaRPr lang="en-US" sz="2000" dirty="0">
              <a:latin typeface="Calibri"/>
              <a:cs typeface="Calibri"/>
            </a:endParaRPr>
          </a:p>
          <a:p>
            <a:pPr marL="12065">
              <a:lnSpc>
                <a:spcPct val="100000"/>
              </a:lnSpc>
              <a:spcBef>
                <a:spcPts val="105"/>
              </a:spcBef>
              <a:tabLst>
                <a:tab pos="299720" algn="l"/>
              </a:tabLst>
            </a:pPr>
            <a:r>
              <a:rPr lang="en-US" sz="2000" dirty="0" smtClean="0">
                <a:latin typeface="Calibri"/>
                <a:cs typeface="Calibri"/>
              </a:rPr>
              <a:t>Methods : Inheritance/encapsulation (with extends), String, constructor, setters and getters, double, </a:t>
            </a:r>
            <a:r>
              <a:rPr lang="en-US" sz="2000" dirty="0" err="1" smtClean="0">
                <a:latin typeface="Calibri"/>
                <a:cs typeface="Calibri"/>
              </a:rPr>
              <a:t>ints</a:t>
            </a:r>
            <a:r>
              <a:rPr lang="en-US" sz="2000" dirty="0" smtClean="0">
                <a:latin typeface="Calibri"/>
                <a:cs typeface="Calibri"/>
              </a:rPr>
              <a:t>, etc.</a:t>
            </a:r>
          </a:p>
          <a:p>
            <a:pPr marL="12065">
              <a:lnSpc>
                <a:spcPct val="100000"/>
              </a:lnSpc>
              <a:spcBef>
                <a:spcPts val="105"/>
              </a:spcBef>
              <a:tabLst>
                <a:tab pos="299720" algn="l"/>
              </a:tabLst>
            </a:pPr>
            <a:endParaRPr lang="en-US" sz="2000" dirty="0">
              <a:latin typeface="Calibri"/>
              <a:cs typeface="Calibri"/>
            </a:endParaRPr>
          </a:p>
          <a:p>
            <a:pPr marL="12065">
              <a:lnSpc>
                <a:spcPct val="100000"/>
              </a:lnSpc>
              <a:spcBef>
                <a:spcPts val="105"/>
              </a:spcBef>
              <a:tabLst>
                <a:tab pos="299720" algn="l"/>
              </a:tabLst>
            </a:pPr>
            <a:endParaRPr lang="en-US" sz="2000" dirty="0">
              <a:latin typeface="Calibri"/>
              <a:cs typeface="Calibri"/>
            </a:endParaRPr>
          </a:p>
          <a:p>
            <a:pPr marL="12065">
              <a:lnSpc>
                <a:spcPct val="100000"/>
              </a:lnSpc>
              <a:spcBef>
                <a:spcPts val="105"/>
              </a:spcBef>
              <a:tabLst>
                <a:tab pos="299720" algn="l"/>
              </a:tabLst>
            </a:pPr>
            <a:r>
              <a:rPr lang="en-US" sz="2000" dirty="0">
                <a:latin typeface="Calibri"/>
                <a:cs typeface="Calibri"/>
              </a:rPr>
              <a:t>-</a:t>
            </a:r>
          </a:p>
        </p:txBody>
      </p:sp>
      <p:pic>
        <p:nvPicPr>
          <p:cNvPr id="7" name="Picture 6"/>
          <p:cNvPicPr>
            <a:picLocks noChangeAspect="1"/>
          </p:cNvPicPr>
          <p:nvPr/>
        </p:nvPicPr>
        <p:blipFill rotWithShape="1">
          <a:blip r:embed="rId2"/>
          <a:srcRect r="76088" b="63685"/>
          <a:stretch/>
        </p:blipFill>
        <p:spPr>
          <a:xfrm>
            <a:off x="2362200" y="1828800"/>
            <a:ext cx="1676400" cy="1213249"/>
          </a:xfrm>
          <a:prstGeom prst="rect">
            <a:avLst/>
          </a:prstGeom>
        </p:spPr>
      </p:pic>
      <p:pic>
        <p:nvPicPr>
          <p:cNvPr id="8" name="Picture 7"/>
          <p:cNvPicPr>
            <a:picLocks noChangeAspect="1"/>
          </p:cNvPicPr>
          <p:nvPr/>
        </p:nvPicPr>
        <p:blipFill rotWithShape="1">
          <a:blip r:embed="rId3"/>
          <a:srcRect b="72028"/>
          <a:stretch/>
        </p:blipFill>
        <p:spPr>
          <a:xfrm>
            <a:off x="762000" y="3965375"/>
            <a:ext cx="5944115" cy="12132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7904" y="783082"/>
            <a:ext cx="8924925" cy="5969635"/>
            <a:chOff x="140080" y="761873"/>
            <a:chExt cx="8924925" cy="5969635"/>
          </a:xfrm>
        </p:grpSpPr>
        <p:sp>
          <p:nvSpPr>
            <p:cNvPr id="3" name="object 3"/>
            <p:cNvSpPr/>
            <p:nvPr/>
          </p:nvSpPr>
          <p:spPr>
            <a:xfrm>
              <a:off x="143255" y="76504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SYTEM PRINT STATEMENT OF DATA</a:t>
              </a:r>
            </a:p>
            <a:p>
              <a:endParaRPr lang="en-US" dirty="0"/>
            </a:p>
            <a:p>
              <a:endParaRPr lang="en-US" dirty="0" smtClean="0"/>
            </a:p>
            <a:p>
              <a:endParaRPr lang="en-US" dirty="0" smtClean="0"/>
            </a:p>
            <a:p>
              <a:endParaRPr lang="en-US" dirty="0" smtClean="0"/>
            </a:p>
            <a:p>
              <a:r>
                <a:rPr lang="en-US" dirty="0"/>
                <a:t> </a:t>
              </a:r>
              <a:r>
                <a:rPr lang="en-US" dirty="0" smtClean="0"/>
                <a:t>                                     OUTPUT =</a:t>
              </a:r>
              <a:endParaRPr lang="en-US" dirty="0"/>
            </a:p>
          </p:txBody>
        </p:sp>
        <p:sp>
          <p:nvSpPr>
            <p:cNvPr id="4" name="object 4"/>
            <p:cNvSpPr/>
            <p:nvPr/>
          </p:nvSpPr>
          <p:spPr>
            <a:xfrm>
              <a:off x="143255" y="76504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153415" y="139954"/>
            <a:ext cx="542353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8. Steps</a:t>
            </a:r>
            <a:r>
              <a:rPr b="0" spc="10" dirty="0">
                <a:solidFill>
                  <a:srgbClr val="8F1B4F"/>
                </a:solidFill>
                <a:latin typeface="Arial MT"/>
                <a:cs typeface="Arial MT"/>
              </a:rPr>
              <a:t> </a:t>
            </a:r>
            <a:r>
              <a:rPr b="0" spc="-5" dirty="0">
                <a:solidFill>
                  <a:srgbClr val="8F1B4F"/>
                </a:solidFill>
                <a:latin typeface="Arial MT"/>
                <a:cs typeface="Arial MT"/>
              </a:rPr>
              <a:t>from Coding</a:t>
            </a:r>
            <a:r>
              <a:rPr b="0" spc="15" dirty="0">
                <a:solidFill>
                  <a:srgbClr val="8F1B4F"/>
                </a:solidFill>
                <a:latin typeface="Arial MT"/>
                <a:cs typeface="Arial MT"/>
              </a:rPr>
              <a:t> </a:t>
            </a:r>
            <a:r>
              <a:rPr b="0" spc="-5" dirty="0">
                <a:solidFill>
                  <a:srgbClr val="8F1B4F"/>
                </a:solidFill>
                <a:latin typeface="Arial MT"/>
                <a:cs typeface="Arial MT"/>
              </a:rPr>
              <a:t>to</a:t>
            </a:r>
            <a:r>
              <a:rPr b="0" spc="10" dirty="0">
                <a:solidFill>
                  <a:srgbClr val="8F1B4F"/>
                </a:solidFill>
                <a:latin typeface="Arial MT"/>
                <a:cs typeface="Arial MT"/>
              </a:rPr>
              <a:t> </a:t>
            </a:r>
            <a:r>
              <a:rPr b="0" spc="-5" dirty="0">
                <a:solidFill>
                  <a:srgbClr val="8F1B4F"/>
                </a:solidFill>
                <a:latin typeface="Arial MT"/>
                <a:cs typeface="Arial MT"/>
              </a:rPr>
              <a:t>Execution</a:t>
            </a:r>
          </a:p>
        </p:txBody>
      </p:sp>
      <p:sp>
        <p:nvSpPr>
          <p:cNvPr id="6" name="object 6"/>
          <p:cNvSpPr txBox="1"/>
          <p:nvPr/>
        </p:nvSpPr>
        <p:spPr>
          <a:xfrm>
            <a:off x="221691" y="783082"/>
            <a:ext cx="7474509" cy="1449115"/>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1800" spc="-5" dirty="0">
                <a:latin typeface="Calibri"/>
                <a:cs typeface="Calibri"/>
              </a:rPr>
              <a:t>Application</a:t>
            </a:r>
            <a:r>
              <a:rPr sz="1800" spc="-20" dirty="0">
                <a:latin typeface="Calibri"/>
                <a:cs typeface="Calibri"/>
              </a:rPr>
              <a:t> </a:t>
            </a:r>
            <a:r>
              <a:rPr sz="1800" spc="-10" dirty="0">
                <a:latin typeface="Calibri"/>
                <a:cs typeface="Calibri"/>
              </a:rPr>
              <a:t>execution </a:t>
            </a:r>
            <a:r>
              <a:rPr sz="1800" spc="-5" dirty="0">
                <a:latin typeface="Calibri"/>
                <a:cs typeface="Calibri"/>
              </a:rPr>
              <a:t>methods</a:t>
            </a:r>
            <a:endParaRPr lang="en-US" sz="1800" spc="-5" dirty="0">
              <a:latin typeface="Calibri"/>
              <a:cs typeface="Calibri"/>
            </a:endParaRPr>
          </a:p>
          <a:p>
            <a:pPr marL="297815" indent="-285750">
              <a:lnSpc>
                <a:spcPct val="100000"/>
              </a:lnSpc>
              <a:spcBef>
                <a:spcPts val="100"/>
              </a:spcBef>
              <a:buFontTx/>
              <a:buChar char="-"/>
              <a:tabLst>
                <a:tab pos="299720" algn="l"/>
              </a:tabLst>
            </a:pPr>
            <a:r>
              <a:rPr lang="en-US" spc="-5" dirty="0" smtClean="0">
                <a:latin typeface="Calibri"/>
                <a:cs typeface="Calibri"/>
              </a:rPr>
              <a:t>SCANNING &amp;EXTENDS DATA FROM PARENT CLASS (ENTITY CLASS)</a:t>
            </a:r>
          </a:p>
          <a:p>
            <a:pPr marL="297815" indent="-285750">
              <a:lnSpc>
                <a:spcPct val="100000"/>
              </a:lnSpc>
              <a:spcBef>
                <a:spcPts val="100"/>
              </a:spcBef>
              <a:buFontTx/>
              <a:buChar char="-"/>
              <a:tabLst>
                <a:tab pos="299720" algn="l"/>
              </a:tabLst>
            </a:pPr>
            <a:r>
              <a:rPr lang="en-US" sz="1800" spc="-5" dirty="0" smtClean="0">
                <a:latin typeface="Calibri"/>
                <a:cs typeface="Calibri"/>
              </a:rPr>
              <a:t>USED METHOD INHERITANCE .</a:t>
            </a:r>
            <a:endParaRPr lang="en-US" sz="1800" spc="-5" dirty="0">
              <a:latin typeface="Calibri"/>
              <a:cs typeface="Calibri"/>
            </a:endParaRPr>
          </a:p>
          <a:p>
            <a:pPr marL="299085" indent="-287020">
              <a:lnSpc>
                <a:spcPct val="100000"/>
              </a:lnSpc>
              <a:spcBef>
                <a:spcPts val="100"/>
              </a:spcBef>
              <a:buFont typeface="Wingdings"/>
              <a:buChar char=""/>
              <a:tabLst>
                <a:tab pos="299720" algn="l"/>
              </a:tabLst>
            </a:pPr>
            <a:endParaRPr lang="en-US" spc="-5" dirty="0">
              <a:latin typeface="Calibri"/>
              <a:cs typeface="Calibri"/>
            </a:endParaRPr>
          </a:p>
          <a:p>
            <a:pPr marL="299085" indent="-287020">
              <a:lnSpc>
                <a:spcPct val="100000"/>
              </a:lnSpc>
              <a:spcBef>
                <a:spcPts val="100"/>
              </a:spcBef>
              <a:buFont typeface="Wingdings"/>
              <a:buChar char=""/>
              <a:tabLst>
                <a:tab pos="299720" algn="l"/>
              </a:tabLst>
            </a:pPr>
            <a:endParaRPr sz="1800" dirty="0">
              <a:latin typeface="Calibri"/>
              <a:cs typeface="Calibri"/>
            </a:endParaRPr>
          </a:p>
        </p:txBody>
      </p:sp>
      <p:pic>
        <p:nvPicPr>
          <p:cNvPr id="11" name="Picture 10"/>
          <p:cNvPicPr>
            <a:picLocks noChangeAspect="1"/>
          </p:cNvPicPr>
          <p:nvPr/>
        </p:nvPicPr>
        <p:blipFill rotWithShape="1">
          <a:blip r:embed="rId2"/>
          <a:srcRect b="40877"/>
          <a:stretch/>
        </p:blipFill>
        <p:spPr>
          <a:xfrm>
            <a:off x="226453" y="1828800"/>
            <a:ext cx="5944115" cy="1975249"/>
          </a:xfrm>
          <a:prstGeom prst="rect">
            <a:avLst/>
          </a:prstGeom>
        </p:spPr>
      </p:pic>
      <p:pic>
        <p:nvPicPr>
          <p:cNvPr id="12" name="Picture 11"/>
          <p:cNvPicPr>
            <a:picLocks noChangeAspect="1"/>
          </p:cNvPicPr>
          <p:nvPr/>
        </p:nvPicPr>
        <p:blipFill rotWithShape="1">
          <a:blip r:embed="rId3"/>
          <a:srcRect t="40877" b="40877"/>
          <a:stretch/>
        </p:blipFill>
        <p:spPr>
          <a:xfrm>
            <a:off x="-65347" y="4458598"/>
            <a:ext cx="4976027" cy="609600"/>
          </a:xfrm>
          <a:prstGeom prst="rect">
            <a:avLst/>
          </a:prstGeom>
        </p:spPr>
      </p:pic>
      <p:pic>
        <p:nvPicPr>
          <p:cNvPr id="13" name="Picture 12"/>
          <p:cNvPicPr>
            <a:picLocks noChangeAspect="1"/>
          </p:cNvPicPr>
          <p:nvPr/>
        </p:nvPicPr>
        <p:blipFill rotWithShape="1">
          <a:blip r:embed="rId4"/>
          <a:srcRect l="28207" t="11226"/>
          <a:stretch/>
        </p:blipFill>
        <p:spPr>
          <a:xfrm>
            <a:off x="4910680" y="3147723"/>
            <a:ext cx="4267457" cy="296584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5" y="833500"/>
            <a:ext cx="9068435" cy="5898515"/>
            <a:chOff x="-3175" y="833500"/>
            <a:chExt cx="9068435" cy="5898515"/>
          </a:xfrm>
        </p:grpSpPr>
        <p:sp>
          <p:nvSpPr>
            <p:cNvPr id="3" name="object 3"/>
            <p:cNvSpPr/>
            <p:nvPr/>
          </p:nvSpPr>
          <p:spPr>
            <a:xfrm>
              <a:off x="0"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0"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78739" y="133604"/>
            <a:ext cx="3902710"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9.</a:t>
            </a:r>
            <a:r>
              <a:rPr b="0" spc="-15" dirty="0">
                <a:solidFill>
                  <a:srgbClr val="8F1B4F"/>
                </a:solidFill>
                <a:latin typeface="Arial MT"/>
                <a:cs typeface="Arial MT"/>
              </a:rPr>
              <a:t> </a:t>
            </a:r>
            <a:r>
              <a:rPr b="0" spc="-5" dirty="0">
                <a:solidFill>
                  <a:srgbClr val="8F1B4F"/>
                </a:solidFill>
                <a:latin typeface="Arial MT"/>
                <a:cs typeface="Arial MT"/>
              </a:rPr>
              <a:t>Development</a:t>
            </a:r>
            <a:r>
              <a:rPr b="0" spc="25" dirty="0">
                <a:solidFill>
                  <a:srgbClr val="8F1B4F"/>
                </a:solidFill>
                <a:latin typeface="Arial MT"/>
                <a:cs typeface="Arial MT"/>
              </a:rPr>
              <a:t> </a:t>
            </a:r>
            <a:r>
              <a:rPr b="0" spc="-5" dirty="0">
                <a:solidFill>
                  <a:srgbClr val="8F1B4F"/>
                </a:solidFill>
                <a:latin typeface="Arial MT"/>
                <a:cs typeface="Arial MT"/>
              </a:rPr>
              <a:t>Process</a:t>
            </a:r>
          </a:p>
        </p:txBody>
      </p:sp>
      <p:sp>
        <p:nvSpPr>
          <p:cNvPr id="6" name="object 6"/>
          <p:cNvSpPr txBox="1"/>
          <p:nvPr/>
        </p:nvSpPr>
        <p:spPr>
          <a:xfrm>
            <a:off x="78739" y="853186"/>
            <a:ext cx="8684261" cy="7271862"/>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10" dirty="0">
                <a:latin typeface="Calibri"/>
                <a:cs typeface="Calibri"/>
              </a:rPr>
              <a:t>Development </a:t>
            </a:r>
            <a:r>
              <a:rPr sz="2000" b="1" dirty="0">
                <a:latin typeface="Calibri"/>
                <a:cs typeface="Calibri"/>
              </a:rPr>
              <a:t>using</a:t>
            </a:r>
            <a:r>
              <a:rPr sz="2000" b="1" spc="-15" dirty="0">
                <a:latin typeface="Calibri"/>
                <a:cs typeface="Calibri"/>
              </a:rPr>
              <a:t> </a:t>
            </a:r>
            <a:r>
              <a:rPr sz="2000" b="1" dirty="0">
                <a:latin typeface="Calibri"/>
                <a:cs typeface="Calibri"/>
              </a:rPr>
              <a:t>IDE</a:t>
            </a:r>
            <a:r>
              <a:rPr sz="2000" b="1" spc="5" dirty="0">
                <a:latin typeface="Calibri"/>
                <a:cs typeface="Calibri"/>
              </a:rPr>
              <a:t> </a:t>
            </a:r>
            <a:r>
              <a:rPr sz="2000" b="1" spc="-5" dirty="0">
                <a:latin typeface="Calibri"/>
                <a:cs typeface="Calibri"/>
              </a:rPr>
              <a:t>and</a:t>
            </a:r>
            <a:r>
              <a:rPr sz="2000" b="1" dirty="0">
                <a:latin typeface="Calibri"/>
                <a:cs typeface="Calibri"/>
              </a:rPr>
              <a:t> </a:t>
            </a:r>
            <a:r>
              <a:rPr sz="2000" b="1" spc="-5" dirty="0">
                <a:latin typeface="Calibri"/>
                <a:cs typeface="Calibri"/>
              </a:rPr>
              <a:t>Debugging</a:t>
            </a:r>
            <a:r>
              <a:rPr sz="2000" b="1" spc="-10" dirty="0">
                <a:latin typeface="Calibri"/>
                <a:cs typeface="Calibri"/>
              </a:rPr>
              <a:t> </a:t>
            </a:r>
            <a:r>
              <a:rPr sz="2000" b="1" dirty="0">
                <a:latin typeface="Calibri"/>
                <a:cs typeface="Calibri"/>
              </a:rPr>
              <a:t>Mode</a:t>
            </a:r>
            <a:endParaRPr lang="en-US" sz="2000" b="1" dirty="0">
              <a:latin typeface="Calibri"/>
              <a:cs typeface="Calibri"/>
            </a:endParaRPr>
          </a:p>
          <a:p>
            <a:pPr marL="299085" indent="-287020">
              <a:spcBef>
                <a:spcPts val="105"/>
              </a:spcBef>
              <a:buFont typeface="Wingdings"/>
              <a:buChar char=""/>
              <a:tabLst>
                <a:tab pos="299720" algn="l"/>
              </a:tabLst>
            </a:pPr>
            <a:r>
              <a:rPr lang="en-US" sz="2000" dirty="0"/>
              <a:t>Debugging is the process of finding and fixing bugs and errors in software source code. When software doesn't work as expected, computer programmers examine the code to determine the reason for the failure. Debugging can also mean a system that shows the flow of a program, sometimes referred to as a flowchart/process of a running program.</a:t>
            </a:r>
          </a:p>
          <a:p>
            <a:pPr marL="299085" indent="-287020">
              <a:lnSpc>
                <a:spcPct val="100000"/>
              </a:lnSpc>
              <a:spcBef>
                <a:spcPts val="105"/>
              </a:spcBef>
              <a:buFont typeface="Wingdings"/>
              <a:buChar char=""/>
              <a:tabLst>
                <a:tab pos="299720" algn="l"/>
              </a:tabLst>
            </a:pPr>
            <a:endParaRPr lang="en-US" sz="2000" dirty="0">
              <a:latin typeface="Calibri"/>
              <a:cs typeface="Calibri"/>
            </a:endParaRPr>
          </a:p>
          <a:p>
            <a:pPr marL="299085" indent="-287020">
              <a:lnSpc>
                <a:spcPct val="100000"/>
              </a:lnSpc>
              <a:spcBef>
                <a:spcPts val="105"/>
              </a:spcBef>
              <a:buFont typeface="Wingdings"/>
              <a:buChar char=""/>
              <a:tabLst>
                <a:tab pos="299720" algn="l"/>
              </a:tabLst>
            </a:pPr>
            <a:r>
              <a:rPr lang="en-US" sz="2000" dirty="0">
                <a:cs typeface="Calibri"/>
              </a:rPr>
              <a:t>Debugging is the process of finding and eliminating program or system errors. A bug is an error or defect that prevents a program or system from working properly. Programs are usually written with very complicated and complicated code, so a small mistake can have a big impact on the whole program. Therefore, pre- and post-release debugging of your program is very important.</a:t>
            </a:r>
          </a:p>
          <a:p>
            <a:pPr marL="299085" indent="-287020">
              <a:lnSpc>
                <a:spcPct val="100000"/>
              </a:lnSpc>
              <a:spcBef>
                <a:spcPts val="105"/>
              </a:spcBef>
              <a:buFont typeface="Wingdings"/>
              <a:buChar char=""/>
              <a:tabLst>
                <a:tab pos="299720" algn="l"/>
              </a:tabLst>
            </a:pPr>
            <a:endParaRPr lang="en-US" sz="2000" dirty="0">
              <a:latin typeface="Calibri"/>
              <a:cs typeface="Calibri"/>
            </a:endParaRPr>
          </a:p>
          <a:p>
            <a:pPr marL="299085" indent="-287020">
              <a:lnSpc>
                <a:spcPct val="100000"/>
              </a:lnSpc>
              <a:spcBef>
                <a:spcPts val="105"/>
              </a:spcBef>
              <a:buFont typeface="Wingdings"/>
              <a:buChar char=""/>
              <a:tabLst>
                <a:tab pos="299720" algn="l"/>
              </a:tabLst>
            </a:pPr>
            <a:endParaRPr lang="en-US" sz="2000" dirty="0">
              <a:latin typeface="Calibri"/>
              <a:cs typeface="Calibri"/>
            </a:endParaRPr>
          </a:p>
          <a:p>
            <a:pPr marL="299085" indent="-287020">
              <a:lnSpc>
                <a:spcPct val="100000"/>
              </a:lnSpc>
              <a:spcBef>
                <a:spcPts val="105"/>
              </a:spcBef>
              <a:buFont typeface="Wingdings"/>
              <a:buChar char=""/>
              <a:tabLst>
                <a:tab pos="299720" algn="l"/>
              </a:tabLst>
            </a:pPr>
            <a:endParaRPr lang="en-US" sz="2000" dirty="0">
              <a:latin typeface="Calibri"/>
              <a:cs typeface="Calibri"/>
            </a:endParaRPr>
          </a:p>
          <a:p>
            <a:pPr marL="299085" indent="-287020">
              <a:lnSpc>
                <a:spcPct val="100000"/>
              </a:lnSpc>
              <a:spcBef>
                <a:spcPts val="105"/>
              </a:spcBef>
              <a:buFont typeface="Wingdings"/>
              <a:buChar char=""/>
              <a:tabLst>
                <a:tab pos="299720" algn="l"/>
              </a:tabLst>
            </a:pPr>
            <a:endParaRPr lang="en-US" sz="2000" dirty="0">
              <a:latin typeface="Calibri"/>
              <a:cs typeface="Calibri"/>
            </a:endParaRPr>
          </a:p>
          <a:p>
            <a:pPr marL="299085" indent="-287020">
              <a:lnSpc>
                <a:spcPct val="100000"/>
              </a:lnSpc>
              <a:spcBef>
                <a:spcPts val="105"/>
              </a:spcBef>
              <a:buFont typeface="Wingdings"/>
              <a:buChar char=""/>
              <a:tabLst>
                <a:tab pos="299720" algn="l"/>
              </a:tabLst>
            </a:pPr>
            <a:endParaRPr lang="en-US" sz="2000" dirty="0">
              <a:latin typeface="Calibri"/>
              <a:cs typeface="Calibri"/>
            </a:endParaRPr>
          </a:p>
          <a:p>
            <a:pPr marL="299085" indent="-287020">
              <a:lnSpc>
                <a:spcPct val="100000"/>
              </a:lnSpc>
              <a:spcBef>
                <a:spcPts val="105"/>
              </a:spcBef>
              <a:buFont typeface="Wingdings"/>
              <a:buChar char=""/>
              <a:tabLst>
                <a:tab pos="299720" algn="l"/>
              </a:tabLst>
            </a:pPr>
            <a:endParaRPr lang="en-US" sz="2000" dirty="0">
              <a:latin typeface="Calibri"/>
              <a:cs typeface="Calibri"/>
            </a:endParaRPr>
          </a:p>
          <a:p>
            <a:pPr marL="299085" indent="-287020">
              <a:lnSpc>
                <a:spcPct val="100000"/>
              </a:lnSpc>
              <a:spcBef>
                <a:spcPts val="105"/>
              </a:spcBef>
              <a:buFont typeface="Wingdings"/>
              <a:buChar char=""/>
              <a:tabLst>
                <a:tab pos="299720" algn="l"/>
              </a:tabLst>
            </a:pPr>
            <a:endParaRPr lang="en-US" sz="2000" dirty="0">
              <a:latin typeface="Calibri"/>
              <a:cs typeface="Calibri"/>
            </a:endParaRPr>
          </a:p>
          <a:p>
            <a:pPr marL="12065">
              <a:lnSpc>
                <a:spcPct val="100000"/>
              </a:lnSpc>
              <a:spcBef>
                <a:spcPts val="105"/>
              </a:spcBef>
              <a:tabLst>
                <a:tab pos="299720" algn="l"/>
              </a:tabLst>
            </a:pPr>
            <a:endParaRPr lang="en-US" sz="2000" dirty="0">
              <a:latin typeface="Calibri"/>
              <a:cs typeface="Calibri"/>
            </a:endParaRPr>
          </a:p>
          <a:p>
            <a:pPr marL="12065">
              <a:lnSpc>
                <a:spcPct val="100000"/>
              </a:lnSpc>
              <a:spcBef>
                <a:spcPts val="105"/>
              </a:spcBef>
              <a:tabLst>
                <a:tab pos="299720" algn="l"/>
              </a:tabLst>
            </a:pPr>
            <a:endParaRPr lang="en-US" sz="2000" dirty="0">
              <a:latin typeface="Calibri"/>
              <a:cs typeface="Calibri"/>
            </a:endParaRPr>
          </a:p>
          <a:p>
            <a:pPr marL="12065">
              <a:lnSpc>
                <a:spcPct val="100000"/>
              </a:lnSpc>
              <a:spcBef>
                <a:spcPts val="105"/>
              </a:spcBef>
              <a:tabLst>
                <a:tab pos="299720" algn="l"/>
              </a:tabLst>
            </a:pPr>
            <a:endParaRPr lang="en-US" sz="2000" dirty="0">
              <a:latin typeface="Calibri"/>
              <a:cs typeface="Calibri"/>
            </a:endParaRPr>
          </a:p>
          <a:p>
            <a:pPr marL="12065">
              <a:lnSpc>
                <a:spcPct val="100000"/>
              </a:lnSpc>
              <a:spcBef>
                <a:spcPts val="105"/>
              </a:spcBef>
              <a:tabLst>
                <a:tab pos="299720" algn="l"/>
              </a:tabLst>
            </a:pPr>
            <a:endParaRPr lang="en-US" sz="2000" dirty="0">
              <a:latin typeface="Calibri"/>
              <a:cs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91" y="156463"/>
            <a:ext cx="1339850" cy="430887"/>
          </a:xfrm>
        </p:spPr>
        <p:txBody>
          <a:bodyPr/>
          <a:lstStyle/>
          <a:p>
            <a:r>
              <a:rPr lang="en-US" dirty="0"/>
              <a:t>9</a:t>
            </a:r>
          </a:p>
        </p:txBody>
      </p:sp>
      <p:sp>
        <p:nvSpPr>
          <p:cNvPr id="3" name="Text Placeholder 2"/>
          <p:cNvSpPr>
            <a:spLocks noGrp="1"/>
          </p:cNvSpPr>
          <p:nvPr>
            <p:ph type="body" idx="1"/>
          </p:nvPr>
        </p:nvSpPr>
        <p:spPr>
          <a:xfrm>
            <a:off x="173037" y="1090675"/>
            <a:ext cx="8515985" cy="360098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p:cNvPicPr>
            <a:picLocks noChangeAspect="1"/>
          </p:cNvPicPr>
          <p:nvPr/>
        </p:nvPicPr>
        <p:blipFill>
          <a:blip r:embed="rId2"/>
          <a:stretch>
            <a:fillRect/>
          </a:stretch>
        </p:blipFill>
        <p:spPr>
          <a:xfrm>
            <a:off x="838200" y="1295400"/>
            <a:ext cx="6858257" cy="4185049"/>
          </a:xfrm>
          <a:prstGeom prst="rect">
            <a:avLst/>
          </a:prstGeom>
        </p:spPr>
      </p:pic>
    </p:spTree>
    <p:extLst>
      <p:ext uri="{BB962C8B-B14F-4D97-AF65-F5344CB8AC3E}">
        <p14:creationId xmlns:p14="http://schemas.microsoft.com/office/powerpoint/2010/main" val="3680483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5" y="833500"/>
            <a:ext cx="9068435" cy="5898515"/>
            <a:chOff x="-3175" y="833500"/>
            <a:chExt cx="9068435" cy="5898515"/>
          </a:xfrm>
        </p:grpSpPr>
        <p:sp>
          <p:nvSpPr>
            <p:cNvPr id="3" name="object 3"/>
            <p:cNvSpPr/>
            <p:nvPr/>
          </p:nvSpPr>
          <p:spPr>
            <a:xfrm>
              <a:off x="0"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0"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78739" y="133604"/>
            <a:ext cx="3468370"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10.</a:t>
            </a:r>
            <a:r>
              <a:rPr b="0" spc="-15" dirty="0">
                <a:solidFill>
                  <a:srgbClr val="8F1B4F"/>
                </a:solidFill>
                <a:latin typeface="Arial MT"/>
                <a:cs typeface="Arial MT"/>
              </a:rPr>
              <a:t> </a:t>
            </a:r>
            <a:r>
              <a:rPr b="0" spc="-5" dirty="0">
                <a:solidFill>
                  <a:srgbClr val="8F1B4F"/>
                </a:solidFill>
                <a:latin typeface="Arial MT"/>
                <a:cs typeface="Arial MT"/>
              </a:rPr>
              <a:t>Coding</a:t>
            </a:r>
            <a:r>
              <a:rPr b="0" spc="5" dirty="0">
                <a:solidFill>
                  <a:srgbClr val="8F1B4F"/>
                </a:solidFill>
                <a:latin typeface="Arial MT"/>
                <a:cs typeface="Arial MT"/>
              </a:rPr>
              <a:t> </a:t>
            </a:r>
            <a:r>
              <a:rPr b="0" spc="-5" dirty="0">
                <a:solidFill>
                  <a:srgbClr val="8F1B4F"/>
                </a:solidFill>
                <a:latin typeface="Arial MT"/>
                <a:cs typeface="Arial MT"/>
              </a:rPr>
              <a:t>Standards</a:t>
            </a:r>
          </a:p>
        </p:txBody>
      </p:sp>
      <p:sp>
        <p:nvSpPr>
          <p:cNvPr id="6" name="object 6"/>
          <p:cNvSpPr txBox="1"/>
          <p:nvPr/>
        </p:nvSpPr>
        <p:spPr>
          <a:xfrm>
            <a:off x="78738" y="853186"/>
            <a:ext cx="8531861" cy="4784002"/>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5" dirty="0">
                <a:latin typeface="Calibri"/>
                <a:cs typeface="Calibri"/>
              </a:rPr>
              <a:t>Application</a:t>
            </a:r>
            <a:r>
              <a:rPr sz="2000" b="1" spc="-45" dirty="0">
                <a:latin typeface="Calibri"/>
                <a:cs typeface="Calibri"/>
              </a:rPr>
              <a:t> </a:t>
            </a:r>
            <a:r>
              <a:rPr sz="2000" b="1" dirty="0">
                <a:latin typeface="Calibri"/>
                <a:cs typeface="Calibri"/>
              </a:rPr>
              <a:t>of</a:t>
            </a:r>
            <a:r>
              <a:rPr sz="2000" b="1" spc="-10" dirty="0">
                <a:latin typeface="Calibri"/>
                <a:cs typeface="Calibri"/>
              </a:rPr>
              <a:t> </a:t>
            </a:r>
            <a:r>
              <a:rPr sz="2000" b="1" dirty="0">
                <a:latin typeface="Calibri"/>
                <a:cs typeface="Calibri"/>
              </a:rPr>
              <a:t>coding</a:t>
            </a:r>
            <a:r>
              <a:rPr sz="2000" b="1" spc="-35" dirty="0">
                <a:latin typeface="Calibri"/>
                <a:cs typeface="Calibri"/>
              </a:rPr>
              <a:t> </a:t>
            </a:r>
            <a:r>
              <a:rPr sz="2000" b="1" spc="-10" dirty="0">
                <a:latin typeface="Calibri"/>
                <a:cs typeface="Calibri"/>
              </a:rPr>
              <a:t>standards</a:t>
            </a:r>
            <a:endParaRPr lang="en-US" sz="2000" b="1" spc="-10" dirty="0">
              <a:latin typeface="Calibri"/>
              <a:cs typeface="Calibri"/>
            </a:endParaRPr>
          </a:p>
          <a:p>
            <a:pPr marL="299085" indent="-287020">
              <a:lnSpc>
                <a:spcPct val="100000"/>
              </a:lnSpc>
              <a:spcBef>
                <a:spcPts val="105"/>
              </a:spcBef>
              <a:buFont typeface="Wingdings"/>
              <a:buChar char=""/>
              <a:tabLst>
                <a:tab pos="299720" algn="l"/>
              </a:tabLst>
            </a:pPr>
            <a:r>
              <a:rPr lang="en-US" sz="2000" b="1" spc="-10" dirty="0">
                <a:cs typeface="Calibri"/>
              </a:rPr>
              <a:t>Coding Standards for Methods: Usually method name should either be verb or verb noun combination starting with lower letter. If it contains multiple word than every inner word should start with uppercase.</a:t>
            </a:r>
            <a:endParaRPr lang="en-US" sz="2000" b="1" spc="-10" dirty="0">
              <a:latin typeface="Calibri"/>
              <a:cs typeface="Calibri"/>
            </a:endParaRPr>
          </a:p>
          <a:p>
            <a:pPr marL="299085" indent="-287020">
              <a:lnSpc>
                <a:spcPct val="100000"/>
              </a:lnSpc>
              <a:spcBef>
                <a:spcPts val="105"/>
              </a:spcBef>
              <a:buFont typeface="Wingdings"/>
              <a:buChar char=""/>
              <a:tabLst>
                <a:tab pos="299720" algn="l"/>
              </a:tabLst>
            </a:pPr>
            <a:endParaRPr lang="en-US" sz="2000" b="1" spc="-10" dirty="0">
              <a:latin typeface="Calibri"/>
              <a:cs typeface="Calibri"/>
            </a:endParaRPr>
          </a:p>
          <a:p>
            <a:pPr marL="299085" indent="-287020">
              <a:lnSpc>
                <a:spcPct val="100000"/>
              </a:lnSpc>
              <a:spcBef>
                <a:spcPts val="105"/>
              </a:spcBef>
              <a:buFont typeface="Wingdings"/>
              <a:buChar char=""/>
              <a:tabLst>
                <a:tab pos="299720" algn="l"/>
              </a:tabLst>
            </a:pPr>
            <a:endParaRPr lang="en-US" sz="2000" b="1" spc="-10" dirty="0">
              <a:latin typeface="Calibri"/>
              <a:cs typeface="Calibri"/>
            </a:endParaRPr>
          </a:p>
          <a:p>
            <a:pPr marL="299085" indent="-287020">
              <a:lnSpc>
                <a:spcPct val="100000"/>
              </a:lnSpc>
              <a:spcBef>
                <a:spcPts val="105"/>
              </a:spcBef>
              <a:buFont typeface="Wingdings"/>
              <a:buChar char=""/>
              <a:tabLst>
                <a:tab pos="299720" algn="l"/>
              </a:tabLst>
            </a:pPr>
            <a:endParaRPr lang="en-US" sz="2000" b="1" spc="-10" dirty="0" smtClean="0">
              <a:latin typeface="Calibri"/>
              <a:cs typeface="Calibri"/>
            </a:endParaRPr>
          </a:p>
          <a:p>
            <a:pPr marL="299085" indent="-287020">
              <a:lnSpc>
                <a:spcPct val="100000"/>
              </a:lnSpc>
              <a:spcBef>
                <a:spcPts val="105"/>
              </a:spcBef>
              <a:buFont typeface="Wingdings"/>
              <a:buChar char=""/>
              <a:tabLst>
                <a:tab pos="299720" algn="l"/>
              </a:tabLst>
            </a:pPr>
            <a:endParaRPr lang="en-US" sz="2000" b="1" spc="-10" dirty="0" smtClean="0">
              <a:latin typeface="Calibri"/>
              <a:cs typeface="Calibri"/>
            </a:endParaRPr>
          </a:p>
          <a:p>
            <a:pPr marL="299085" indent="-287020">
              <a:lnSpc>
                <a:spcPct val="100000"/>
              </a:lnSpc>
              <a:spcBef>
                <a:spcPts val="105"/>
              </a:spcBef>
              <a:buFont typeface="Wingdings"/>
              <a:buChar char=""/>
              <a:tabLst>
                <a:tab pos="299720" algn="l"/>
              </a:tabLst>
            </a:pPr>
            <a:endParaRPr lang="en-US" sz="2000" b="1" spc="-10" dirty="0">
              <a:latin typeface="Calibri"/>
              <a:cs typeface="Calibri"/>
            </a:endParaRPr>
          </a:p>
          <a:p>
            <a:pPr marL="299085" indent="-287020">
              <a:lnSpc>
                <a:spcPct val="100000"/>
              </a:lnSpc>
              <a:spcBef>
                <a:spcPts val="105"/>
              </a:spcBef>
              <a:buFont typeface="Wingdings"/>
              <a:buChar char=""/>
              <a:tabLst>
                <a:tab pos="299720" algn="l"/>
              </a:tabLst>
            </a:pPr>
            <a:endParaRPr lang="en-US" sz="2000" b="1" spc="-10" dirty="0">
              <a:latin typeface="Calibri"/>
              <a:cs typeface="Calibri"/>
            </a:endParaRPr>
          </a:p>
          <a:p>
            <a:pPr marL="12065">
              <a:lnSpc>
                <a:spcPct val="100000"/>
              </a:lnSpc>
              <a:spcBef>
                <a:spcPts val="105"/>
              </a:spcBef>
              <a:tabLst>
                <a:tab pos="299720" algn="l"/>
              </a:tabLst>
            </a:pPr>
            <a:r>
              <a:rPr lang="en-US" sz="2000" b="1" spc="-10" dirty="0">
                <a:latin typeface="Calibri"/>
                <a:cs typeface="Calibri"/>
              </a:rPr>
              <a:t>     </a:t>
            </a:r>
            <a:r>
              <a:rPr lang="en-US" sz="2000" b="1" spc="-10" dirty="0" smtClean="0">
                <a:latin typeface="Calibri"/>
                <a:cs typeface="Calibri"/>
              </a:rPr>
              <a:t>GETTERS &amp;SETTERS</a:t>
            </a:r>
          </a:p>
          <a:p>
            <a:pPr marL="12065">
              <a:lnSpc>
                <a:spcPct val="100000"/>
              </a:lnSpc>
              <a:spcBef>
                <a:spcPts val="105"/>
              </a:spcBef>
              <a:tabLst>
                <a:tab pos="299720" algn="l"/>
              </a:tabLst>
            </a:pPr>
            <a:endParaRPr lang="en-US" sz="2000" spc="-10" dirty="0">
              <a:latin typeface="Calibri"/>
              <a:cs typeface="Calibri"/>
            </a:endParaRPr>
          </a:p>
          <a:p>
            <a:pPr marL="12065">
              <a:lnSpc>
                <a:spcPct val="100000"/>
              </a:lnSpc>
              <a:spcBef>
                <a:spcPts val="105"/>
              </a:spcBef>
              <a:tabLst>
                <a:tab pos="299720" algn="l"/>
              </a:tabLst>
            </a:pPr>
            <a:endParaRPr lang="en-US" sz="2000" spc="-10" dirty="0">
              <a:latin typeface="Calibri"/>
              <a:cs typeface="Calibri"/>
            </a:endParaRPr>
          </a:p>
          <a:p>
            <a:pPr marL="12065">
              <a:lnSpc>
                <a:spcPct val="100000"/>
              </a:lnSpc>
              <a:spcBef>
                <a:spcPts val="105"/>
              </a:spcBef>
              <a:tabLst>
                <a:tab pos="299720" algn="l"/>
              </a:tabLst>
            </a:pPr>
            <a:r>
              <a:rPr lang="en-US" sz="2000" spc="-10" dirty="0">
                <a:latin typeface="Calibri"/>
                <a:cs typeface="Calibri"/>
              </a:rPr>
              <a:t>     </a:t>
            </a:r>
          </a:p>
          <a:p>
            <a:pPr marL="12065">
              <a:lnSpc>
                <a:spcPct val="100000"/>
              </a:lnSpc>
              <a:spcBef>
                <a:spcPts val="105"/>
              </a:spcBef>
              <a:tabLst>
                <a:tab pos="299720" algn="l"/>
              </a:tabLst>
            </a:pPr>
            <a:endParaRPr sz="2000" dirty="0">
              <a:latin typeface="Calibri"/>
              <a:cs typeface="Calibri"/>
            </a:endParaRPr>
          </a:p>
        </p:txBody>
      </p:sp>
      <p:pic>
        <p:nvPicPr>
          <p:cNvPr id="7" name="Picture 6"/>
          <p:cNvPicPr>
            <a:picLocks noChangeAspect="1"/>
          </p:cNvPicPr>
          <p:nvPr/>
        </p:nvPicPr>
        <p:blipFill>
          <a:blip r:embed="rId2"/>
          <a:stretch>
            <a:fillRect/>
          </a:stretch>
        </p:blipFill>
        <p:spPr>
          <a:xfrm>
            <a:off x="685800" y="2438400"/>
            <a:ext cx="713294" cy="475529"/>
          </a:xfrm>
          <a:prstGeom prst="rect">
            <a:avLst/>
          </a:prstGeom>
        </p:spPr>
      </p:pic>
      <p:pic>
        <p:nvPicPr>
          <p:cNvPr id="8" name="Picture 7"/>
          <p:cNvPicPr>
            <a:picLocks noChangeAspect="1"/>
          </p:cNvPicPr>
          <p:nvPr/>
        </p:nvPicPr>
        <p:blipFill>
          <a:blip r:embed="rId3"/>
          <a:stretch>
            <a:fillRect/>
          </a:stretch>
        </p:blipFill>
        <p:spPr>
          <a:xfrm>
            <a:off x="0" y="4572000"/>
            <a:ext cx="5944115" cy="56088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90" y="156463"/>
            <a:ext cx="3664509" cy="1723549"/>
          </a:xfrm>
        </p:spPr>
        <p:txBody>
          <a:bodyPr/>
          <a:lstStyle/>
          <a:p>
            <a:r>
              <a:rPr lang="en-US" dirty="0"/>
              <a:t>Using Naming Standard</a:t>
            </a:r>
          </a:p>
        </p:txBody>
      </p:sp>
      <p:sp>
        <p:nvSpPr>
          <p:cNvPr id="3" name="Text Placeholder 2"/>
          <p:cNvSpPr>
            <a:spLocks noGrp="1"/>
          </p:cNvSpPr>
          <p:nvPr>
            <p:ph type="body" idx="1"/>
          </p:nvPr>
        </p:nvSpPr>
        <p:spPr>
          <a:xfrm>
            <a:off x="173037" y="1090675"/>
            <a:ext cx="8515985" cy="3046988"/>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5474264" y="3562269"/>
            <a:ext cx="2493480" cy="170703"/>
          </a:xfrm>
          <a:prstGeom prst="rect">
            <a:avLst/>
          </a:prstGeom>
        </p:spPr>
      </p:pic>
      <p:sp>
        <p:nvSpPr>
          <p:cNvPr id="5" name="Rectangle 4"/>
          <p:cNvSpPr/>
          <p:nvPr/>
        </p:nvSpPr>
        <p:spPr>
          <a:xfrm>
            <a:off x="457200" y="883188"/>
            <a:ext cx="8079422" cy="2862322"/>
          </a:xfrm>
          <a:prstGeom prst="rect">
            <a:avLst/>
          </a:prstGeom>
        </p:spPr>
        <p:txBody>
          <a:bodyPr wrap="square">
            <a:spAutoFit/>
          </a:bodyPr>
          <a:lstStyle/>
          <a:p>
            <a:endParaRPr lang="en-US" dirty="0"/>
          </a:p>
          <a:p>
            <a:r>
              <a:rPr lang="en-US" dirty="0"/>
              <a:t>Class Members must be accessed privately</a:t>
            </a:r>
          </a:p>
          <a:p>
            <a:r>
              <a:rPr lang="en-US" dirty="0"/>
              <a:t>It is considered a good Java practice to keep the accessibility of class fields as inaccessible as possible. It is made to protect the fields. To achieve this, the private access modifier is the ideal choice. This practice is recommended to maintain encapsulation, one of the basic concepts of OOP. Although this is an extremely basic concept of object-oriented programming, many programmers who are new to it still do not properly assign class access modifiers and prefer to make it public for ease of use. understand.</a:t>
            </a:r>
          </a:p>
          <a:p>
            <a:r>
              <a:rPr lang="en-US" dirty="0"/>
              <a:t>Consider this class where fields are made public</a:t>
            </a:r>
          </a:p>
        </p:txBody>
      </p:sp>
      <p:pic>
        <p:nvPicPr>
          <p:cNvPr id="6" name="Picture 5"/>
          <p:cNvPicPr>
            <a:picLocks noChangeAspect="1"/>
          </p:cNvPicPr>
          <p:nvPr/>
        </p:nvPicPr>
        <p:blipFill>
          <a:blip r:embed="rId3"/>
          <a:stretch>
            <a:fillRect/>
          </a:stretch>
        </p:blipFill>
        <p:spPr>
          <a:xfrm>
            <a:off x="638867" y="3769321"/>
            <a:ext cx="8200847" cy="2839935"/>
          </a:xfrm>
          <a:prstGeom prst="rect">
            <a:avLst/>
          </a:prstGeom>
        </p:spPr>
      </p:pic>
      <p:pic>
        <p:nvPicPr>
          <p:cNvPr id="7" name="Picture 6"/>
          <p:cNvPicPr>
            <a:picLocks noChangeAspect="1"/>
          </p:cNvPicPr>
          <p:nvPr/>
        </p:nvPicPr>
        <p:blipFill>
          <a:blip r:embed="rId4"/>
          <a:stretch>
            <a:fillRect/>
          </a:stretch>
        </p:blipFill>
        <p:spPr>
          <a:xfrm>
            <a:off x="2895600" y="5943600"/>
            <a:ext cx="5944115" cy="260966"/>
          </a:xfrm>
          <a:prstGeom prst="rect">
            <a:avLst/>
          </a:prstGeom>
        </p:spPr>
      </p:pic>
    </p:spTree>
    <p:extLst>
      <p:ext uri="{BB962C8B-B14F-4D97-AF65-F5344CB8AC3E}">
        <p14:creationId xmlns:p14="http://schemas.microsoft.com/office/powerpoint/2010/main" val="457326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990" y="57404"/>
            <a:ext cx="6149340" cy="452120"/>
          </a:xfrm>
          <a:prstGeom prst="rect">
            <a:avLst/>
          </a:prstGeom>
        </p:spPr>
        <p:txBody>
          <a:bodyPr vert="horz" wrap="square" lIns="0" tIns="12065" rIns="0" bIns="0" rtlCol="0">
            <a:spAutoFit/>
          </a:bodyPr>
          <a:lstStyle/>
          <a:p>
            <a:pPr marL="12700">
              <a:lnSpc>
                <a:spcPct val="100000"/>
              </a:lnSpc>
              <a:spcBef>
                <a:spcPts val="95"/>
              </a:spcBef>
            </a:pPr>
            <a:r>
              <a:rPr b="0" spc="-70" dirty="0">
                <a:solidFill>
                  <a:srgbClr val="8F1B4F"/>
                </a:solidFill>
                <a:latin typeface="Arial MT"/>
                <a:cs typeface="Arial MT"/>
              </a:rPr>
              <a:t>11.</a:t>
            </a:r>
            <a:r>
              <a:rPr b="0" dirty="0">
                <a:solidFill>
                  <a:srgbClr val="8F1B4F"/>
                </a:solidFill>
                <a:latin typeface="Arial MT"/>
                <a:cs typeface="Arial MT"/>
              </a:rPr>
              <a:t> </a:t>
            </a:r>
            <a:r>
              <a:rPr b="0" spc="-5" dirty="0">
                <a:solidFill>
                  <a:srgbClr val="8F1B4F"/>
                </a:solidFill>
                <a:latin typeface="Arial MT"/>
                <a:cs typeface="Arial MT"/>
              </a:rPr>
              <a:t>Milestone</a:t>
            </a:r>
            <a:r>
              <a:rPr b="0" spc="20" dirty="0">
                <a:solidFill>
                  <a:srgbClr val="8F1B4F"/>
                </a:solidFill>
                <a:latin typeface="Arial MT"/>
                <a:cs typeface="Arial MT"/>
              </a:rPr>
              <a:t> </a:t>
            </a:r>
            <a:r>
              <a:rPr b="0" spc="-5" dirty="0">
                <a:solidFill>
                  <a:srgbClr val="8F1B4F"/>
                </a:solidFill>
                <a:latin typeface="Arial MT"/>
                <a:cs typeface="Arial MT"/>
              </a:rPr>
              <a:t>Feedback</a:t>
            </a:r>
            <a:r>
              <a:rPr b="0" spc="20" dirty="0">
                <a:solidFill>
                  <a:srgbClr val="8F1B4F"/>
                </a:solidFill>
                <a:latin typeface="Arial MT"/>
                <a:cs typeface="Arial MT"/>
              </a:rPr>
              <a:t> </a:t>
            </a:r>
            <a:r>
              <a:rPr b="0" spc="-5" dirty="0">
                <a:solidFill>
                  <a:srgbClr val="8F1B4F"/>
                </a:solidFill>
                <a:latin typeface="Arial MT"/>
                <a:cs typeface="Arial MT"/>
              </a:rPr>
              <a:t>&amp;</a:t>
            </a:r>
            <a:r>
              <a:rPr b="0" spc="-175" dirty="0">
                <a:solidFill>
                  <a:srgbClr val="8F1B4F"/>
                </a:solidFill>
                <a:latin typeface="Arial MT"/>
                <a:cs typeface="Arial MT"/>
              </a:rPr>
              <a:t> </a:t>
            </a:r>
            <a:r>
              <a:rPr b="0" spc="-5" dirty="0">
                <a:solidFill>
                  <a:srgbClr val="8F1B4F"/>
                </a:solidFill>
                <a:latin typeface="Arial MT"/>
                <a:cs typeface="Arial MT"/>
              </a:rPr>
              <a:t>Action</a:t>
            </a:r>
            <a:r>
              <a:rPr b="0" dirty="0">
                <a:solidFill>
                  <a:srgbClr val="8F1B4F"/>
                </a:solidFill>
                <a:latin typeface="Arial MT"/>
                <a:cs typeface="Arial MT"/>
              </a:rPr>
              <a:t> </a:t>
            </a:r>
            <a:r>
              <a:rPr b="0" spc="-5" dirty="0">
                <a:solidFill>
                  <a:srgbClr val="8F1B4F"/>
                </a:solidFill>
                <a:latin typeface="Arial MT"/>
                <a:cs typeface="Arial MT"/>
              </a:rPr>
              <a:t>taken</a:t>
            </a:r>
          </a:p>
        </p:txBody>
      </p:sp>
      <p:graphicFrame>
        <p:nvGraphicFramePr>
          <p:cNvPr id="3" name="object 3"/>
          <p:cNvGraphicFramePr>
            <a:graphicFrameLocks noGrp="1"/>
          </p:cNvGraphicFramePr>
          <p:nvPr>
            <p:extLst>
              <p:ext uri="{D42A27DB-BD31-4B8C-83A1-F6EECF244321}">
                <p14:modId xmlns:p14="http://schemas.microsoft.com/office/powerpoint/2010/main" val="1786600268"/>
              </p:ext>
            </p:extLst>
          </p:nvPr>
        </p:nvGraphicFramePr>
        <p:xfrm>
          <a:off x="228600" y="509524"/>
          <a:ext cx="8610600" cy="6210538"/>
        </p:xfrm>
        <a:graphic>
          <a:graphicData uri="http://schemas.openxmlformats.org/drawingml/2006/table">
            <a:tbl>
              <a:tblPr firstRow="1" bandRow="1">
                <a:tableStyleId>{2D5ABB26-0587-4C30-8999-92F81FD0307C}</a:tableStyleId>
              </a:tblPr>
              <a:tblGrid>
                <a:gridCol w="1020258">
                  <a:extLst>
                    <a:ext uri="{9D8B030D-6E8A-4147-A177-3AD203B41FA5}">
                      <a16:colId xmlns="" xmlns:a16="http://schemas.microsoft.com/office/drawing/2014/main" val="20000"/>
                    </a:ext>
                  </a:extLst>
                </a:gridCol>
                <a:gridCol w="4233214">
                  <a:extLst>
                    <a:ext uri="{9D8B030D-6E8A-4147-A177-3AD203B41FA5}">
                      <a16:colId xmlns="" xmlns:a16="http://schemas.microsoft.com/office/drawing/2014/main" val="20001"/>
                    </a:ext>
                  </a:extLst>
                </a:gridCol>
                <a:gridCol w="3357128">
                  <a:extLst>
                    <a:ext uri="{9D8B030D-6E8A-4147-A177-3AD203B41FA5}">
                      <a16:colId xmlns="" xmlns:a16="http://schemas.microsoft.com/office/drawing/2014/main" val="20002"/>
                    </a:ext>
                  </a:extLst>
                </a:gridCol>
              </a:tblGrid>
              <a:tr h="875763">
                <a:tc>
                  <a:txBody>
                    <a:bodyPr/>
                    <a:lstStyle/>
                    <a:p>
                      <a:pPr marL="33655" marR="26670" indent="266700">
                        <a:lnSpc>
                          <a:spcPct val="100000"/>
                        </a:lnSpc>
                        <a:spcBef>
                          <a:spcPts val="860"/>
                        </a:spcBef>
                      </a:pPr>
                      <a:r>
                        <a:rPr sz="1800" b="1" spc="-10" dirty="0">
                          <a:solidFill>
                            <a:srgbClr val="FFFFFF"/>
                          </a:solidFill>
                          <a:latin typeface="Calibri"/>
                          <a:cs typeface="Calibri"/>
                        </a:rPr>
                        <a:t>Project </a:t>
                      </a:r>
                      <a:r>
                        <a:rPr sz="1800" b="1" spc="-5" dirty="0">
                          <a:solidFill>
                            <a:srgbClr val="FFFFFF"/>
                          </a:solidFill>
                          <a:latin typeface="Calibri"/>
                          <a:cs typeface="Calibri"/>
                        </a:rPr>
                        <a:t> </a:t>
                      </a:r>
                      <a:r>
                        <a:rPr sz="1800" b="1" dirty="0">
                          <a:solidFill>
                            <a:srgbClr val="FFFFFF"/>
                          </a:solidFill>
                          <a:latin typeface="Calibri"/>
                          <a:cs typeface="Calibri"/>
                        </a:rPr>
                        <a:t>Mil</a:t>
                      </a:r>
                      <a:r>
                        <a:rPr sz="1800" b="1" spc="5" dirty="0">
                          <a:solidFill>
                            <a:srgbClr val="FFFFFF"/>
                          </a:solidFill>
                          <a:latin typeface="Calibri"/>
                          <a:cs typeface="Calibri"/>
                        </a:rPr>
                        <a:t>e</a:t>
                      </a:r>
                      <a:r>
                        <a:rPr sz="1800" b="1" spc="-25" dirty="0">
                          <a:solidFill>
                            <a:srgbClr val="FFFFFF"/>
                          </a:solidFill>
                          <a:latin typeface="Calibri"/>
                          <a:cs typeface="Calibri"/>
                        </a:rPr>
                        <a:t>s</a:t>
                      </a:r>
                      <a:r>
                        <a:rPr sz="1800" b="1" spc="-15" dirty="0">
                          <a:solidFill>
                            <a:srgbClr val="FFFFFF"/>
                          </a:solidFill>
                          <a:latin typeface="Calibri"/>
                          <a:cs typeface="Calibri"/>
                        </a:rPr>
                        <a:t>t</a:t>
                      </a:r>
                      <a:r>
                        <a:rPr sz="1800" b="1" dirty="0">
                          <a:solidFill>
                            <a:srgbClr val="FFFFFF"/>
                          </a:solidFill>
                          <a:latin typeface="Calibri"/>
                          <a:cs typeface="Calibri"/>
                        </a:rPr>
                        <a:t>one</a:t>
                      </a:r>
                      <a:r>
                        <a:rPr sz="1800" b="1" spc="-45" dirty="0">
                          <a:solidFill>
                            <a:srgbClr val="FFFFFF"/>
                          </a:solidFill>
                          <a:latin typeface="Calibri"/>
                          <a:cs typeface="Calibri"/>
                        </a:rPr>
                        <a:t> </a:t>
                      </a:r>
                      <a:r>
                        <a:rPr sz="1800" b="1" dirty="0">
                          <a:solidFill>
                            <a:srgbClr val="FFFFFF"/>
                          </a:solidFill>
                          <a:latin typeface="Calibri"/>
                          <a:cs typeface="Calibri"/>
                        </a:rPr>
                        <a:t>ID</a:t>
                      </a:r>
                      <a:endParaRPr sz="1800" dirty="0">
                        <a:latin typeface="Calibri"/>
                        <a:cs typeface="Calibri"/>
                      </a:endParaRPr>
                    </a:p>
                  </a:txBody>
                  <a:tcPr marL="0" marR="0" marT="1092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148715" marR="63500" indent="-1077595">
                        <a:lnSpc>
                          <a:spcPct val="100000"/>
                        </a:lnSpc>
                        <a:spcBef>
                          <a:spcPts val="860"/>
                        </a:spcBef>
                      </a:pPr>
                      <a:r>
                        <a:rPr sz="1800" b="1" spc="-5" dirty="0">
                          <a:solidFill>
                            <a:srgbClr val="FFFFFF"/>
                          </a:solidFill>
                          <a:latin typeface="Calibri"/>
                          <a:cs typeface="Calibri"/>
                        </a:rPr>
                        <a:t>Milestone</a:t>
                      </a:r>
                      <a:r>
                        <a:rPr sz="1800" b="1" spc="-55" dirty="0">
                          <a:solidFill>
                            <a:srgbClr val="FFFFFF"/>
                          </a:solidFill>
                          <a:latin typeface="Calibri"/>
                          <a:cs typeface="Calibri"/>
                        </a:rPr>
                        <a:t> </a:t>
                      </a:r>
                      <a:r>
                        <a:rPr sz="1800" b="1" spc="-5" dirty="0">
                          <a:solidFill>
                            <a:srgbClr val="FFFFFF"/>
                          </a:solidFill>
                          <a:latin typeface="Calibri"/>
                          <a:cs typeface="Calibri"/>
                        </a:rPr>
                        <a:t>Feedback</a:t>
                      </a:r>
                      <a:r>
                        <a:rPr sz="1800" b="1" spc="-45" dirty="0">
                          <a:solidFill>
                            <a:srgbClr val="FFFFFF"/>
                          </a:solidFill>
                          <a:latin typeface="Calibri"/>
                          <a:cs typeface="Calibri"/>
                        </a:rPr>
                        <a:t> </a:t>
                      </a:r>
                      <a:r>
                        <a:rPr sz="1800" b="1" spc="-10" dirty="0">
                          <a:solidFill>
                            <a:srgbClr val="FFFFFF"/>
                          </a:solidFill>
                          <a:latin typeface="Calibri"/>
                          <a:cs typeface="Calibri"/>
                        </a:rPr>
                        <a:t>received</a:t>
                      </a:r>
                      <a:r>
                        <a:rPr sz="1800" b="1" spc="-55" dirty="0">
                          <a:solidFill>
                            <a:srgbClr val="FFFFFF"/>
                          </a:solidFill>
                          <a:latin typeface="Calibri"/>
                          <a:cs typeface="Calibri"/>
                        </a:rPr>
                        <a:t> </a:t>
                      </a:r>
                      <a:r>
                        <a:rPr sz="1800" b="1" spc="-10" dirty="0">
                          <a:solidFill>
                            <a:srgbClr val="FFFFFF"/>
                          </a:solidFill>
                          <a:latin typeface="Calibri"/>
                          <a:cs typeface="Calibri"/>
                        </a:rPr>
                        <a:t>from</a:t>
                      </a:r>
                      <a:r>
                        <a:rPr sz="1800" b="1" spc="10" dirty="0">
                          <a:solidFill>
                            <a:srgbClr val="FFFFFF"/>
                          </a:solidFill>
                          <a:latin typeface="Calibri"/>
                          <a:cs typeface="Calibri"/>
                        </a:rPr>
                        <a:t> </a:t>
                      </a:r>
                      <a:r>
                        <a:rPr sz="1800" b="1" spc="-25" dirty="0">
                          <a:solidFill>
                            <a:srgbClr val="FFFFFF"/>
                          </a:solidFill>
                          <a:latin typeface="Calibri"/>
                          <a:cs typeface="Calibri"/>
                        </a:rPr>
                        <a:t>Tutor</a:t>
                      </a:r>
                      <a:r>
                        <a:rPr sz="1800" b="1" spc="-20" dirty="0">
                          <a:solidFill>
                            <a:srgbClr val="FFFFFF"/>
                          </a:solidFill>
                          <a:latin typeface="Calibri"/>
                          <a:cs typeface="Calibri"/>
                        </a:rPr>
                        <a:t> </a:t>
                      </a:r>
                      <a:r>
                        <a:rPr sz="1800" b="1" dirty="0">
                          <a:solidFill>
                            <a:srgbClr val="FFFFFF"/>
                          </a:solidFill>
                          <a:latin typeface="Calibri"/>
                          <a:cs typeface="Calibri"/>
                        </a:rPr>
                        <a:t>/ </a:t>
                      </a:r>
                      <a:r>
                        <a:rPr sz="1800" b="1" spc="-390" dirty="0">
                          <a:solidFill>
                            <a:srgbClr val="FFFFFF"/>
                          </a:solidFill>
                          <a:latin typeface="Calibri"/>
                          <a:cs typeface="Calibri"/>
                        </a:rPr>
                        <a:t> </a:t>
                      </a:r>
                      <a:r>
                        <a:rPr sz="1800" b="1" spc="-5" dirty="0">
                          <a:solidFill>
                            <a:srgbClr val="FFFFFF"/>
                          </a:solidFill>
                          <a:latin typeface="Calibri"/>
                          <a:cs typeface="Calibri"/>
                        </a:rPr>
                        <a:t>Learning</a:t>
                      </a:r>
                      <a:r>
                        <a:rPr sz="1800" b="1" spc="-30" dirty="0">
                          <a:solidFill>
                            <a:srgbClr val="FFFFFF"/>
                          </a:solidFill>
                          <a:latin typeface="Calibri"/>
                          <a:cs typeface="Calibri"/>
                        </a:rPr>
                        <a:t> </a:t>
                      </a:r>
                      <a:r>
                        <a:rPr sz="1800" b="1" spc="-15" dirty="0">
                          <a:solidFill>
                            <a:srgbClr val="FFFFFF"/>
                          </a:solidFill>
                          <a:latin typeface="Calibri"/>
                          <a:cs typeface="Calibri"/>
                        </a:rPr>
                        <a:t>Facilitator</a:t>
                      </a:r>
                      <a:endParaRPr sz="1800">
                        <a:latin typeface="Calibri"/>
                        <a:cs typeface="Calibri"/>
                      </a:endParaRPr>
                    </a:p>
                  </a:txBody>
                  <a:tcPr marL="0" marR="0" marT="1092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165860" marR="1014094" indent="-144780">
                        <a:lnSpc>
                          <a:spcPct val="100000"/>
                        </a:lnSpc>
                        <a:spcBef>
                          <a:spcPts val="860"/>
                        </a:spcBef>
                      </a:pPr>
                      <a:r>
                        <a:rPr sz="1800" b="1" dirty="0">
                          <a:solidFill>
                            <a:srgbClr val="FFFFFF"/>
                          </a:solidFill>
                          <a:latin typeface="Calibri"/>
                          <a:cs typeface="Calibri"/>
                        </a:rPr>
                        <a:t>Acti</a:t>
                      </a:r>
                      <a:r>
                        <a:rPr sz="1800" b="1" spc="5" dirty="0">
                          <a:solidFill>
                            <a:srgbClr val="FFFFFF"/>
                          </a:solidFill>
                          <a:latin typeface="Calibri"/>
                          <a:cs typeface="Calibri"/>
                        </a:rPr>
                        <a:t>o</a:t>
                      </a:r>
                      <a:r>
                        <a:rPr sz="1800" b="1" dirty="0">
                          <a:solidFill>
                            <a:srgbClr val="FFFFFF"/>
                          </a:solidFill>
                          <a:latin typeface="Calibri"/>
                          <a:cs typeface="Calibri"/>
                        </a:rPr>
                        <a:t>n</a:t>
                      </a:r>
                      <a:r>
                        <a:rPr sz="1800" b="1" spc="-35" dirty="0">
                          <a:solidFill>
                            <a:srgbClr val="FFFFFF"/>
                          </a:solidFill>
                          <a:latin typeface="Calibri"/>
                          <a:cs typeface="Calibri"/>
                        </a:rPr>
                        <a:t> </a:t>
                      </a:r>
                      <a:r>
                        <a:rPr sz="1800" b="1" spc="-140" dirty="0">
                          <a:solidFill>
                            <a:srgbClr val="FFFFFF"/>
                          </a:solidFill>
                          <a:latin typeface="Calibri"/>
                          <a:cs typeface="Calibri"/>
                        </a:rPr>
                        <a:t>T</a:t>
                      </a:r>
                      <a:r>
                        <a:rPr sz="1800" b="1" dirty="0">
                          <a:solidFill>
                            <a:srgbClr val="FFFFFF"/>
                          </a:solidFill>
                          <a:latin typeface="Calibri"/>
                          <a:cs typeface="Calibri"/>
                        </a:rPr>
                        <a:t>a</a:t>
                      </a:r>
                      <a:r>
                        <a:rPr sz="1800" b="1" spc="-50" dirty="0">
                          <a:solidFill>
                            <a:srgbClr val="FFFFFF"/>
                          </a:solidFill>
                          <a:latin typeface="Calibri"/>
                          <a:cs typeface="Calibri"/>
                        </a:rPr>
                        <a:t>k</a:t>
                      </a:r>
                      <a:r>
                        <a:rPr sz="1800" b="1" dirty="0">
                          <a:solidFill>
                            <a:srgbClr val="FFFFFF"/>
                          </a:solidFill>
                          <a:latin typeface="Calibri"/>
                          <a:cs typeface="Calibri"/>
                        </a:rPr>
                        <a:t>en  </a:t>
                      </a:r>
                      <a:r>
                        <a:rPr sz="1800" b="1" spc="-40" dirty="0">
                          <a:solidFill>
                            <a:srgbClr val="FFFFFF"/>
                          </a:solidFill>
                          <a:latin typeface="Calibri"/>
                          <a:cs typeface="Calibri"/>
                        </a:rPr>
                        <a:t>(Yes</a:t>
                      </a:r>
                      <a:r>
                        <a:rPr sz="1800" b="1" spc="-30" dirty="0">
                          <a:solidFill>
                            <a:srgbClr val="FFFFFF"/>
                          </a:solidFill>
                          <a:latin typeface="Calibri"/>
                          <a:cs typeface="Calibri"/>
                        </a:rPr>
                        <a:t> </a:t>
                      </a:r>
                      <a:r>
                        <a:rPr sz="1800" b="1" dirty="0">
                          <a:solidFill>
                            <a:srgbClr val="FFFFFF"/>
                          </a:solidFill>
                          <a:latin typeface="Calibri"/>
                          <a:cs typeface="Calibri"/>
                        </a:rPr>
                        <a:t>/</a:t>
                      </a:r>
                      <a:r>
                        <a:rPr sz="1800" b="1" spc="-10" dirty="0">
                          <a:solidFill>
                            <a:srgbClr val="FFFFFF"/>
                          </a:solidFill>
                          <a:latin typeface="Calibri"/>
                          <a:cs typeface="Calibri"/>
                        </a:rPr>
                        <a:t> </a:t>
                      </a:r>
                      <a:r>
                        <a:rPr sz="1800" b="1" dirty="0">
                          <a:solidFill>
                            <a:srgbClr val="FFFFFF"/>
                          </a:solidFill>
                          <a:latin typeface="Calibri"/>
                          <a:cs typeface="Calibri"/>
                        </a:rPr>
                        <a:t>No)</a:t>
                      </a:r>
                      <a:endParaRPr sz="1800">
                        <a:latin typeface="Calibri"/>
                        <a:cs typeface="Calibri"/>
                      </a:endParaRPr>
                    </a:p>
                  </a:txBody>
                  <a:tcPr marL="0" marR="0" marT="1092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 xmlns:a16="http://schemas.microsoft.com/office/drawing/2014/main" val="10000"/>
                  </a:ext>
                </a:extLst>
              </a:tr>
              <a:tr h="272035">
                <a:tc rowSpan="4">
                  <a:txBody>
                    <a:bodyPr/>
                    <a:lstStyle/>
                    <a:p>
                      <a:pPr>
                        <a:lnSpc>
                          <a:spcPct val="100000"/>
                        </a:lnSpc>
                      </a:pPr>
                      <a:endParaRPr sz="1800">
                        <a:latin typeface="Times New Roman"/>
                        <a:cs typeface="Times New Roman"/>
                      </a:endParaRPr>
                    </a:p>
                    <a:p>
                      <a:pPr>
                        <a:lnSpc>
                          <a:spcPct val="100000"/>
                        </a:lnSpc>
                        <a:spcBef>
                          <a:spcPts val="10"/>
                        </a:spcBef>
                      </a:pPr>
                      <a:endParaRPr sz="2100">
                        <a:latin typeface="Times New Roman"/>
                        <a:cs typeface="Times New Roman"/>
                      </a:endParaRPr>
                    </a:p>
                    <a:p>
                      <a:pPr marL="51435" algn="ctr">
                        <a:lnSpc>
                          <a:spcPct val="100000"/>
                        </a:lnSpc>
                        <a:spcBef>
                          <a:spcPts val="5"/>
                        </a:spcBef>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400" dirty="0" smtClean="0">
                          <a:latin typeface="Times New Roman"/>
                          <a:cs typeface="Times New Roman"/>
                        </a:rPr>
                        <a:t>FA</a:t>
                      </a:r>
                      <a:r>
                        <a:rPr lang="en-US" sz="1400" baseline="0" dirty="0" smtClean="0">
                          <a:latin typeface="Times New Roman"/>
                          <a:cs typeface="Times New Roman"/>
                        </a:rPr>
                        <a:t> 1</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1"/>
                  </a:ext>
                </a:extLst>
              </a:tr>
              <a:tr h="657979">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400" dirty="0" smtClean="0">
                          <a:latin typeface="Times New Roman"/>
                          <a:cs typeface="Times New Roman"/>
                        </a:rPr>
                        <a:t>TASK 1.1</a:t>
                      </a:r>
                    </a:p>
                    <a:p>
                      <a:pPr>
                        <a:lnSpc>
                          <a:spcPct val="100000"/>
                        </a:lnSpc>
                      </a:pPr>
                      <a:r>
                        <a:rPr lang="en-US" sz="1400" dirty="0" smtClean="0">
                          <a:latin typeface="Times New Roman"/>
                          <a:cs typeface="Times New Roman"/>
                        </a:rPr>
                        <a:t>Missing</a:t>
                      </a:r>
                      <a:r>
                        <a:rPr lang="en-US" sz="1400" baseline="0" dirty="0" smtClean="0">
                          <a:latin typeface="Times New Roman"/>
                          <a:cs typeface="Times New Roman"/>
                        </a:rPr>
                        <a:t> requirements, existing systems it requirements, existing system its limitations solutions approach</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r>
                        <a:rPr lang="en-US" sz="1900" dirty="0" smtClean="0">
                          <a:latin typeface="Times New Roman"/>
                          <a:cs typeface="Times New Roman"/>
                        </a:rPr>
                        <a:t>            YES</a:t>
                      </a: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02"/>
                  </a:ext>
                </a:extLst>
              </a:tr>
              <a:tr h="1002236">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400" dirty="0" smtClean="0">
                          <a:latin typeface="Times New Roman"/>
                          <a:cs typeface="Times New Roman"/>
                        </a:rPr>
                        <a:t>1.2 missing screenshot</a:t>
                      </a:r>
                      <a:r>
                        <a:rPr lang="en-US" sz="1400" baseline="0" dirty="0" smtClean="0">
                          <a:latin typeface="Times New Roman"/>
                          <a:cs typeface="Times New Roman"/>
                        </a:rPr>
                        <a:t> uses, features/properties, </a:t>
                      </a:r>
                      <a:r>
                        <a:rPr lang="en-US" sz="1400" baseline="0" dirty="0" err="1" smtClean="0">
                          <a:latin typeface="Times New Roman"/>
                          <a:cs typeface="Times New Roman"/>
                        </a:rPr>
                        <a:t>adv</a:t>
                      </a:r>
                      <a:r>
                        <a:rPr lang="en-US" sz="1400" baseline="0" dirty="0" smtClean="0">
                          <a:latin typeface="Times New Roman"/>
                          <a:cs typeface="Times New Roman"/>
                        </a:rPr>
                        <a:t>/</a:t>
                      </a:r>
                      <a:r>
                        <a:rPr lang="en-US" sz="1400" baseline="0" dirty="0" err="1" smtClean="0">
                          <a:latin typeface="Times New Roman"/>
                          <a:cs typeface="Times New Roman"/>
                        </a:rPr>
                        <a:t>disadv</a:t>
                      </a:r>
                      <a:r>
                        <a:rPr lang="en-US" sz="1400" baseline="0" dirty="0" smtClean="0">
                          <a:latin typeface="Times New Roman"/>
                          <a:cs typeface="Times New Roman"/>
                        </a:rPr>
                        <a:t>, example </a:t>
                      </a:r>
                    </a:p>
                    <a:p>
                      <a:pPr>
                        <a:lnSpc>
                          <a:spcPct val="100000"/>
                        </a:lnSpc>
                      </a:pPr>
                      <a:r>
                        <a:rPr lang="en-US" sz="1400" baseline="0" dirty="0" smtClean="0">
                          <a:latin typeface="Times New Roman"/>
                          <a:cs typeface="Times New Roman"/>
                        </a:rPr>
                        <a:t>1.3 missing example </a:t>
                      </a:r>
                    </a:p>
                    <a:p>
                      <a:pPr>
                        <a:lnSpc>
                          <a:spcPct val="100000"/>
                        </a:lnSpc>
                      </a:pPr>
                      <a:r>
                        <a:rPr lang="en-US" sz="1400" baseline="0" dirty="0" smtClean="0">
                          <a:latin typeface="Times New Roman"/>
                          <a:cs typeface="Times New Roman"/>
                        </a:rPr>
                        <a:t>2 : more detailed </a:t>
                      </a:r>
                      <a:r>
                        <a:rPr lang="en-US" sz="1400" baseline="0" dirty="0" err="1" smtClean="0">
                          <a:latin typeface="Times New Roman"/>
                          <a:cs typeface="Times New Roman"/>
                        </a:rPr>
                        <a:t>exp</a:t>
                      </a:r>
                      <a:r>
                        <a:rPr lang="en-US" sz="1400" baseline="0" dirty="0" smtClean="0">
                          <a:latin typeface="Times New Roman"/>
                          <a:cs typeface="Times New Roman"/>
                        </a:rPr>
                        <a:t> and </a:t>
                      </a:r>
                      <a:r>
                        <a:rPr lang="en-US" sz="1400" baseline="0" dirty="0" err="1" smtClean="0">
                          <a:latin typeface="Times New Roman"/>
                          <a:cs typeface="Times New Roman"/>
                        </a:rPr>
                        <a:t>ss</a:t>
                      </a:r>
                      <a:r>
                        <a:rPr lang="en-US" sz="1400" baseline="0" dirty="0" smtClean="0">
                          <a:latin typeface="Times New Roman"/>
                          <a:cs typeface="Times New Roman"/>
                        </a:rPr>
                        <a:t> program</a:t>
                      </a:r>
                    </a:p>
                    <a:p>
                      <a:pPr>
                        <a:lnSpc>
                          <a:spcPct val="100000"/>
                        </a:lnSpc>
                      </a:pP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3"/>
                  </a:ext>
                </a:extLst>
              </a:tr>
              <a:tr h="272035">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400" dirty="0" smtClean="0">
                          <a:latin typeface="Times New Roman"/>
                          <a:cs typeface="Times New Roman"/>
                        </a:rPr>
                        <a:t>FA 2</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r>
                        <a:rPr lang="en-US" sz="1900" dirty="0" smtClean="0">
                          <a:latin typeface="Times New Roman"/>
                          <a:cs typeface="Times New Roman"/>
                        </a:rPr>
                        <a:t>           YES</a:t>
                      </a: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04"/>
                  </a:ext>
                </a:extLst>
              </a:tr>
              <a:tr h="657979">
                <a:tc rowSpan="4">
                  <a:txBody>
                    <a:bodyPr/>
                    <a:lstStyle/>
                    <a:p>
                      <a:pPr>
                        <a:lnSpc>
                          <a:spcPct val="100000"/>
                        </a:lnSpc>
                      </a:pPr>
                      <a:endParaRPr sz="1800">
                        <a:latin typeface="Times New Roman"/>
                        <a:cs typeface="Times New Roman"/>
                      </a:endParaRPr>
                    </a:p>
                    <a:p>
                      <a:pPr>
                        <a:lnSpc>
                          <a:spcPct val="100000"/>
                        </a:lnSpc>
                        <a:spcBef>
                          <a:spcPts val="30"/>
                        </a:spcBef>
                      </a:pPr>
                      <a:endParaRPr sz="1450">
                        <a:latin typeface="Times New Roman"/>
                        <a:cs typeface="Times New Roman"/>
                      </a:endParaRPr>
                    </a:p>
                    <a:p>
                      <a:pPr algn="ctr">
                        <a:lnSpc>
                          <a:spcPct val="100000"/>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400" dirty="0" smtClean="0">
                          <a:latin typeface="Times New Roman"/>
                          <a:cs typeface="Times New Roman"/>
                        </a:rPr>
                        <a:t>Elaborate</a:t>
                      </a:r>
                      <a:r>
                        <a:rPr lang="en-US" sz="1400" baseline="0" dirty="0" smtClean="0">
                          <a:latin typeface="Times New Roman"/>
                          <a:cs typeface="Times New Roman"/>
                        </a:rPr>
                        <a:t> </a:t>
                      </a:r>
                      <a:r>
                        <a:rPr lang="en-US" sz="1400" baseline="0" dirty="0" err="1" smtClean="0">
                          <a:latin typeface="Times New Roman"/>
                          <a:cs typeface="Times New Roman"/>
                        </a:rPr>
                        <a:t>def,uses</a:t>
                      </a:r>
                      <a:r>
                        <a:rPr lang="en-US" sz="1400" baseline="0" dirty="0" smtClean="0">
                          <a:latin typeface="Times New Roman"/>
                          <a:cs typeface="Times New Roman"/>
                        </a:rPr>
                        <a:t>, characteristics, and modules components, elaborate each topics on </a:t>
                      </a:r>
                      <a:r>
                        <a:rPr lang="en-US" sz="1400" baseline="0" dirty="0" err="1" smtClean="0">
                          <a:latin typeface="Times New Roman"/>
                          <a:cs typeface="Times New Roman"/>
                        </a:rPr>
                        <a:t>alg</a:t>
                      </a:r>
                      <a:r>
                        <a:rPr lang="en-US" sz="1400" baseline="0" dirty="0" smtClean="0">
                          <a:latin typeface="Times New Roman"/>
                          <a:cs typeface="Times New Roman"/>
                        </a:rPr>
                        <a:t> and scenario project with </a:t>
                      </a:r>
                      <a:r>
                        <a:rPr lang="en-US" sz="1400" baseline="0" dirty="0" err="1" smtClean="0">
                          <a:latin typeface="Times New Roman"/>
                          <a:cs typeface="Times New Roman"/>
                        </a:rPr>
                        <a:t>ss</a:t>
                      </a:r>
                      <a:r>
                        <a:rPr lang="en-US" sz="1400" baseline="0" dirty="0" smtClean="0">
                          <a:latin typeface="Times New Roman"/>
                          <a:cs typeface="Times New Roman"/>
                        </a:rPr>
                        <a:t> and example code</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5"/>
                  </a:ext>
                </a:extLst>
              </a:tr>
              <a:tr h="272035">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06"/>
                  </a:ext>
                </a:extLst>
              </a:tr>
              <a:tr h="272035">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400" dirty="0" smtClean="0">
                          <a:latin typeface="Times New Roman"/>
                          <a:cs typeface="Times New Roman"/>
                        </a:rPr>
                        <a:t>FA</a:t>
                      </a:r>
                      <a:r>
                        <a:rPr lang="en-US" sz="1400" baseline="0" dirty="0" smtClean="0">
                          <a:latin typeface="Times New Roman"/>
                          <a:cs typeface="Times New Roman"/>
                        </a:rPr>
                        <a:t> 3</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900" dirty="0" smtClean="0">
                          <a:latin typeface="Times New Roman"/>
                          <a:cs typeface="Times New Roman"/>
                        </a:rPr>
                        <a:t>             yes</a:t>
                      </a: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7"/>
                  </a:ext>
                </a:extLst>
              </a:tr>
              <a:tr h="272035">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400" dirty="0" smtClean="0">
                          <a:latin typeface="Times New Roman"/>
                          <a:cs typeface="Times New Roman"/>
                        </a:rPr>
                        <a:t>Not</a:t>
                      </a:r>
                      <a:r>
                        <a:rPr lang="en-US" sz="1400" baseline="0" dirty="0" smtClean="0">
                          <a:latin typeface="Times New Roman"/>
                          <a:cs typeface="Times New Roman"/>
                        </a:rPr>
                        <a:t> properly explained, stepwise explanation</a:t>
                      </a: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08"/>
                  </a:ext>
                </a:extLst>
              </a:tr>
              <a:tr h="272035">
                <a:tc rowSpan="5">
                  <a:txBody>
                    <a:bodyPr/>
                    <a:lstStyle/>
                    <a:p>
                      <a:pPr>
                        <a:lnSpc>
                          <a:spcPct val="100000"/>
                        </a:lnSpc>
                      </a:pPr>
                      <a:endParaRPr sz="1800">
                        <a:latin typeface="Times New Roman"/>
                        <a:cs typeface="Times New Roman"/>
                      </a:endParaRPr>
                    </a:p>
                    <a:p>
                      <a:pPr>
                        <a:lnSpc>
                          <a:spcPct val="100000"/>
                        </a:lnSpc>
                      </a:pPr>
                      <a:endParaRPr sz="2550">
                        <a:latin typeface="Times New Roman"/>
                        <a:cs typeface="Times New Roman"/>
                      </a:endParaRPr>
                    </a:p>
                    <a:p>
                      <a:pPr algn="ctr">
                        <a:lnSpc>
                          <a:spcPct val="100000"/>
                        </a:lnSpc>
                      </a:pPr>
                      <a:r>
                        <a:rPr sz="1800" dirty="0">
                          <a:latin typeface="Calibri"/>
                          <a:cs typeface="Calibri"/>
                        </a:rPr>
                        <a:t>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9"/>
                  </a:ext>
                </a:extLst>
              </a:tr>
              <a:tr h="272035">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10"/>
                  </a:ext>
                </a:extLst>
              </a:tr>
              <a:tr h="272035">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11"/>
                  </a:ext>
                </a:extLst>
              </a:tr>
              <a:tr h="272035">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12"/>
                  </a:ext>
                </a:extLst>
              </a:tr>
              <a:tr h="272035">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13"/>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833500"/>
            <a:ext cx="8924925" cy="5898515"/>
            <a:chOff x="140080" y="833500"/>
            <a:chExt cx="8924925" cy="5898515"/>
          </a:xfrm>
        </p:grpSpPr>
        <p:sp>
          <p:nvSpPr>
            <p:cNvPr id="3" name="object 3"/>
            <p:cNvSpPr/>
            <p:nvPr/>
          </p:nvSpPr>
          <p:spPr>
            <a:xfrm>
              <a:off x="143255"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164388" y="119253"/>
            <a:ext cx="3012440" cy="452120"/>
          </a:xfrm>
          <a:prstGeom prst="rect">
            <a:avLst/>
          </a:prstGeom>
        </p:spPr>
        <p:txBody>
          <a:bodyPr vert="horz" wrap="square" lIns="0" tIns="12065" rIns="0" bIns="0" rtlCol="0">
            <a:spAutoFit/>
          </a:bodyPr>
          <a:lstStyle/>
          <a:p>
            <a:pPr marL="12700">
              <a:lnSpc>
                <a:spcPct val="100000"/>
              </a:lnSpc>
              <a:spcBef>
                <a:spcPts val="95"/>
              </a:spcBef>
            </a:pPr>
            <a:r>
              <a:rPr b="0" dirty="0">
                <a:solidFill>
                  <a:srgbClr val="8F1B4F"/>
                </a:solidFill>
                <a:latin typeface="Arial MT"/>
                <a:cs typeface="Arial MT"/>
              </a:rPr>
              <a:t>12.</a:t>
            </a:r>
            <a:r>
              <a:rPr b="0" spc="-35" dirty="0">
                <a:solidFill>
                  <a:srgbClr val="8F1B4F"/>
                </a:solidFill>
                <a:latin typeface="Arial MT"/>
                <a:cs typeface="Arial MT"/>
              </a:rPr>
              <a:t> </a:t>
            </a:r>
            <a:r>
              <a:rPr b="0" dirty="0">
                <a:solidFill>
                  <a:srgbClr val="8F1B4F"/>
                </a:solidFill>
                <a:latin typeface="Arial MT"/>
                <a:cs typeface="Arial MT"/>
              </a:rPr>
              <a:t>Project</a:t>
            </a:r>
            <a:r>
              <a:rPr b="0" spc="-30" dirty="0">
                <a:solidFill>
                  <a:srgbClr val="8F1B4F"/>
                </a:solidFill>
                <a:latin typeface="Arial MT"/>
                <a:cs typeface="Arial MT"/>
              </a:rPr>
              <a:t> </a:t>
            </a:r>
            <a:r>
              <a:rPr b="0" spc="-5" dirty="0">
                <a:solidFill>
                  <a:srgbClr val="8F1B4F"/>
                </a:solidFill>
                <a:latin typeface="Arial MT"/>
                <a:cs typeface="Arial MT"/>
              </a:rPr>
              <a:t>Results</a:t>
            </a:r>
          </a:p>
        </p:txBody>
      </p:sp>
      <p:sp>
        <p:nvSpPr>
          <p:cNvPr id="6" name="object 6"/>
          <p:cNvSpPr txBox="1"/>
          <p:nvPr/>
        </p:nvSpPr>
        <p:spPr>
          <a:xfrm>
            <a:off x="221691" y="767332"/>
            <a:ext cx="8611235" cy="1038746"/>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sz="2000" b="1" spc="-5" dirty="0">
                <a:latin typeface="Calibri"/>
                <a:cs typeface="Calibri"/>
              </a:rPr>
              <a:t>Screen</a:t>
            </a:r>
            <a:r>
              <a:rPr sz="2000" b="1" spc="-20" dirty="0">
                <a:latin typeface="Calibri"/>
                <a:cs typeface="Calibri"/>
              </a:rPr>
              <a:t> </a:t>
            </a:r>
            <a:r>
              <a:rPr sz="2000" b="1" dirty="0">
                <a:latin typeface="Calibri"/>
                <a:cs typeface="Calibri"/>
              </a:rPr>
              <a:t>Shots</a:t>
            </a:r>
            <a:r>
              <a:rPr sz="2000" b="1" spc="-30" dirty="0">
                <a:latin typeface="Calibri"/>
                <a:cs typeface="Calibri"/>
              </a:rPr>
              <a:t> </a:t>
            </a:r>
            <a:r>
              <a:rPr sz="2000" b="1" dirty="0">
                <a:latin typeface="Calibri"/>
                <a:cs typeface="Calibri"/>
              </a:rPr>
              <a:t>of</a:t>
            </a:r>
            <a:r>
              <a:rPr sz="2000" b="1" spc="-15" dirty="0">
                <a:latin typeface="Calibri"/>
                <a:cs typeface="Calibri"/>
              </a:rPr>
              <a:t> </a:t>
            </a:r>
            <a:r>
              <a:rPr sz="2000" b="1" spc="-10" dirty="0">
                <a:latin typeface="Calibri"/>
                <a:cs typeface="Calibri"/>
              </a:rPr>
              <a:t>Evidences</a:t>
            </a:r>
            <a:endParaRPr sz="2000" dirty="0">
              <a:latin typeface="Calibri"/>
              <a:cs typeface="Calibri"/>
            </a:endParaRPr>
          </a:p>
          <a:p>
            <a:pPr marL="756285" lvl="1" indent="-287020">
              <a:lnSpc>
                <a:spcPct val="100000"/>
              </a:lnSpc>
              <a:spcBef>
                <a:spcPts val="605"/>
              </a:spcBef>
              <a:buFont typeface="Wingdings"/>
              <a:buChar char=""/>
              <a:tabLst>
                <a:tab pos="756285" algn="l"/>
                <a:tab pos="756920" algn="l"/>
              </a:tabLst>
            </a:pPr>
            <a:endParaRPr lang="en-US" dirty="0">
              <a:latin typeface="Calibri"/>
              <a:cs typeface="Calibri"/>
            </a:endParaRPr>
          </a:p>
          <a:p>
            <a:pPr marL="469265" lvl="1">
              <a:lnSpc>
                <a:spcPct val="100000"/>
              </a:lnSpc>
              <a:tabLst>
                <a:tab pos="756285" algn="l"/>
                <a:tab pos="756920" algn="l"/>
              </a:tabLst>
            </a:pPr>
            <a:endParaRPr lang="en-US" sz="1800" dirty="0">
              <a:latin typeface="Calibri"/>
              <a:cs typeface="Calibri"/>
            </a:endParaRPr>
          </a:p>
        </p:txBody>
      </p:sp>
      <p:pic>
        <p:nvPicPr>
          <p:cNvPr id="7" name="Picture 6"/>
          <p:cNvPicPr>
            <a:picLocks noChangeAspect="1"/>
          </p:cNvPicPr>
          <p:nvPr/>
        </p:nvPicPr>
        <p:blipFill>
          <a:blip r:embed="rId2"/>
          <a:stretch>
            <a:fillRect/>
          </a:stretch>
        </p:blipFill>
        <p:spPr>
          <a:xfrm>
            <a:off x="221692" y="1295400"/>
            <a:ext cx="8689670" cy="4953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91" y="156463"/>
            <a:ext cx="1339850" cy="430887"/>
          </a:xfrm>
        </p:spPr>
        <p:txBody>
          <a:bodyPr/>
          <a:lstStyle/>
          <a:p>
            <a:r>
              <a:rPr lang="en-US" dirty="0" err="1"/>
              <a:t>Lithan</a:t>
            </a:r>
            <a:endParaRPr lang="en-US" dirty="0"/>
          </a:p>
        </p:txBody>
      </p:sp>
      <p:pic>
        <p:nvPicPr>
          <p:cNvPr id="4" name="Picture 3"/>
          <p:cNvPicPr>
            <a:picLocks noChangeAspect="1"/>
          </p:cNvPicPr>
          <p:nvPr/>
        </p:nvPicPr>
        <p:blipFill>
          <a:blip r:embed="rId2"/>
          <a:stretch>
            <a:fillRect/>
          </a:stretch>
        </p:blipFill>
        <p:spPr>
          <a:xfrm>
            <a:off x="967816" y="1066800"/>
            <a:ext cx="7337984" cy="4953000"/>
          </a:xfrm>
          <a:prstGeom prst="rect">
            <a:avLst/>
          </a:prstGeom>
        </p:spPr>
      </p:pic>
    </p:spTree>
    <p:extLst>
      <p:ext uri="{BB962C8B-B14F-4D97-AF65-F5344CB8AC3E}">
        <p14:creationId xmlns:p14="http://schemas.microsoft.com/office/powerpoint/2010/main" val="2928231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385304" y="6278878"/>
            <a:ext cx="1679448" cy="452628"/>
          </a:xfrm>
          <a:prstGeom prst="rect">
            <a:avLst/>
          </a:prstGeom>
        </p:spPr>
      </p:pic>
      <p:sp>
        <p:nvSpPr>
          <p:cNvPr id="3" name="object 3"/>
          <p:cNvSpPr txBox="1">
            <a:spLocks noGrp="1"/>
          </p:cNvSpPr>
          <p:nvPr>
            <p:ph type="title"/>
          </p:nvPr>
        </p:nvSpPr>
        <p:spPr>
          <a:xfrm>
            <a:off x="321818" y="195453"/>
            <a:ext cx="8496300" cy="452120"/>
          </a:xfrm>
          <a:prstGeom prst="rect">
            <a:avLst/>
          </a:prstGeom>
        </p:spPr>
        <p:txBody>
          <a:bodyPr vert="horz" wrap="square" lIns="0" tIns="12065" rIns="0" bIns="0" rtlCol="0">
            <a:spAutoFit/>
          </a:bodyPr>
          <a:lstStyle/>
          <a:p>
            <a:pPr marL="12700">
              <a:lnSpc>
                <a:spcPct val="100000"/>
              </a:lnSpc>
              <a:spcBef>
                <a:spcPts val="95"/>
              </a:spcBef>
              <a:tabLst>
                <a:tab pos="8482965" algn="l"/>
              </a:tabLst>
            </a:pPr>
            <a:r>
              <a:rPr b="0" u="heavy" spc="-150" dirty="0">
                <a:solidFill>
                  <a:srgbClr val="8F1B4F"/>
                </a:solidFill>
                <a:uFill>
                  <a:solidFill>
                    <a:srgbClr val="000000"/>
                  </a:solidFill>
                </a:uFill>
                <a:latin typeface="Arial MT"/>
                <a:cs typeface="Arial MT"/>
              </a:rPr>
              <a:t> </a:t>
            </a:r>
            <a:r>
              <a:rPr b="0" u="heavy" spc="-5" dirty="0">
                <a:solidFill>
                  <a:srgbClr val="8F1B4F"/>
                </a:solidFill>
                <a:uFill>
                  <a:solidFill>
                    <a:srgbClr val="000000"/>
                  </a:solidFill>
                </a:uFill>
                <a:latin typeface="Arial MT"/>
                <a:cs typeface="Arial MT"/>
              </a:rPr>
              <a:t>Document History	</a:t>
            </a:r>
          </a:p>
        </p:txBody>
      </p:sp>
      <p:graphicFrame>
        <p:nvGraphicFramePr>
          <p:cNvPr id="4" name="object 4"/>
          <p:cNvGraphicFramePr>
            <a:graphicFrameLocks noGrp="1"/>
          </p:cNvGraphicFramePr>
          <p:nvPr>
            <p:extLst>
              <p:ext uri="{D42A27DB-BD31-4B8C-83A1-F6EECF244321}">
                <p14:modId xmlns:p14="http://schemas.microsoft.com/office/powerpoint/2010/main" val="1101630547"/>
              </p:ext>
            </p:extLst>
          </p:nvPr>
        </p:nvGraphicFramePr>
        <p:xfrm>
          <a:off x="173037" y="1909826"/>
          <a:ext cx="8641079" cy="2792348"/>
        </p:xfrm>
        <a:graphic>
          <a:graphicData uri="http://schemas.openxmlformats.org/drawingml/2006/table">
            <a:tbl>
              <a:tblPr firstRow="1" bandRow="1">
                <a:tableStyleId>{2D5ABB26-0587-4C30-8999-92F81FD0307C}</a:tableStyleId>
              </a:tblPr>
              <a:tblGrid>
                <a:gridCol w="1036955">
                  <a:extLst>
                    <a:ext uri="{9D8B030D-6E8A-4147-A177-3AD203B41FA5}">
                      <a16:colId xmlns="" xmlns:a16="http://schemas.microsoft.com/office/drawing/2014/main" val="20000"/>
                    </a:ext>
                  </a:extLst>
                </a:gridCol>
                <a:gridCol w="2160270">
                  <a:extLst>
                    <a:ext uri="{9D8B030D-6E8A-4147-A177-3AD203B41FA5}">
                      <a16:colId xmlns="" xmlns:a16="http://schemas.microsoft.com/office/drawing/2014/main" val="20001"/>
                    </a:ext>
                  </a:extLst>
                </a:gridCol>
                <a:gridCol w="3197225">
                  <a:extLst>
                    <a:ext uri="{9D8B030D-6E8A-4147-A177-3AD203B41FA5}">
                      <a16:colId xmlns="" xmlns:a16="http://schemas.microsoft.com/office/drawing/2014/main" val="20002"/>
                    </a:ext>
                  </a:extLst>
                </a:gridCol>
                <a:gridCol w="2246629">
                  <a:extLst>
                    <a:ext uri="{9D8B030D-6E8A-4147-A177-3AD203B41FA5}">
                      <a16:colId xmlns="" xmlns:a16="http://schemas.microsoft.com/office/drawing/2014/main" val="20003"/>
                    </a:ext>
                  </a:extLst>
                </a:gridCol>
              </a:tblGrid>
              <a:tr h="971169">
                <a:tc>
                  <a:txBody>
                    <a:bodyPr/>
                    <a:lstStyle/>
                    <a:p>
                      <a:pPr>
                        <a:lnSpc>
                          <a:spcPct val="100000"/>
                        </a:lnSpc>
                        <a:spcBef>
                          <a:spcPts val="5"/>
                        </a:spcBef>
                      </a:pPr>
                      <a:endParaRPr sz="1550" dirty="0">
                        <a:latin typeface="Times New Roman"/>
                        <a:cs typeface="Times New Roman"/>
                      </a:endParaRPr>
                    </a:p>
                    <a:p>
                      <a:pPr marL="173355" marR="165735" indent="28575">
                        <a:lnSpc>
                          <a:spcPct val="100800"/>
                        </a:lnSpc>
                      </a:pPr>
                      <a:r>
                        <a:rPr sz="1600" b="1" spc="-20" dirty="0">
                          <a:solidFill>
                            <a:srgbClr val="FFFFFF"/>
                          </a:solidFill>
                          <a:latin typeface="Calibri"/>
                          <a:cs typeface="Calibri"/>
                        </a:rPr>
                        <a:t>Version </a:t>
                      </a:r>
                      <a:r>
                        <a:rPr sz="1600" b="1" spc="-350" dirty="0">
                          <a:solidFill>
                            <a:srgbClr val="FFFFFF"/>
                          </a:solidFill>
                          <a:latin typeface="Calibri"/>
                          <a:cs typeface="Calibri"/>
                        </a:rPr>
                        <a:t> </a:t>
                      </a:r>
                      <a:r>
                        <a:rPr sz="1600" b="1" dirty="0">
                          <a:solidFill>
                            <a:srgbClr val="FFFFFF"/>
                          </a:solidFill>
                          <a:latin typeface="Calibri"/>
                          <a:cs typeface="Calibri"/>
                        </a:rPr>
                        <a:t>Num</a:t>
                      </a:r>
                      <a:r>
                        <a:rPr sz="1600" b="1" spc="-10" dirty="0">
                          <a:solidFill>
                            <a:srgbClr val="FFFFFF"/>
                          </a:solidFill>
                          <a:latin typeface="Calibri"/>
                          <a:cs typeface="Calibri"/>
                        </a:rPr>
                        <a:t>b</a:t>
                      </a:r>
                      <a:r>
                        <a:rPr sz="1600" b="1" spc="-5" dirty="0">
                          <a:solidFill>
                            <a:srgbClr val="FFFFFF"/>
                          </a:solidFill>
                          <a:latin typeface="Calibri"/>
                          <a:cs typeface="Calibri"/>
                        </a:rPr>
                        <a:t>er</a:t>
                      </a:r>
                      <a:endParaRPr sz="1600" dirty="0">
                        <a:latin typeface="Calibri"/>
                        <a:cs typeface="Calibri"/>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nSpc>
                          <a:spcPct val="100000"/>
                        </a:lnSpc>
                      </a:pPr>
                      <a:endParaRPr sz="1600">
                        <a:latin typeface="Times New Roman"/>
                        <a:cs typeface="Times New Roman"/>
                      </a:endParaRPr>
                    </a:p>
                    <a:p>
                      <a:pPr marL="59690">
                        <a:lnSpc>
                          <a:spcPct val="100000"/>
                        </a:lnSpc>
                        <a:spcBef>
                          <a:spcPts val="935"/>
                        </a:spcBef>
                      </a:pPr>
                      <a:r>
                        <a:rPr sz="1600" b="1" spc="-15" dirty="0">
                          <a:solidFill>
                            <a:srgbClr val="FFFFFF"/>
                          </a:solidFill>
                          <a:latin typeface="Calibri"/>
                          <a:cs typeface="Calibri"/>
                        </a:rPr>
                        <a:t>Effective Date </a:t>
                      </a:r>
                      <a:r>
                        <a:rPr sz="1600" b="1" spc="-5" dirty="0">
                          <a:solidFill>
                            <a:srgbClr val="FFFFFF"/>
                          </a:solidFill>
                          <a:latin typeface="Calibri"/>
                          <a:cs typeface="Calibri"/>
                        </a:rPr>
                        <a:t>of</a:t>
                      </a:r>
                      <a:r>
                        <a:rPr sz="1600" b="1" dirty="0">
                          <a:solidFill>
                            <a:srgbClr val="FFFFFF"/>
                          </a:solidFill>
                          <a:latin typeface="Calibri"/>
                          <a:cs typeface="Calibri"/>
                        </a:rPr>
                        <a:t> </a:t>
                      </a:r>
                      <a:r>
                        <a:rPr sz="1600" b="1" spc="-10" dirty="0">
                          <a:solidFill>
                            <a:srgbClr val="FFFFFF"/>
                          </a:solidFill>
                          <a:latin typeface="Calibri"/>
                          <a:cs typeface="Calibri"/>
                        </a:rPr>
                        <a:t>release</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nSpc>
                          <a:spcPct val="100000"/>
                        </a:lnSpc>
                      </a:pPr>
                      <a:endParaRPr sz="1600">
                        <a:latin typeface="Times New Roman"/>
                        <a:cs typeface="Times New Roman"/>
                      </a:endParaRPr>
                    </a:p>
                    <a:p>
                      <a:pPr marL="324485">
                        <a:lnSpc>
                          <a:spcPct val="100000"/>
                        </a:lnSpc>
                        <a:spcBef>
                          <a:spcPts val="935"/>
                        </a:spcBef>
                      </a:pPr>
                      <a:r>
                        <a:rPr sz="1600" b="1" spc="-5" dirty="0">
                          <a:solidFill>
                            <a:srgbClr val="FFFFFF"/>
                          </a:solidFill>
                          <a:latin typeface="Calibri"/>
                          <a:cs typeface="Calibri"/>
                        </a:rPr>
                        <a:t>Summary</a:t>
                      </a:r>
                      <a:r>
                        <a:rPr sz="1600" b="1" spc="20" dirty="0">
                          <a:solidFill>
                            <a:srgbClr val="FFFFFF"/>
                          </a:solidFill>
                          <a:latin typeface="Calibri"/>
                          <a:cs typeface="Calibri"/>
                        </a:rPr>
                        <a:t> </a:t>
                      </a:r>
                      <a:r>
                        <a:rPr sz="1600" b="1" spc="-5" dirty="0">
                          <a:solidFill>
                            <a:srgbClr val="FFFFFF"/>
                          </a:solidFill>
                          <a:latin typeface="Calibri"/>
                          <a:cs typeface="Calibri"/>
                        </a:rPr>
                        <a:t>of</a:t>
                      </a:r>
                      <a:r>
                        <a:rPr sz="1600" b="1" dirty="0">
                          <a:solidFill>
                            <a:srgbClr val="FFFFFF"/>
                          </a:solidFill>
                          <a:latin typeface="Calibri"/>
                          <a:cs typeface="Calibri"/>
                        </a:rPr>
                        <a:t> </a:t>
                      </a:r>
                      <a:r>
                        <a:rPr sz="1600" b="1" spc="-10" dirty="0">
                          <a:solidFill>
                            <a:srgbClr val="FFFFFF"/>
                          </a:solidFill>
                          <a:latin typeface="Calibri"/>
                          <a:cs typeface="Calibri"/>
                        </a:rPr>
                        <a:t>Included</a:t>
                      </a:r>
                      <a:r>
                        <a:rPr sz="1600" b="1" spc="15" dirty="0">
                          <a:solidFill>
                            <a:srgbClr val="FFFFFF"/>
                          </a:solidFill>
                          <a:latin typeface="Calibri"/>
                          <a:cs typeface="Calibri"/>
                        </a:rPr>
                        <a:t> </a:t>
                      </a:r>
                      <a:r>
                        <a:rPr sz="1600" b="1" spc="-10" dirty="0">
                          <a:solidFill>
                            <a:srgbClr val="FFFFFF"/>
                          </a:solidFill>
                          <a:latin typeface="Calibri"/>
                          <a:cs typeface="Calibri"/>
                        </a:rPr>
                        <a:t>Changes</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nSpc>
                          <a:spcPct val="100000"/>
                        </a:lnSpc>
                      </a:pPr>
                      <a:endParaRPr sz="1600">
                        <a:latin typeface="Times New Roman"/>
                        <a:cs typeface="Times New Roman"/>
                      </a:endParaRPr>
                    </a:p>
                    <a:p>
                      <a:pPr marL="1905" algn="ctr">
                        <a:lnSpc>
                          <a:spcPct val="100000"/>
                        </a:lnSpc>
                        <a:spcBef>
                          <a:spcPts val="935"/>
                        </a:spcBef>
                      </a:pPr>
                      <a:r>
                        <a:rPr sz="1600" b="1" spc="-5" dirty="0">
                          <a:solidFill>
                            <a:srgbClr val="FFFFFF"/>
                          </a:solidFill>
                          <a:latin typeface="Calibri"/>
                          <a:cs typeface="Calibri"/>
                        </a:rPr>
                        <a:t>Author</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 xmlns:a16="http://schemas.microsoft.com/office/drawing/2014/main" val="10000"/>
                  </a:ext>
                </a:extLst>
              </a:tr>
              <a:tr h="607059">
                <a:tc>
                  <a:txBody>
                    <a:bodyPr/>
                    <a:lstStyle/>
                    <a:p>
                      <a:pPr marL="56515" algn="ctr">
                        <a:lnSpc>
                          <a:spcPct val="100000"/>
                        </a:lnSpc>
                        <a:spcBef>
                          <a:spcPts val="1345"/>
                        </a:spcBef>
                      </a:pPr>
                      <a:r>
                        <a:rPr sz="1600" dirty="0">
                          <a:latin typeface="Calibri"/>
                          <a:cs typeface="Calibri"/>
                        </a:rPr>
                        <a:t>1</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44780">
                        <a:lnSpc>
                          <a:spcPct val="100000"/>
                        </a:lnSpc>
                        <a:spcBef>
                          <a:spcPts val="1345"/>
                        </a:spcBef>
                      </a:pPr>
                      <a:endParaRPr lang="en-IN" sz="1600" dirty="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42240">
                        <a:lnSpc>
                          <a:spcPct val="100000"/>
                        </a:lnSpc>
                        <a:spcBef>
                          <a:spcPts val="1345"/>
                        </a:spcBef>
                      </a:pPr>
                      <a:endParaRPr sz="1600" dirty="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07314">
                        <a:lnSpc>
                          <a:spcPct val="100000"/>
                        </a:lnSpc>
                        <a:spcBef>
                          <a:spcPts val="1345"/>
                        </a:spcBef>
                      </a:pPr>
                      <a:endParaRPr sz="1600" dirty="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1"/>
                  </a:ext>
                </a:extLst>
              </a:tr>
              <a:tr h="607060">
                <a:tc>
                  <a:txBody>
                    <a:bodyPr/>
                    <a:lstStyle/>
                    <a:p>
                      <a:pPr marL="102235" algn="ctr">
                        <a:lnSpc>
                          <a:spcPct val="100000"/>
                        </a:lnSpc>
                        <a:spcBef>
                          <a:spcPts val="1345"/>
                        </a:spcBef>
                      </a:pPr>
                      <a:r>
                        <a:rPr sz="1600" dirty="0">
                          <a:latin typeface="Calibri"/>
                          <a:cs typeface="Calibri"/>
                        </a:rPr>
                        <a:t>2</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02"/>
                  </a:ext>
                </a:extLst>
              </a:tr>
              <a:tr h="607060">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119253"/>
            <a:ext cx="449389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13. Proposed Improvements</a:t>
            </a:r>
          </a:p>
        </p:txBody>
      </p:sp>
      <p:grpSp>
        <p:nvGrpSpPr>
          <p:cNvPr id="3" name="object 3"/>
          <p:cNvGrpSpPr/>
          <p:nvPr/>
        </p:nvGrpSpPr>
        <p:grpSpPr>
          <a:xfrm>
            <a:off x="141604" y="761873"/>
            <a:ext cx="8611235" cy="5407660"/>
            <a:chOff x="141604" y="761873"/>
            <a:chExt cx="8611235" cy="5407660"/>
          </a:xfrm>
        </p:grpSpPr>
        <p:sp>
          <p:nvSpPr>
            <p:cNvPr id="4" name="object 4"/>
            <p:cNvSpPr/>
            <p:nvPr/>
          </p:nvSpPr>
          <p:spPr>
            <a:xfrm>
              <a:off x="144779" y="765048"/>
              <a:ext cx="8604885" cy="5401310"/>
            </a:xfrm>
            <a:custGeom>
              <a:avLst/>
              <a:gdLst/>
              <a:ahLst/>
              <a:cxnLst/>
              <a:rect l="l" t="t" r="r" b="b"/>
              <a:pathLst>
                <a:path w="8604885" h="5401310">
                  <a:moveTo>
                    <a:pt x="8604504" y="0"/>
                  </a:moveTo>
                  <a:lnTo>
                    <a:pt x="0" y="0"/>
                  </a:lnTo>
                  <a:lnTo>
                    <a:pt x="0" y="5401056"/>
                  </a:lnTo>
                  <a:lnTo>
                    <a:pt x="8604504" y="5401056"/>
                  </a:lnTo>
                  <a:lnTo>
                    <a:pt x="8604504" y="0"/>
                  </a:lnTo>
                  <a:close/>
                </a:path>
              </a:pathLst>
            </a:custGeom>
            <a:solidFill>
              <a:srgbClr val="F1F1F1">
                <a:alpha val="25097"/>
              </a:srgbClr>
            </a:solidFill>
          </p:spPr>
          <p:txBody>
            <a:bodyPr wrap="square" lIns="0" tIns="0" rIns="0" bIns="0" rtlCol="0"/>
            <a:lstStyle/>
            <a:p>
              <a:endParaRPr/>
            </a:p>
          </p:txBody>
        </p:sp>
        <p:sp>
          <p:nvSpPr>
            <p:cNvPr id="5" name="object 5"/>
            <p:cNvSpPr/>
            <p:nvPr/>
          </p:nvSpPr>
          <p:spPr>
            <a:xfrm>
              <a:off x="144779" y="765048"/>
              <a:ext cx="8604885" cy="5401310"/>
            </a:xfrm>
            <a:custGeom>
              <a:avLst/>
              <a:gdLst/>
              <a:ahLst/>
              <a:cxnLst/>
              <a:rect l="l" t="t" r="r" b="b"/>
              <a:pathLst>
                <a:path w="8604885" h="5401310">
                  <a:moveTo>
                    <a:pt x="0" y="5401056"/>
                  </a:moveTo>
                  <a:lnTo>
                    <a:pt x="8604504" y="5401056"/>
                  </a:lnTo>
                  <a:lnTo>
                    <a:pt x="8604504" y="0"/>
                  </a:lnTo>
                  <a:lnTo>
                    <a:pt x="0" y="0"/>
                  </a:lnTo>
                  <a:lnTo>
                    <a:pt x="0" y="5401056"/>
                  </a:lnTo>
                  <a:close/>
                </a:path>
              </a:pathLst>
            </a:custGeom>
            <a:ln w="6350">
              <a:solidFill>
                <a:srgbClr val="000000"/>
              </a:solidFill>
            </a:ln>
          </p:spPr>
          <p:txBody>
            <a:bodyPr wrap="square" lIns="0" tIns="0" rIns="0" bIns="0" rtlCol="0"/>
            <a:lstStyle/>
            <a:p>
              <a:endParaRPr/>
            </a:p>
          </p:txBody>
        </p:sp>
      </p:grpSp>
      <p:sp>
        <p:nvSpPr>
          <p:cNvPr id="6" name="object 6"/>
          <p:cNvSpPr txBox="1"/>
          <p:nvPr/>
        </p:nvSpPr>
        <p:spPr>
          <a:xfrm>
            <a:off x="223215" y="696156"/>
            <a:ext cx="7947025" cy="2853986"/>
          </a:xfrm>
          <a:prstGeom prst="rect">
            <a:avLst/>
          </a:prstGeom>
        </p:spPr>
        <p:txBody>
          <a:bodyPr vert="horz" wrap="square" lIns="0" tIns="98425" rIns="0" bIns="0" rtlCol="0">
            <a:spAutoFit/>
          </a:bodyPr>
          <a:lstStyle/>
          <a:p>
            <a:pPr marL="299085" indent="-287020">
              <a:lnSpc>
                <a:spcPct val="100000"/>
              </a:lnSpc>
              <a:spcBef>
                <a:spcPts val="775"/>
              </a:spcBef>
              <a:buFont typeface="Wingdings"/>
              <a:buChar char=""/>
              <a:tabLst>
                <a:tab pos="299720" algn="l"/>
              </a:tabLst>
            </a:pPr>
            <a:r>
              <a:rPr sz="2000" b="1" spc="-5" dirty="0">
                <a:latin typeface="Calibri"/>
                <a:cs typeface="Calibri"/>
              </a:rPr>
              <a:t>List</a:t>
            </a:r>
            <a:r>
              <a:rPr sz="2000" b="1" spc="-30" dirty="0">
                <a:latin typeface="Calibri"/>
                <a:cs typeface="Calibri"/>
              </a:rPr>
              <a:t> </a:t>
            </a:r>
            <a:r>
              <a:rPr sz="2000" b="1" dirty="0">
                <a:latin typeface="Calibri"/>
                <a:cs typeface="Calibri"/>
              </a:rPr>
              <a:t>of</a:t>
            </a:r>
            <a:r>
              <a:rPr sz="2000" b="1" spc="-10" dirty="0">
                <a:latin typeface="Calibri"/>
                <a:cs typeface="Calibri"/>
              </a:rPr>
              <a:t> Improvements</a:t>
            </a:r>
            <a:endParaRPr sz="2000" dirty="0">
              <a:latin typeface="Calibri"/>
              <a:cs typeface="Calibri"/>
            </a:endParaRPr>
          </a:p>
          <a:p>
            <a:pPr marL="756285" lvl="1" indent="-287020">
              <a:lnSpc>
                <a:spcPct val="100000"/>
              </a:lnSpc>
              <a:spcBef>
                <a:spcPts val="610"/>
              </a:spcBef>
              <a:buFont typeface="Wingdings"/>
              <a:buChar char=""/>
              <a:tabLst>
                <a:tab pos="756285" algn="l"/>
                <a:tab pos="756920" algn="l"/>
              </a:tabLst>
            </a:pPr>
            <a:r>
              <a:rPr lang="en-US" sz="1800" dirty="0" smtClean="0">
                <a:latin typeface="Calibri"/>
                <a:cs typeface="Calibri"/>
              </a:rPr>
              <a:t>1. When eclipse builds project, it will delete all output folders and rebuild classes built by other compilers, we can disable such features, as deleting the output </a:t>
            </a:r>
            <a:r>
              <a:rPr lang="en-US" sz="1800" dirty="0" err="1" smtClean="0">
                <a:latin typeface="Calibri"/>
                <a:cs typeface="Calibri"/>
              </a:rPr>
              <a:t>foldersand</a:t>
            </a:r>
            <a:r>
              <a:rPr lang="en-US" sz="1800" dirty="0" smtClean="0">
                <a:latin typeface="Calibri"/>
                <a:cs typeface="Calibri"/>
              </a:rPr>
              <a:t> rebuilding will take sometime. Go to windows-preference-Java-compiler-building</a:t>
            </a:r>
          </a:p>
          <a:p>
            <a:pPr marL="756285" lvl="1" indent="-287020">
              <a:lnSpc>
                <a:spcPct val="100000"/>
              </a:lnSpc>
              <a:spcBef>
                <a:spcPts val="610"/>
              </a:spcBef>
              <a:buFont typeface="Wingdings"/>
              <a:buChar char=""/>
              <a:tabLst>
                <a:tab pos="756285" algn="l"/>
                <a:tab pos="756920" algn="l"/>
              </a:tabLst>
            </a:pPr>
            <a:r>
              <a:rPr lang="en-US" dirty="0" smtClean="0">
                <a:latin typeface="Calibri"/>
                <a:cs typeface="Calibri"/>
              </a:rPr>
              <a:t>2. you could also disable eclipse automatic building, if its not needed for you. Go to project-build automatically</a:t>
            </a:r>
          </a:p>
          <a:p>
            <a:pPr marL="756285" lvl="1" indent="-287020">
              <a:lnSpc>
                <a:spcPct val="100000"/>
              </a:lnSpc>
              <a:spcBef>
                <a:spcPts val="610"/>
              </a:spcBef>
              <a:buFont typeface="Wingdings"/>
              <a:buChar char=""/>
              <a:tabLst>
                <a:tab pos="756285" algn="l"/>
                <a:tab pos="756920" algn="l"/>
              </a:tabLst>
            </a:pPr>
            <a:r>
              <a:rPr lang="en-US" sz="1800" dirty="0" smtClean="0">
                <a:latin typeface="Calibri"/>
                <a:cs typeface="Calibri"/>
              </a:rPr>
              <a:t>3. close </a:t>
            </a:r>
            <a:r>
              <a:rPr lang="en-US" sz="1800" dirty="0" err="1" smtClean="0">
                <a:latin typeface="Calibri"/>
                <a:cs typeface="Calibri"/>
              </a:rPr>
              <a:t>unwated</a:t>
            </a:r>
            <a:r>
              <a:rPr lang="en-US" sz="1800" dirty="0" smtClean="0">
                <a:latin typeface="Calibri"/>
                <a:cs typeface="Calibri"/>
              </a:rPr>
              <a:t> projects and use working set option to move from one group of project to another smoothly.</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0" dirty="0"/>
              <a:t>Contents</a:t>
            </a:r>
          </a:p>
        </p:txBody>
      </p:sp>
      <p:sp>
        <p:nvSpPr>
          <p:cNvPr id="3" name="object 3"/>
          <p:cNvSpPr txBox="1"/>
          <p:nvPr/>
        </p:nvSpPr>
        <p:spPr>
          <a:xfrm>
            <a:off x="299415" y="504190"/>
            <a:ext cx="4030345" cy="5310505"/>
          </a:xfrm>
          <a:prstGeom prst="rect">
            <a:avLst/>
          </a:prstGeom>
        </p:spPr>
        <p:txBody>
          <a:bodyPr vert="horz" wrap="square" lIns="0" tIns="144780" rIns="0" bIns="0" rtlCol="0">
            <a:spAutoFit/>
          </a:bodyPr>
          <a:lstStyle/>
          <a:p>
            <a:pPr marL="643890" indent="-631825">
              <a:lnSpc>
                <a:spcPct val="100000"/>
              </a:lnSpc>
              <a:spcBef>
                <a:spcPts val="1140"/>
              </a:spcBef>
              <a:buAutoNum type="arabicPeriod"/>
              <a:tabLst>
                <a:tab pos="643255" algn="l"/>
                <a:tab pos="644525" algn="l"/>
              </a:tabLst>
            </a:pPr>
            <a:r>
              <a:rPr sz="1800" b="1" spc="-5" dirty="0">
                <a:latin typeface="Calibri"/>
                <a:cs typeface="Calibri"/>
              </a:rPr>
              <a:t>Project</a:t>
            </a:r>
            <a:r>
              <a:rPr sz="1800" b="1" spc="-50" dirty="0">
                <a:latin typeface="Calibri"/>
                <a:cs typeface="Calibri"/>
              </a:rPr>
              <a:t> </a:t>
            </a:r>
            <a:r>
              <a:rPr sz="1800" b="1" spc="-5" dirty="0">
                <a:latin typeface="Calibri"/>
                <a:cs typeface="Calibri"/>
              </a:rPr>
              <a:t>Definition</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5" dirty="0">
                <a:latin typeface="Calibri"/>
                <a:cs typeface="Calibri"/>
              </a:rPr>
              <a:t>Project</a:t>
            </a:r>
            <a:r>
              <a:rPr sz="1800" b="1" spc="-35" dirty="0">
                <a:latin typeface="Calibri"/>
                <a:cs typeface="Calibri"/>
              </a:rPr>
              <a:t> </a:t>
            </a:r>
            <a:r>
              <a:rPr sz="1800" b="1" spc="-10" dirty="0">
                <a:latin typeface="Calibri"/>
                <a:cs typeface="Calibri"/>
              </a:rPr>
              <a:t>Deliverables</a:t>
            </a:r>
            <a:endParaRPr sz="1800" dirty="0">
              <a:latin typeface="Calibri"/>
              <a:cs typeface="Calibri"/>
            </a:endParaRPr>
          </a:p>
          <a:p>
            <a:pPr marL="643890" indent="-631825">
              <a:lnSpc>
                <a:spcPct val="100000"/>
              </a:lnSpc>
              <a:spcBef>
                <a:spcPts val="1035"/>
              </a:spcBef>
              <a:buAutoNum type="arabicPeriod"/>
              <a:tabLst>
                <a:tab pos="643255" algn="l"/>
                <a:tab pos="644525" algn="l"/>
              </a:tabLst>
            </a:pPr>
            <a:r>
              <a:rPr sz="1800" b="1" spc="-5" dirty="0">
                <a:latin typeface="Calibri"/>
                <a:cs typeface="Calibri"/>
              </a:rPr>
              <a:t>Project</a:t>
            </a:r>
            <a:r>
              <a:rPr sz="1800" b="1" spc="-30" dirty="0">
                <a:latin typeface="Calibri"/>
                <a:cs typeface="Calibri"/>
              </a:rPr>
              <a:t> </a:t>
            </a:r>
            <a:r>
              <a:rPr sz="1800" b="1" spc="-5" dirty="0">
                <a:latin typeface="Calibri"/>
                <a:cs typeface="Calibri"/>
              </a:rPr>
              <a:t>Milestones</a:t>
            </a:r>
            <a:r>
              <a:rPr sz="1800" b="1" spc="-50" dirty="0">
                <a:latin typeface="Calibri"/>
                <a:cs typeface="Calibri"/>
              </a:rPr>
              <a:t> </a:t>
            </a:r>
            <a:r>
              <a:rPr sz="1800" b="1" dirty="0">
                <a:latin typeface="Calibri"/>
                <a:cs typeface="Calibri"/>
              </a:rPr>
              <a:t>&amp;</a:t>
            </a:r>
            <a:r>
              <a:rPr sz="1800" b="1" spc="-25" dirty="0">
                <a:latin typeface="Calibri"/>
                <a:cs typeface="Calibri"/>
              </a:rPr>
              <a:t> </a:t>
            </a:r>
            <a:r>
              <a:rPr sz="1800" b="1" spc="-35" dirty="0">
                <a:latin typeface="Calibri"/>
                <a:cs typeface="Calibri"/>
              </a:rPr>
              <a:t>Tasks</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5" dirty="0">
                <a:latin typeface="Calibri"/>
                <a:cs typeface="Calibri"/>
              </a:rPr>
              <a:t>Project</a:t>
            </a:r>
            <a:r>
              <a:rPr sz="1800" b="1" spc="-45" dirty="0">
                <a:latin typeface="Calibri"/>
                <a:cs typeface="Calibri"/>
              </a:rPr>
              <a:t> </a:t>
            </a:r>
            <a:r>
              <a:rPr sz="1800" b="1" spc="-10" dirty="0">
                <a:latin typeface="Calibri"/>
                <a:cs typeface="Calibri"/>
              </a:rPr>
              <a:t>Environment</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35" dirty="0">
                <a:latin typeface="Calibri"/>
                <a:cs typeface="Calibri"/>
              </a:rPr>
              <a:t>Tools</a:t>
            </a:r>
            <a:endParaRPr sz="1800" dirty="0">
              <a:latin typeface="Calibri"/>
              <a:cs typeface="Calibri"/>
            </a:endParaRPr>
          </a:p>
          <a:p>
            <a:pPr marL="643890" indent="-631825">
              <a:lnSpc>
                <a:spcPct val="100000"/>
              </a:lnSpc>
              <a:spcBef>
                <a:spcPts val="1030"/>
              </a:spcBef>
              <a:buAutoNum type="arabicPeriod"/>
              <a:tabLst>
                <a:tab pos="643255" algn="l"/>
                <a:tab pos="644525" algn="l"/>
              </a:tabLst>
            </a:pPr>
            <a:r>
              <a:rPr sz="1800" b="1" spc="-5" dirty="0">
                <a:latin typeface="Calibri"/>
                <a:cs typeface="Calibri"/>
              </a:rPr>
              <a:t>Project</a:t>
            </a:r>
            <a:r>
              <a:rPr sz="1800" b="1" spc="-50" dirty="0">
                <a:latin typeface="Calibri"/>
                <a:cs typeface="Calibri"/>
              </a:rPr>
              <a:t> </a:t>
            </a:r>
            <a:r>
              <a:rPr sz="1800" b="1" dirty="0">
                <a:latin typeface="Calibri"/>
                <a:cs typeface="Calibri"/>
              </a:rPr>
              <a:t>Design</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5" dirty="0">
                <a:latin typeface="Calibri"/>
                <a:cs typeface="Calibri"/>
              </a:rPr>
              <a:t>Classes</a:t>
            </a:r>
            <a:r>
              <a:rPr sz="1800" b="1" spc="-55" dirty="0">
                <a:latin typeface="Calibri"/>
                <a:cs typeface="Calibri"/>
              </a:rPr>
              <a:t> </a:t>
            </a:r>
            <a:r>
              <a:rPr sz="1800" b="1" dirty="0">
                <a:latin typeface="Calibri"/>
                <a:cs typeface="Calibri"/>
              </a:rPr>
              <a:t>&amp;</a:t>
            </a:r>
            <a:r>
              <a:rPr sz="1800" b="1" spc="-20" dirty="0">
                <a:latin typeface="Calibri"/>
                <a:cs typeface="Calibri"/>
              </a:rPr>
              <a:t> </a:t>
            </a:r>
            <a:r>
              <a:rPr sz="1800" b="1" dirty="0">
                <a:latin typeface="Calibri"/>
                <a:cs typeface="Calibri"/>
              </a:rPr>
              <a:t>Methods</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10" dirty="0">
                <a:latin typeface="Calibri"/>
                <a:cs typeface="Calibri"/>
              </a:rPr>
              <a:t>Steps</a:t>
            </a:r>
            <a:r>
              <a:rPr sz="1800" b="1" spc="-35" dirty="0">
                <a:latin typeface="Calibri"/>
                <a:cs typeface="Calibri"/>
              </a:rPr>
              <a:t> </a:t>
            </a:r>
            <a:r>
              <a:rPr sz="1800" b="1" spc="-10" dirty="0">
                <a:latin typeface="Calibri"/>
                <a:cs typeface="Calibri"/>
              </a:rPr>
              <a:t>from</a:t>
            </a:r>
            <a:r>
              <a:rPr sz="1800" b="1" spc="10" dirty="0">
                <a:latin typeface="Calibri"/>
                <a:cs typeface="Calibri"/>
              </a:rPr>
              <a:t> </a:t>
            </a:r>
            <a:r>
              <a:rPr sz="1800" b="1" spc="-5" dirty="0">
                <a:latin typeface="Calibri"/>
                <a:cs typeface="Calibri"/>
              </a:rPr>
              <a:t>Coding</a:t>
            </a:r>
            <a:r>
              <a:rPr sz="1800" b="1" spc="-45" dirty="0">
                <a:latin typeface="Calibri"/>
                <a:cs typeface="Calibri"/>
              </a:rPr>
              <a:t> </a:t>
            </a:r>
            <a:r>
              <a:rPr sz="1800" b="1" spc="-10" dirty="0">
                <a:latin typeface="Calibri"/>
                <a:cs typeface="Calibri"/>
              </a:rPr>
              <a:t>to</a:t>
            </a:r>
            <a:r>
              <a:rPr sz="1800" b="1" spc="-5" dirty="0">
                <a:latin typeface="Calibri"/>
                <a:cs typeface="Calibri"/>
              </a:rPr>
              <a:t> </a:t>
            </a:r>
            <a:r>
              <a:rPr sz="1800" b="1" spc="-10" dirty="0">
                <a:latin typeface="Calibri"/>
                <a:cs typeface="Calibri"/>
              </a:rPr>
              <a:t>Execution</a:t>
            </a:r>
            <a:endParaRPr sz="1800" dirty="0">
              <a:latin typeface="Calibri"/>
              <a:cs typeface="Calibri"/>
            </a:endParaRPr>
          </a:p>
          <a:p>
            <a:pPr marL="643890" indent="-631825">
              <a:lnSpc>
                <a:spcPct val="100000"/>
              </a:lnSpc>
              <a:spcBef>
                <a:spcPts val="1035"/>
              </a:spcBef>
              <a:buAutoNum type="arabicPeriod"/>
              <a:tabLst>
                <a:tab pos="643255" algn="l"/>
                <a:tab pos="644525" algn="l"/>
              </a:tabLst>
            </a:pPr>
            <a:r>
              <a:rPr sz="1800" b="1" spc="-10" dirty="0">
                <a:latin typeface="Calibri"/>
                <a:cs typeface="Calibri"/>
              </a:rPr>
              <a:t>Development</a:t>
            </a:r>
            <a:r>
              <a:rPr sz="1800" b="1" spc="-55" dirty="0">
                <a:latin typeface="Calibri"/>
                <a:cs typeface="Calibri"/>
              </a:rPr>
              <a:t> </a:t>
            </a:r>
            <a:r>
              <a:rPr sz="1800" b="1" spc="-5" dirty="0">
                <a:latin typeface="Calibri"/>
                <a:cs typeface="Calibri"/>
              </a:rPr>
              <a:t>Process</a:t>
            </a:r>
            <a:endParaRPr sz="1800" dirty="0">
              <a:latin typeface="Calibri"/>
              <a:cs typeface="Calibri"/>
            </a:endParaRPr>
          </a:p>
          <a:p>
            <a:pPr marL="643890" indent="-631825">
              <a:lnSpc>
                <a:spcPct val="100000"/>
              </a:lnSpc>
              <a:spcBef>
                <a:spcPts val="1040"/>
              </a:spcBef>
              <a:buAutoNum type="arabicPeriod"/>
              <a:tabLst>
                <a:tab pos="643255" algn="l"/>
                <a:tab pos="644525" algn="l"/>
              </a:tabLst>
            </a:pPr>
            <a:r>
              <a:rPr sz="1800" b="1" spc="-5" dirty="0">
                <a:latin typeface="Calibri"/>
                <a:cs typeface="Calibri"/>
              </a:rPr>
              <a:t>Coding</a:t>
            </a:r>
            <a:r>
              <a:rPr sz="1800" b="1" spc="-75" dirty="0">
                <a:latin typeface="Calibri"/>
                <a:cs typeface="Calibri"/>
              </a:rPr>
              <a:t> </a:t>
            </a:r>
            <a:r>
              <a:rPr sz="1800" b="1" spc="-5" dirty="0">
                <a:latin typeface="Calibri"/>
                <a:cs typeface="Calibri"/>
              </a:rPr>
              <a:t>Standards</a:t>
            </a:r>
            <a:endParaRPr sz="1800" dirty="0">
              <a:latin typeface="Calibri"/>
              <a:cs typeface="Calibri"/>
            </a:endParaRPr>
          </a:p>
          <a:p>
            <a:pPr marL="643890" indent="-631825">
              <a:lnSpc>
                <a:spcPct val="100000"/>
              </a:lnSpc>
              <a:spcBef>
                <a:spcPts val="1050"/>
              </a:spcBef>
              <a:buAutoNum type="arabicPeriod"/>
              <a:tabLst>
                <a:tab pos="643255" algn="l"/>
                <a:tab pos="644525" algn="l"/>
              </a:tabLst>
            </a:pPr>
            <a:r>
              <a:rPr sz="1800" b="1" spc="-5" dirty="0">
                <a:latin typeface="Calibri"/>
                <a:cs typeface="Calibri"/>
              </a:rPr>
              <a:t>Milestone</a:t>
            </a:r>
            <a:r>
              <a:rPr sz="1800" b="1" spc="-60" dirty="0">
                <a:latin typeface="Calibri"/>
                <a:cs typeface="Calibri"/>
              </a:rPr>
              <a:t> </a:t>
            </a:r>
            <a:r>
              <a:rPr sz="1800" b="1" spc="-5" dirty="0">
                <a:latin typeface="Calibri"/>
                <a:cs typeface="Calibri"/>
              </a:rPr>
              <a:t>Feedback</a:t>
            </a:r>
            <a:r>
              <a:rPr sz="1800" b="1" spc="-50" dirty="0">
                <a:latin typeface="Calibri"/>
                <a:cs typeface="Calibri"/>
              </a:rPr>
              <a:t> </a:t>
            </a:r>
            <a:r>
              <a:rPr sz="1800" b="1" dirty="0">
                <a:latin typeface="Calibri"/>
                <a:cs typeface="Calibri"/>
              </a:rPr>
              <a:t>&amp;</a:t>
            </a:r>
            <a:r>
              <a:rPr sz="1800" b="1" spc="-15" dirty="0">
                <a:latin typeface="Calibri"/>
                <a:cs typeface="Calibri"/>
              </a:rPr>
              <a:t> </a:t>
            </a:r>
            <a:r>
              <a:rPr sz="1800" b="1" spc="-5" dirty="0">
                <a:latin typeface="Calibri"/>
                <a:cs typeface="Calibri"/>
              </a:rPr>
              <a:t>Action</a:t>
            </a:r>
            <a:r>
              <a:rPr sz="1800" b="1" spc="-45" dirty="0">
                <a:latin typeface="Calibri"/>
                <a:cs typeface="Calibri"/>
              </a:rPr>
              <a:t> </a:t>
            </a:r>
            <a:r>
              <a:rPr sz="1800" b="1" spc="-40" dirty="0">
                <a:latin typeface="Calibri"/>
                <a:cs typeface="Calibri"/>
              </a:rPr>
              <a:t>Taken</a:t>
            </a:r>
            <a:endParaRPr sz="1800" dirty="0">
              <a:latin typeface="Calibri"/>
              <a:cs typeface="Calibri"/>
            </a:endParaRPr>
          </a:p>
          <a:p>
            <a:pPr marL="643890" indent="-631825">
              <a:lnSpc>
                <a:spcPct val="100000"/>
              </a:lnSpc>
              <a:spcBef>
                <a:spcPts val="1030"/>
              </a:spcBef>
              <a:buAutoNum type="arabicPeriod"/>
              <a:tabLst>
                <a:tab pos="643255" algn="l"/>
                <a:tab pos="644525" algn="l"/>
              </a:tabLst>
            </a:pPr>
            <a:r>
              <a:rPr sz="1800" b="1" spc="-5" dirty="0">
                <a:latin typeface="Calibri"/>
                <a:cs typeface="Calibri"/>
              </a:rPr>
              <a:t>Project</a:t>
            </a:r>
            <a:r>
              <a:rPr sz="1800" b="1" spc="-50" dirty="0">
                <a:latin typeface="Calibri"/>
                <a:cs typeface="Calibri"/>
              </a:rPr>
              <a:t> </a:t>
            </a:r>
            <a:r>
              <a:rPr sz="1800" b="1" spc="-5" dirty="0">
                <a:latin typeface="Calibri"/>
                <a:cs typeface="Calibri"/>
              </a:rPr>
              <a:t>Results</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5" dirty="0">
                <a:latin typeface="Calibri"/>
                <a:cs typeface="Calibri"/>
              </a:rPr>
              <a:t>Proposed</a:t>
            </a:r>
            <a:r>
              <a:rPr sz="1800" b="1" spc="-60" dirty="0">
                <a:latin typeface="Calibri"/>
                <a:cs typeface="Calibri"/>
              </a:rPr>
              <a:t> </a:t>
            </a:r>
            <a:r>
              <a:rPr sz="1800" b="1" spc="-10" dirty="0">
                <a:latin typeface="Calibri"/>
                <a:cs typeface="Calibri"/>
              </a:rPr>
              <a:t>Improvements</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6829" y="1212967"/>
            <a:ext cx="8856345" cy="5611827"/>
            <a:chOff x="108204" y="1130601"/>
            <a:chExt cx="8856345" cy="5611827"/>
          </a:xfrm>
        </p:grpSpPr>
        <p:sp>
          <p:nvSpPr>
            <p:cNvPr id="3" name="object 3"/>
            <p:cNvSpPr/>
            <p:nvPr/>
          </p:nvSpPr>
          <p:spPr>
            <a:xfrm>
              <a:off x="108204" y="1130601"/>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lang="en-US" dirty="0"/>
            </a:p>
            <a:p>
              <a:pPr algn="just"/>
              <a:r>
                <a:rPr lang="en-US" dirty="0" smtClean="0"/>
                <a:t>   AQDS (AQ Digital Solutions) company which is offer software solution all sizes and various industries with the aim of simplifying programming, and achieve the goals desired by company clients. In this case North Sussex Judo has been requested to AQDS to solve their program.  </a:t>
              </a:r>
              <a:r>
                <a:rPr lang="en-SG" dirty="0"/>
                <a:t>North Sussex Judo </a:t>
              </a:r>
              <a:r>
                <a:rPr lang="en-SG" dirty="0" smtClean="0"/>
                <a:t>has </a:t>
              </a:r>
              <a:r>
                <a:rPr lang="en-SG" dirty="0"/>
                <a:t>specializes which providing training sessions to members of the local community. Regardless from of their level of </a:t>
              </a:r>
              <a:r>
                <a:rPr lang="en-SG" dirty="0" err="1"/>
                <a:t>experience.they</a:t>
              </a:r>
              <a:r>
                <a:rPr lang="en-SG" dirty="0"/>
                <a:t> cater to people of all ages and skill levels (expert to </a:t>
              </a:r>
              <a:r>
                <a:rPr lang="en-SG" dirty="0" smtClean="0"/>
                <a:t>beginner).They need help </a:t>
              </a:r>
              <a:r>
                <a:rPr lang="en-SG" dirty="0"/>
                <a:t>For </a:t>
              </a:r>
              <a:r>
                <a:rPr lang="en-SG" dirty="0" smtClean="0"/>
                <a:t>make </a:t>
              </a:r>
              <a:r>
                <a:rPr lang="en-SG" dirty="0"/>
                <a:t>an easier in this program. </a:t>
              </a:r>
              <a:r>
                <a:rPr lang="en-SG" dirty="0" smtClean="0"/>
                <a:t>and me as Junior software AQDS Company </a:t>
              </a:r>
              <a:r>
                <a:rPr lang="en-SG" dirty="0"/>
                <a:t>will make the application for the athletes or the members that comfortable to access it, and will help for join the training that they want it. And also need to design interface more like </a:t>
              </a:r>
              <a:r>
                <a:rPr lang="en-SG" dirty="0" err="1"/>
                <a:t>understable</a:t>
              </a:r>
              <a:r>
                <a:rPr lang="en-SG" dirty="0"/>
                <a:t> and make everybody understood for </a:t>
              </a:r>
              <a:r>
                <a:rPr lang="en-SG" dirty="0" smtClean="0"/>
                <a:t>that.</a:t>
              </a:r>
              <a:endParaRPr dirty="0"/>
            </a:p>
          </p:txBody>
        </p:sp>
        <p:sp>
          <p:nvSpPr>
            <p:cNvPr id="4" name="object 4"/>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78739" y="149479"/>
            <a:ext cx="310959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1.</a:t>
            </a:r>
            <a:r>
              <a:rPr b="0" spc="-15" dirty="0">
                <a:solidFill>
                  <a:srgbClr val="8F1B4F"/>
                </a:solidFill>
                <a:latin typeface="Arial MT"/>
                <a:cs typeface="Arial MT"/>
              </a:rPr>
              <a:t> </a:t>
            </a:r>
            <a:r>
              <a:rPr b="0" spc="-5" dirty="0">
                <a:solidFill>
                  <a:srgbClr val="8F1B4F"/>
                </a:solidFill>
                <a:latin typeface="Arial MT"/>
                <a:cs typeface="Arial MT"/>
              </a:rPr>
              <a:t>Project</a:t>
            </a:r>
            <a:r>
              <a:rPr b="0" dirty="0">
                <a:solidFill>
                  <a:srgbClr val="8F1B4F"/>
                </a:solidFill>
                <a:latin typeface="Arial MT"/>
                <a:cs typeface="Arial MT"/>
              </a:rPr>
              <a:t> </a:t>
            </a:r>
            <a:r>
              <a:rPr b="0" spc="-5" dirty="0">
                <a:solidFill>
                  <a:srgbClr val="8F1B4F"/>
                </a:solidFill>
                <a:latin typeface="Arial MT"/>
                <a:cs typeface="Arial MT"/>
              </a:rPr>
              <a:t>Definition</a:t>
            </a:r>
          </a:p>
        </p:txBody>
      </p:sp>
      <p:sp>
        <p:nvSpPr>
          <p:cNvPr id="6" name="object 6"/>
          <p:cNvSpPr txBox="1"/>
          <p:nvPr/>
        </p:nvSpPr>
        <p:spPr>
          <a:xfrm>
            <a:off x="250456" y="1228889"/>
            <a:ext cx="8714093" cy="321242"/>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5" dirty="0" smtClean="0">
                <a:latin typeface="Calibri"/>
                <a:cs typeface="Calibri"/>
              </a:rPr>
              <a:t>Project</a:t>
            </a:r>
            <a:r>
              <a:rPr sz="2000" b="1" spc="-75" dirty="0" smtClean="0">
                <a:latin typeface="Calibri"/>
                <a:cs typeface="Calibri"/>
              </a:rPr>
              <a:t> </a:t>
            </a:r>
            <a:r>
              <a:rPr sz="2000" b="1" dirty="0" smtClean="0">
                <a:latin typeface="Calibri"/>
                <a:cs typeface="Calibri"/>
              </a:rPr>
              <a:t>Objective</a:t>
            </a:r>
            <a:endParaRPr lang="en-US" sz="2000" b="1" dirty="0">
              <a:latin typeface="Calibri"/>
              <a:cs typeface="Calibri"/>
            </a:endParaRPr>
          </a:p>
        </p:txBody>
      </p:sp>
      <p:sp>
        <p:nvSpPr>
          <p:cNvPr id="7" name="object 7"/>
          <p:cNvSpPr txBox="1"/>
          <p:nvPr/>
        </p:nvSpPr>
        <p:spPr>
          <a:xfrm>
            <a:off x="250456" y="3983737"/>
            <a:ext cx="8499971" cy="2449388"/>
          </a:xfrm>
          <a:prstGeom prst="rect">
            <a:avLst/>
          </a:prstGeom>
        </p:spPr>
        <p:txBody>
          <a:bodyPr vert="horz" wrap="square" lIns="0" tIns="99060" rIns="0" bIns="0" rtlCol="0">
            <a:spAutoFit/>
          </a:bodyPr>
          <a:lstStyle/>
          <a:p>
            <a:pPr marL="286385" indent="-287020">
              <a:lnSpc>
                <a:spcPct val="100000"/>
              </a:lnSpc>
              <a:spcBef>
                <a:spcPts val="780"/>
              </a:spcBef>
              <a:buFont typeface="Wingdings"/>
              <a:buChar char=""/>
              <a:tabLst>
                <a:tab pos="287020" algn="l"/>
              </a:tabLst>
            </a:pPr>
            <a:r>
              <a:rPr lang="en-US" sz="2000" b="1" spc="-5" dirty="0" smtClean="0">
                <a:cs typeface="Calibri"/>
              </a:rPr>
              <a:t>Proposed</a:t>
            </a:r>
            <a:r>
              <a:rPr lang="en-US" sz="2000" b="1" spc="-25" dirty="0" smtClean="0">
                <a:cs typeface="Calibri"/>
              </a:rPr>
              <a:t> </a:t>
            </a:r>
            <a:r>
              <a:rPr lang="en-US" sz="2000" b="1" dirty="0" smtClean="0">
                <a:cs typeface="Calibri"/>
              </a:rPr>
              <a:t>Solution</a:t>
            </a:r>
            <a:endParaRPr lang="en-US" sz="2000" b="1" spc="-5" dirty="0" smtClean="0">
              <a:cs typeface="Calibri"/>
            </a:endParaRPr>
          </a:p>
          <a:p>
            <a:pPr algn="just">
              <a:lnSpc>
                <a:spcPct val="100000"/>
              </a:lnSpc>
              <a:spcBef>
                <a:spcPts val="780"/>
              </a:spcBef>
              <a:tabLst>
                <a:tab pos="287020" algn="l"/>
              </a:tabLst>
            </a:pPr>
            <a:r>
              <a:rPr lang="en-US" dirty="0" smtClean="0">
                <a:cs typeface="Calibri"/>
              </a:rPr>
              <a:t>Before we reach out the clients goal, we must discussed how difficulties such as who people need join is unpredictable, but we found the solutions within few requirements its First, functional requirements namely data input, calculation method for determine total cost of training , and giving the </a:t>
            </a:r>
            <a:r>
              <a:rPr lang="en-US" dirty="0" err="1" smtClean="0">
                <a:cs typeface="Calibri"/>
              </a:rPr>
              <a:t>output.Second</a:t>
            </a:r>
            <a:r>
              <a:rPr lang="en-US" dirty="0" smtClean="0">
                <a:cs typeface="Calibri"/>
              </a:rPr>
              <a:t>, </a:t>
            </a:r>
            <a:r>
              <a:rPr lang="en-US" dirty="0" err="1" smtClean="0">
                <a:cs typeface="Calibri"/>
              </a:rPr>
              <a:t>Bussiness</a:t>
            </a:r>
            <a:r>
              <a:rPr lang="en-US" dirty="0" smtClean="0">
                <a:cs typeface="Calibri"/>
              </a:rPr>
              <a:t> requirement for client company, get benefit from this </a:t>
            </a:r>
            <a:r>
              <a:rPr lang="en-US" dirty="0" err="1" smtClean="0">
                <a:cs typeface="Calibri"/>
              </a:rPr>
              <a:t>program.And</a:t>
            </a:r>
            <a:r>
              <a:rPr lang="en-US" dirty="0" smtClean="0">
                <a:cs typeface="Calibri"/>
              </a:rPr>
              <a:t> make automate the registration, etc. Third, </a:t>
            </a:r>
            <a:r>
              <a:rPr lang="en-US" dirty="0" smtClean="0"/>
              <a:t>Non-functional </a:t>
            </a:r>
            <a:r>
              <a:rPr lang="en-US" dirty="0"/>
              <a:t>Requirements are basically system properties. Like what abilities does the software have. </a:t>
            </a:r>
            <a:r>
              <a:rPr lang="en-US" dirty="0" smtClean="0"/>
              <a:t>Fourth, environment requirements for ensure operation of the application.</a:t>
            </a:r>
            <a:endParaRPr lang="en-US" dirty="0">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4150" y="1095246"/>
            <a:ext cx="8959850" cy="5552440"/>
            <a:chOff x="105029" y="1193163"/>
            <a:chExt cx="8959850" cy="5552440"/>
          </a:xfrm>
        </p:grpSpPr>
        <p:sp>
          <p:nvSpPr>
            <p:cNvPr id="3" name="object 3"/>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lang="en-US" dirty="0"/>
            </a:p>
            <a:p>
              <a:endParaRPr lang="en-US" dirty="0" smtClean="0"/>
            </a:p>
            <a:p>
              <a:r>
                <a:rPr lang="en-US" dirty="0" smtClean="0"/>
                <a:t> </a:t>
              </a:r>
              <a:endParaRPr lang="en-US" dirty="0"/>
            </a:p>
            <a:p>
              <a:endParaRPr dirty="0"/>
            </a:p>
          </p:txBody>
        </p:sp>
        <p:sp>
          <p:nvSpPr>
            <p:cNvPr id="4" name="object 4"/>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322862" y="111089"/>
            <a:ext cx="3583940"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2.</a:t>
            </a:r>
            <a:r>
              <a:rPr b="0" spc="-10" dirty="0">
                <a:solidFill>
                  <a:srgbClr val="8F1B4F"/>
                </a:solidFill>
                <a:latin typeface="Arial MT"/>
                <a:cs typeface="Arial MT"/>
              </a:rPr>
              <a:t> </a:t>
            </a:r>
            <a:r>
              <a:rPr b="0" spc="-5" dirty="0">
                <a:solidFill>
                  <a:srgbClr val="8F1B4F"/>
                </a:solidFill>
                <a:latin typeface="Arial MT"/>
                <a:cs typeface="Arial MT"/>
              </a:rPr>
              <a:t>Project</a:t>
            </a:r>
            <a:r>
              <a:rPr b="0" spc="5" dirty="0">
                <a:solidFill>
                  <a:srgbClr val="8F1B4F"/>
                </a:solidFill>
                <a:latin typeface="Arial MT"/>
                <a:cs typeface="Arial MT"/>
              </a:rPr>
              <a:t> </a:t>
            </a:r>
            <a:r>
              <a:rPr b="0" spc="-5" dirty="0">
                <a:solidFill>
                  <a:srgbClr val="8F1B4F"/>
                </a:solidFill>
                <a:latin typeface="Arial MT"/>
                <a:cs typeface="Arial MT"/>
              </a:rPr>
              <a:t>Deliverables</a:t>
            </a:r>
          </a:p>
        </p:txBody>
      </p:sp>
      <p:sp>
        <p:nvSpPr>
          <p:cNvPr id="6" name="object 6"/>
          <p:cNvSpPr txBox="1"/>
          <p:nvPr/>
        </p:nvSpPr>
        <p:spPr>
          <a:xfrm>
            <a:off x="264223" y="1162162"/>
            <a:ext cx="8346377" cy="4053033"/>
          </a:xfrm>
          <a:prstGeom prst="rect">
            <a:avLst/>
          </a:prstGeom>
        </p:spPr>
        <p:txBody>
          <a:bodyPr vert="horz" wrap="square" lIns="0" tIns="13335" rIns="0" bIns="0" rtlCol="0">
            <a:spAutoFit/>
          </a:bodyPr>
          <a:lstStyle/>
          <a:p>
            <a:pPr marL="12065">
              <a:lnSpc>
                <a:spcPct val="100000"/>
              </a:lnSpc>
              <a:spcBef>
                <a:spcPts val="105"/>
              </a:spcBef>
              <a:tabLst>
                <a:tab pos="299720" algn="l"/>
              </a:tabLst>
            </a:pPr>
            <a:r>
              <a:rPr sz="2000" b="1" spc="-5" dirty="0" smtClean="0">
                <a:latin typeface="Calibri"/>
                <a:cs typeface="Calibri"/>
              </a:rPr>
              <a:t>Project</a:t>
            </a:r>
            <a:r>
              <a:rPr sz="2000" b="1" spc="-45" dirty="0" smtClean="0">
                <a:latin typeface="Calibri"/>
                <a:cs typeface="Calibri"/>
              </a:rPr>
              <a:t> </a:t>
            </a:r>
            <a:r>
              <a:rPr sz="2000" b="1" spc="-10" dirty="0" smtClean="0">
                <a:latin typeface="Calibri"/>
                <a:cs typeface="Calibri"/>
              </a:rPr>
              <a:t>Deliverables</a:t>
            </a:r>
            <a:endParaRPr lang="en-US" sz="2000" b="1" spc="-10" dirty="0" smtClean="0">
              <a:latin typeface="Calibri"/>
              <a:cs typeface="Calibri"/>
            </a:endParaRPr>
          </a:p>
          <a:p>
            <a:pPr marL="12065" algn="just">
              <a:spcBef>
                <a:spcPts val="105"/>
              </a:spcBef>
              <a:tabLst>
                <a:tab pos="299720" algn="l"/>
              </a:tabLst>
            </a:pPr>
            <a:r>
              <a:rPr lang="en-SG" sz="2000" dirty="0"/>
              <a:t>In </a:t>
            </a:r>
            <a:r>
              <a:rPr lang="en-SG" sz="2000" dirty="0" smtClean="0"/>
              <a:t>this </a:t>
            </a:r>
            <a:r>
              <a:rPr lang="en-SG" sz="2000" dirty="0"/>
              <a:t>instance, North Sussex Judo has been asked to use a program that must estimate the monthly cost of training fees for its athletes. This program was created by entering data, which is made up of figures in each training session, including the session fee, and will be used as information to calculate the overall monthly cost</a:t>
            </a:r>
            <a:r>
              <a:rPr lang="en-SG" sz="2000" dirty="0" smtClean="0"/>
              <a:t>.</a:t>
            </a:r>
          </a:p>
          <a:p>
            <a:pPr marL="12065" algn="just">
              <a:spcBef>
                <a:spcPts val="105"/>
              </a:spcBef>
              <a:tabLst>
                <a:tab pos="299720" algn="l"/>
              </a:tabLst>
            </a:pPr>
            <a:r>
              <a:rPr lang="en-SG" sz="2000" dirty="0"/>
              <a:t> The NSJ training cost calculator will be a program that allows users to input data about the athletes and calculates the total cost of training fees for the each months. The program will consist an athlete class. Three main method will be accepting the input. Calculating the total cost and display the results. And variable to store data, it also create the object to represent the specific athletes and have a unique instance for each </a:t>
            </a:r>
            <a:r>
              <a:rPr lang="en-SG" sz="2000" dirty="0" smtClean="0"/>
              <a:t>object</a:t>
            </a:r>
            <a:endParaRPr lang="en-US" sz="2000" dirty="0"/>
          </a:p>
          <a:p>
            <a:pPr marL="12065">
              <a:lnSpc>
                <a:spcPct val="100000"/>
              </a:lnSpc>
              <a:spcBef>
                <a:spcPts val="105"/>
              </a:spcBef>
              <a:tabLst>
                <a:tab pos="299720" algn="l"/>
              </a:tabLst>
            </a:pPr>
            <a:endParaRPr lang="en-US" sz="2000" b="1" spc="-10" dirty="0">
              <a:latin typeface="Calibri"/>
              <a:cs typeface="Calibri"/>
            </a:endParaRPr>
          </a:p>
        </p:txBody>
      </p:sp>
      <p:sp>
        <p:nvSpPr>
          <p:cNvPr id="7" name="object 7"/>
          <p:cNvSpPr txBox="1"/>
          <p:nvPr/>
        </p:nvSpPr>
        <p:spPr>
          <a:xfrm>
            <a:off x="387298" y="5196145"/>
            <a:ext cx="4232961" cy="1115690"/>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sz="2000" b="1" spc="-5" dirty="0">
                <a:latin typeface="Calibri"/>
                <a:cs typeface="Calibri"/>
              </a:rPr>
              <a:t>List</a:t>
            </a:r>
            <a:r>
              <a:rPr sz="2000" b="1" spc="-45" dirty="0">
                <a:latin typeface="Calibri"/>
                <a:cs typeface="Calibri"/>
              </a:rPr>
              <a:t> </a:t>
            </a:r>
            <a:r>
              <a:rPr sz="2000" b="1" dirty="0">
                <a:latin typeface="Calibri"/>
                <a:cs typeface="Calibri"/>
              </a:rPr>
              <a:t>of</a:t>
            </a:r>
            <a:r>
              <a:rPr sz="2000" b="1" spc="-30" dirty="0">
                <a:latin typeface="Calibri"/>
                <a:cs typeface="Calibri"/>
              </a:rPr>
              <a:t> </a:t>
            </a:r>
            <a:r>
              <a:rPr sz="2000" b="1" spc="-5" dirty="0">
                <a:latin typeface="Calibri"/>
                <a:cs typeface="Calibri"/>
              </a:rPr>
              <a:t>Evidences</a:t>
            </a:r>
            <a:endParaRPr sz="2000" dirty="0">
              <a:latin typeface="Calibri"/>
              <a:cs typeface="Calibri"/>
            </a:endParaRPr>
          </a:p>
          <a:p>
            <a:pPr marL="756285" lvl="1" indent="-287020">
              <a:lnSpc>
                <a:spcPct val="100000"/>
              </a:lnSpc>
              <a:spcBef>
                <a:spcPts val="605"/>
              </a:spcBef>
              <a:buFont typeface="Wingdings"/>
              <a:buChar char=""/>
              <a:tabLst>
                <a:tab pos="756285" algn="l"/>
                <a:tab pos="756920" algn="l"/>
              </a:tabLst>
            </a:pPr>
            <a:endParaRPr lang="en-US" sz="1800" spc="-10" dirty="0">
              <a:latin typeface="Calibri"/>
              <a:cs typeface="Calibri"/>
            </a:endParaRPr>
          </a:p>
          <a:p>
            <a:pPr marL="756285" lvl="1" indent="-287020">
              <a:lnSpc>
                <a:spcPct val="100000"/>
              </a:lnSpc>
              <a:spcBef>
                <a:spcPts val="605"/>
              </a:spcBef>
              <a:buFont typeface="Wingdings"/>
              <a:buChar char=""/>
              <a:tabLst>
                <a:tab pos="756285" algn="l"/>
                <a:tab pos="756920" algn="l"/>
              </a:tabLst>
            </a:pPr>
            <a:endParaRPr sz="1800" dirty="0">
              <a:latin typeface="Calibri"/>
              <a:cs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468629" y="608583"/>
            <a:ext cx="7924800" cy="2896617"/>
          </a:xfrm>
          <a:prstGeom prst="rect">
            <a:avLst/>
          </a:prstGeom>
        </p:spPr>
      </p:pic>
      <p:pic>
        <p:nvPicPr>
          <p:cNvPr id="5" name="Picture 4"/>
          <p:cNvPicPr>
            <a:picLocks noChangeAspect="1"/>
          </p:cNvPicPr>
          <p:nvPr/>
        </p:nvPicPr>
        <p:blipFill rotWithShape="1">
          <a:blip r:embed="rId3"/>
          <a:srcRect l="14275" r="40630" b="57292"/>
          <a:stretch/>
        </p:blipFill>
        <p:spPr>
          <a:xfrm>
            <a:off x="1219200" y="3733800"/>
            <a:ext cx="5867401" cy="3124200"/>
          </a:xfrm>
          <a:prstGeom prst="rect">
            <a:avLst/>
          </a:prstGeom>
        </p:spPr>
      </p:pic>
    </p:spTree>
    <p:extLst>
      <p:ext uri="{BB962C8B-B14F-4D97-AF65-F5344CB8AC3E}">
        <p14:creationId xmlns:p14="http://schemas.microsoft.com/office/powerpoint/2010/main" val="304618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571"/>
            <a:ext cx="466407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3.</a:t>
            </a:r>
            <a:r>
              <a:rPr b="0" spc="-15" dirty="0">
                <a:solidFill>
                  <a:srgbClr val="8F1B4F"/>
                </a:solidFill>
                <a:latin typeface="Arial MT"/>
                <a:cs typeface="Arial MT"/>
              </a:rPr>
              <a:t> </a:t>
            </a:r>
            <a:r>
              <a:rPr b="0" spc="-5" dirty="0">
                <a:solidFill>
                  <a:srgbClr val="8F1B4F"/>
                </a:solidFill>
                <a:latin typeface="Arial MT"/>
                <a:cs typeface="Arial MT"/>
              </a:rPr>
              <a:t>Project</a:t>
            </a:r>
            <a:r>
              <a:rPr b="0" spc="-15" dirty="0">
                <a:solidFill>
                  <a:srgbClr val="8F1B4F"/>
                </a:solidFill>
                <a:latin typeface="Arial MT"/>
                <a:cs typeface="Arial MT"/>
              </a:rPr>
              <a:t> </a:t>
            </a:r>
            <a:r>
              <a:rPr b="0" dirty="0">
                <a:solidFill>
                  <a:srgbClr val="8F1B4F"/>
                </a:solidFill>
                <a:latin typeface="Arial MT"/>
                <a:cs typeface="Arial MT"/>
              </a:rPr>
              <a:t>Milestones</a:t>
            </a:r>
            <a:r>
              <a:rPr b="0" spc="-5" dirty="0">
                <a:solidFill>
                  <a:srgbClr val="8F1B4F"/>
                </a:solidFill>
                <a:latin typeface="Arial MT"/>
                <a:cs typeface="Arial MT"/>
              </a:rPr>
              <a:t> &amp;</a:t>
            </a:r>
            <a:r>
              <a:rPr b="0" spc="-70" dirty="0">
                <a:solidFill>
                  <a:srgbClr val="8F1B4F"/>
                </a:solidFill>
                <a:latin typeface="Arial MT"/>
                <a:cs typeface="Arial MT"/>
              </a:rPr>
              <a:t> </a:t>
            </a:r>
            <a:r>
              <a:rPr b="0" spc="-65" dirty="0">
                <a:solidFill>
                  <a:srgbClr val="8F1B4F"/>
                </a:solidFill>
                <a:latin typeface="Arial MT"/>
                <a:cs typeface="Arial MT"/>
              </a:rPr>
              <a:t>Tasks</a:t>
            </a:r>
          </a:p>
        </p:txBody>
      </p:sp>
      <p:graphicFrame>
        <p:nvGraphicFramePr>
          <p:cNvPr id="3" name="object 3"/>
          <p:cNvGraphicFramePr>
            <a:graphicFrameLocks noGrp="1"/>
          </p:cNvGraphicFramePr>
          <p:nvPr>
            <p:extLst>
              <p:ext uri="{D42A27DB-BD31-4B8C-83A1-F6EECF244321}">
                <p14:modId xmlns:p14="http://schemas.microsoft.com/office/powerpoint/2010/main" val="3674271987"/>
              </p:ext>
            </p:extLst>
          </p:nvPr>
        </p:nvGraphicFramePr>
        <p:xfrm>
          <a:off x="173037" y="1090675"/>
          <a:ext cx="8496299" cy="2232149"/>
        </p:xfrm>
        <a:graphic>
          <a:graphicData uri="http://schemas.openxmlformats.org/drawingml/2006/table">
            <a:tbl>
              <a:tblPr firstRow="1" bandRow="1">
                <a:tableStyleId>{2D5ABB26-0587-4C30-8999-92F81FD0307C}</a:tableStyleId>
              </a:tblPr>
              <a:tblGrid>
                <a:gridCol w="1044575">
                  <a:extLst>
                    <a:ext uri="{9D8B030D-6E8A-4147-A177-3AD203B41FA5}">
                      <a16:colId xmlns="" xmlns:a16="http://schemas.microsoft.com/office/drawing/2014/main" val="20000"/>
                    </a:ext>
                  </a:extLst>
                </a:gridCol>
                <a:gridCol w="5864859">
                  <a:extLst>
                    <a:ext uri="{9D8B030D-6E8A-4147-A177-3AD203B41FA5}">
                      <a16:colId xmlns="" xmlns:a16="http://schemas.microsoft.com/office/drawing/2014/main" val="20001"/>
                    </a:ext>
                  </a:extLst>
                </a:gridCol>
                <a:gridCol w="1586865">
                  <a:extLst>
                    <a:ext uri="{9D8B030D-6E8A-4147-A177-3AD203B41FA5}">
                      <a16:colId xmlns="" xmlns:a16="http://schemas.microsoft.com/office/drawing/2014/main" val="20002"/>
                    </a:ext>
                  </a:extLst>
                </a:gridCol>
              </a:tblGrid>
              <a:tr h="828801">
                <a:tc>
                  <a:txBody>
                    <a:bodyPr/>
                    <a:lstStyle/>
                    <a:p>
                      <a:pPr marL="189230" marR="179070" indent="-3175">
                        <a:lnSpc>
                          <a:spcPct val="100000"/>
                        </a:lnSpc>
                        <a:spcBef>
                          <a:spcPts val="1019"/>
                        </a:spcBef>
                      </a:pPr>
                      <a:r>
                        <a:rPr sz="1800" b="1" spc="-5" dirty="0">
                          <a:solidFill>
                            <a:srgbClr val="FFFFFF"/>
                          </a:solidFill>
                          <a:latin typeface="Calibri"/>
                          <a:cs typeface="Calibri"/>
                        </a:rPr>
                        <a:t>P</a:t>
                      </a:r>
                      <a:r>
                        <a:rPr sz="1800" b="1" spc="-30" dirty="0">
                          <a:solidFill>
                            <a:srgbClr val="FFFFFF"/>
                          </a:solidFill>
                          <a:latin typeface="Calibri"/>
                          <a:cs typeface="Calibri"/>
                        </a:rPr>
                        <a:t>r</a:t>
                      </a:r>
                      <a:r>
                        <a:rPr sz="1800" b="1" dirty="0">
                          <a:solidFill>
                            <a:srgbClr val="FFFFFF"/>
                          </a:solidFill>
                          <a:latin typeface="Calibri"/>
                          <a:cs typeface="Calibri"/>
                        </a:rPr>
                        <a:t>oj</a:t>
                      </a:r>
                      <a:r>
                        <a:rPr sz="1800" b="1" spc="5" dirty="0">
                          <a:solidFill>
                            <a:srgbClr val="FFFFFF"/>
                          </a:solidFill>
                          <a:latin typeface="Calibri"/>
                          <a:cs typeface="Calibri"/>
                        </a:rPr>
                        <a:t>e</a:t>
                      </a:r>
                      <a:r>
                        <a:rPr sz="1800" b="1" spc="-5" dirty="0">
                          <a:solidFill>
                            <a:srgbClr val="FFFFFF"/>
                          </a:solidFill>
                          <a:latin typeface="Calibri"/>
                          <a:cs typeface="Calibri"/>
                        </a:rPr>
                        <a:t>ct  </a:t>
                      </a:r>
                      <a:r>
                        <a:rPr sz="1800" b="1" spc="-140" dirty="0">
                          <a:solidFill>
                            <a:srgbClr val="FFFFFF"/>
                          </a:solidFill>
                          <a:latin typeface="Calibri"/>
                          <a:cs typeface="Calibri"/>
                        </a:rPr>
                        <a:t>T</a:t>
                      </a:r>
                      <a:r>
                        <a:rPr sz="1800" b="1" dirty="0">
                          <a:solidFill>
                            <a:srgbClr val="FFFFFF"/>
                          </a:solidFill>
                          <a:latin typeface="Calibri"/>
                          <a:cs typeface="Calibri"/>
                        </a:rPr>
                        <a:t>ask</a:t>
                      </a:r>
                      <a:r>
                        <a:rPr sz="1800" b="1" spc="-10" dirty="0">
                          <a:solidFill>
                            <a:srgbClr val="FFFFFF"/>
                          </a:solidFill>
                          <a:latin typeface="Calibri"/>
                          <a:cs typeface="Calibri"/>
                        </a:rPr>
                        <a:t> </a:t>
                      </a:r>
                      <a:r>
                        <a:rPr sz="1800" b="1" dirty="0">
                          <a:solidFill>
                            <a:srgbClr val="FFFFFF"/>
                          </a:solidFill>
                          <a:latin typeface="Calibri"/>
                          <a:cs typeface="Calibri"/>
                        </a:rPr>
                        <a:t>ID</a:t>
                      </a:r>
                      <a:endParaRPr sz="1800">
                        <a:latin typeface="Calibri"/>
                        <a:cs typeface="Calibri"/>
                      </a:endParaRPr>
                    </a:p>
                  </a:txBody>
                  <a:tcPr marL="0" marR="0" marT="1295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nSpc>
                          <a:spcPct val="100000"/>
                        </a:lnSpc>
                        <a:spcBef>
                          <a:spcPts val="30"/>
                        </a:spcBef>
                      </a:pPr>
                      <a:endParaRPr sz="1800">
                        <a:latin typeface="Times New Roman"/>
                        <a:cs typeface="Times New Roman"/>
                      </a:endParaRPr>
                    </a:p>
                    <a:p>
                      <a:pPr algn="ctr">
                        <a:lnSpc>
                          <a:spcPct val="100000"/>
                        </a:lnSpc>
                      </a:pPr>
                      <a:r>
                        <a:rPr sz="1800" b="1" spc="-5" dirty="0">
                          <a:solidFill>
                            <a:srgbClr val="FFFFFF"/>
                          </a:solidFill>
                          <a:latin typeface="Calibri"/>
                          <a:cs typeface="Calibri"/>
                        </a:rPr>
                        <a:t>Project</a:t>
                      </a:r>
                      <a:r>
                        <a:rPr sz="1800" b="1" spc="-30" dirty="0">
                          <a:solidFill>
                            <a:srgbClr val="FFFFFF"/>
                          </a:solidFill>
                          <a:latin typeface="Calibri"/>
                          <a:cs typeface="Calibri"/>
                        </a:rPr>
                        <a:t> </a:t>
                      </a:r>
                      <a:r>
                        <a:rPr sz="1800" b="1" spc="-35" dirty="0">
                          <a:solidFill>
                            <a:srgbClr val="FFFFFF"/>
                          </a:solidFill>
                          <a:latin typeface="Calibri"/>
                          <a:cs typeface="Calibri"/>
                        </a:rPr>
                        <a:t>Task</a:t>
                      </a:r>
                      <a:r>
                        <a:rPr sz="1800" b="1" spc="-25" dirty="0">
                          <a:solidFill>
                            <a:srgbClr val="FFFFFF"/>
                          </a:solidFill>
                          <a:latin typeface="Calibri"/>
                          <a:cs typeface="Calibri"/>
                        </a:rPr>
                        <a:t> </a:t>
                      </a:r>
                      <a:r>
                        <a:rPr sz="1800" b="1" spc="-5" dirty="0">
                          <a:solidFill>
                            <a:srgbClr val="FFFFFF"/>
                          </a:solidFill>
                          <a:latin typeface="Calibri"/>
                          <a:cs typeface="Calibri"/>
                        </a:rPr>
                        <a:t>Description</a:t>
                      </a:r>
                      <a:endParaRPr sz="1800">
                        <a:latin typeface="Calibri"/>
                        <a:cs typeface="Calibri"/>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90500" marR="180975" indent="266700">
                        <a:lnSpc>
                          <a:spcPct val="100000"/>
                        </a:lnSpc>
                        <a:spcBef>
                          <a:spcPts val="1019"/>
                        </a:spcBef>
                      </a:pPr>
                      <a:r>
                        <a:rPr sz="1800" b="1" spc="-10" dirty="0">
                          <a:solidFill>
                            <a:srgbClr val="FFFFFF"/>
                          </a:solidFill>
                          <a:latin typeface="Calibri"/>
                          <a:cs typeface="Calibri"/>
                        </a:rPr>
                        <a:t>Project </a:t>
                      </a:r>
                      <a:r>
                        <a:rPr sz="1800" b="1" spc="-5" dirty="0">
                          <a:solidFill>
                            <a:srgbClr val="FFFFFF"/>
                          </a:solidFill>
                          <a:latin typeface="Calibri"/>
                          <a:cs typeface="Calibri"/>
                        </a:rPr>
                        <a:t> </a:t>
                      </a:r>
                      <a:r>
                        <a:rPr sz="1800" b="1" dirty="0">
                          <a:solidFill>
                            <a:srgbClr val="FFFFFF"/>
                          </a:solidFill>
                          <a:latin typeface="Calibri"/>
                          <a:cs typeface="Calibri"/>
                        </a:rPr>
                        <a:t>Mil</a:t>
                      </a:r>
                      <a:r>
                        <a:rPr sz="1800" b="1" spc="5" dirty="0">
                          <a:solidFill>
                            <a:srgbClr val="FFFFFF"/>
                          </a:solidFill>
                          <a:latin typeface="Calibri"/>
                          <a:cs typeface="Calibri"/>
                        </a:rPr>
                        <a:t>e</a:t>
                      </a:r>
                      <a:r>
                        <a:rPr sz="1800" b="1" spc="-25" dirty="0">
                          <a:solidFill>
                            <a:srgbClr val="FFFFFF"/>
                          </a:solidFill>
                          <a:latin typeface="Calibri"/>
                          <a:cs typeface="Calibri"/>
                        </a:rPr>
                        <a:t>s</a:t>
                      </a:r>
                      <a:r>
                        <a:rPr sz="1800" b="1" spc="-15" dirty="0">
                          <a:solidFill>
                            <a:srgbClr val="FFFFFF"/>
                          </a:solidFill>
                          <a:latin typeface="Calibri"/>
                          <a:cs typeface="Calibri"/>
                        </a:rPr>
                        <a:t>t</a:t>
                      </a:r>
                      <a:r>
                        <a:rPr sz="1800" b="1" dirty="0">
                          <a:solidFill>
                            <a:srgbClr val="FFFFFF"/>
                          </a:solidFill>
                          <a:latin typeface="Calibri"/>
                          <a:cs typeface="Calibri"/>
                        </a:rPr>
                        <a:t>one</a:t>
                      </a:r>
                      <a:r>
                        <a:rPr sz="1800" b="1" spc="-45" dirty="0">
                          <a:solidFill>
                            <a:srgbClr val="FFFFFF"/>
                          </a:solidFill>
                          <a:latin typeface="Calibri"/>
                          <a:cs typeface="Calibri"/>
                        </a:rPr>
                        <a:t> </a:t>
                      </a:r>
                      <a:r>
                        <a:rPr sz="1800" b="1" dirty="0">
                          <a:solidFill>
                            <a:srgbClr val="FFFFFF"/>
                          </a:solidFill>
                          <a:latin typeface="Calibri"/>
                          <a:cs typeface="Calibri"/>
                        </a:rPr>
                        <a:t>ID</a:t>
                      </a:r>
                      <a:endParaRPr sz="1800">
                        <a:latin typeface="Calibri"/>
                        <a:cs typeface="Calibri"/>
                      </a:endParaRPr>
                    </a:p>
                  </a:txBody>
                  <a:tcPr marL="0" marR="0" marT="1295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 xmlns:a16="http://schemas.microsoft.com/office/drawing/2014/main" val="10000"/>
                  </a:ext>
                </a:extLst>
              </a:tr>
              <a:tr h="280670">
                <a:tc>
                  <a:txBody>
                    <a:bodyPr/>
                    <a:lstStyle/>
                    <a:p>
                      <a:pPr marL="50165" algn="ctr">
                        <a:lnSpc>
                          <a:spcPts val="2105"/>
                        </a:lnSpc>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29539">
                        <a:lnSpc>
                          <a:spcPts val="2105"/>
                        </a:lnSpc>
                      </a:pPr>
                      <a:r>
                        <a:rPr sz="1800" spc="-15" dirty="0">
                          <a:latin typeface="Calibri"/>
                          <a:cs typeface="Calibri"/>
                        </a:rPr>
                        <a:t>Create</a:t>
                      </a:r>
                      <a:r>
                        <a:rPr sz="1800" spc="5" dirty="0">
                          <a:latin typeface="Calibri"/>
                          <a:cs typeface="Calibri"/>
                        </a:rPr>
                        <a:t> </a:t>
                      </a:r>
                      <a:r>
                        <a:rPr sz="1800" spc="-10" dirty="0">
                          <a:latin typeface="Calibri"/>
                          <a:cs typeface="Calibri"/>
                        </a:rPr>
                        <a:t>Requirement</a:t>
                      </a:r>
                      <a:r>
                        <a:rPr sz="1800" dirty="0">
                          <a:latin typeface="Calibri"/>
                          <a:cs typeface="Calibri"/>
                        </a:rPr>
                        <a:t> </a:t>
                      </a:r>
                      <a:r>
                        <a:rPr sz="1800" spc="-10" dirty="0">
                          <a:latin typeface="Calibri"/>
                          <a:cs typeface="Calibri"/>
                        </a:rPr>
                        <a:t>Specification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R="700405" algn="r">
                        <a:lnSpc>
                          <a:spcPts val="2105"/>
                        </a:lnSpc>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1"/>
                  </a:ext>
                </a:extLst>
              </a:tr>
              <a:tr h="280669">
                <a:tc>
                  <a:txBody>
                    <a:bodyPr/>
                    <a:lstStyle/>
                    <a:p>
                      <a:pPr marL="50165" algn="ctr">
                        <a:lnSpc>
                          <a:spcPts val="2105"/>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129539">
                        <a:lnSpc>
                          <a:spcPts val="2105"/>
                        </a:lnSpc>
                      </a:pPr>
                      <a:r>
                        <a:rPr sz="1800" spc="-5" dirty="0">
                          <a:latin typeface="Calibri"/>
                          <a:cs typeface="Calibri"/>
                        </a:rPr>
                        <a:t>Develop</a:t>
                      </a:r>
                      <a:r>
                        <a:rPr sz="1800" spc="-20" dirty="0">
                          <a:latin typeface="Calibri"/>
                          <a:cs typeface="Calibri"/>
                        </a:rPr>
                        <a:t> </a:t>
                      </a:r>
                      <a:r>
                        <a:rPr sz="1800" spc="-5" dirty="0">
                          <a:latin typeface="Calibri"/>
                          <a:cs typeface="Calibri"/>
                        </a:rPr>
                        <a:t>Algorithm</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R="700405" algn="r">
                        <a:lnSpc>
                          <a:spcPts val="2105"/>
                        </a:lnSpc>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02"/>
                  </a:ext>
                </a:extLst>
              </a:tr>
              <a:tr h="280670">
                <a:tc>
                  <a:txBody>
                    <a:bodyPr/>
                    <a:lstStyle/>
                    <a:p>
                      <a:pPr marL="50165" algn="ctr">
                        <a:lnSpc>
                          <a:spcPts val="2105"/>
                        </a:lnSpc>
                      </a:pPr>
                      <a:r>
                        <a:rPr sz="1800" dirty="0">
                          <a:latin typeface="Calibri"/>
                          <a:cs typeface="Calibri"/>
                        </a:rPr>
                        <a:t>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129539">
                        <a:lnSpc>
                          <a:spcPts val="2105"/>
                        </a:lnSpc>
                      </a:pPr>
                      <a:r>
                        <a:rPr sz="1800" spc="-5" dirty="0">
                          <a:latin typeface="Calibri"/>
                          <a:cs typeface="Calibri"/>
                        </a:rPr>
                        <a:t>Analysis</a:t>
                      </a:r>
                      <a:r>
                        <a:rPr sz="1800" spc="-35"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Design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R="700405" algn="r">
                        <a:lnSpc>
                          <a:spcPts val="2105"/>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3"/>
                  </a:ext>
                </a:extLst>
              </a:tr>
              <a:tr h="280670">
                <a:tc>
                  <a:txBody>
                    <a:bodyPr/>
                    <a:lstStyle/>
                    <a:p>
                      <a:pPr marL="50165" algn="ctr">
                        <a:lnSpc>
                          <a:spcPts val="2110"/>
                        </a:lnSpc>
                      </a:pPr>
                      <a:r>
                        <a:rPr sz="1800" dirty="0">
                          <a:latin typeface="Calibri"/>
                          <a:cs typeface="Calibri"/>
                        </a:rPr>
                        <a:t>4</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78105">
                        <a:lnSpc>
                          <a:spcPts val="2110"/>
                        </a:lnSpc>
                      </a:pPr>
                      <a:r>
                        <a:rPr sz="1800" spc="-15" dirty="0">
                          <a:latin typeface="Calibri"/>
                          <a:cs typeface="Calibri"/>
                        </a:rPr>
                        <a:t>Create</a:t>
                      </a:r>
                      <a:r>
                        <a:rPr sz="1800" dirty="0">
                          <a:latin typeface="Calibri"/>
                          <a:cs typeface="Calibri"/>
                        </a:rPr>
                        <a:t> the</a:t>
                      </a:r>
                      <a:r>
                        <a:rPr sz="1800" spc="-10" dirty="0">
                          <a:latin typeface="Calibri"/>
                          <a:cs typeface="Calibri"/>
                        </a:rPr>
                        <a:t> Application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R="700405" algn="r">
                        <a:lnSpc>
                          <a:spcPts val="2110"/>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 xmlns:a16="http://schemas.microsoft.com/office/drawing/2014/main" val="10004"/>
                  </a:ext>
                </a:extLst>
              </a:tr>
              <a:tr h="280669">
                <a:tc>
                  <a:txBody>
                    <a:bodyPr/>
                    <a:lstStyle/>
                    <a:p>
                      <a:pPr marL="50165" algn="ctr">
                        <a:lnSpc>
                          <a:spcPts val="2110"/>
                        </a:lnSpc>
                      </a:pPr>
                      <a:r>
                        <a:rPr sz="1800" dirty="0">
                          <a:latin typeface="Calibri"/>
                          <a:cs typeface="Calibri"/>
                        </a:rPr>
                        <a:t>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78105">
                        <a:lnSpc>
                          <a:spcPts val="2110"/>
                        </a:lnSpc>
                      </a:pPr>
                      <a:r>
                        <a:rPr lang="en-IN" sz="1800" spc="-45" dirty="0">
                          <a:latin typeface="Calibri"/>
                          <a:cs typeface="Calibri"/>
                        </a:rPr>
                        <a:t>Debug and </a:t>
                      </a:r>
                      <a:r>
                        <a:rPr sz="1800" spc="-45" dirty="0">
                          <a:latin typeface="Calibri"/>
                          <a:cs typeface="Calibri"/>
                        </a:rPr>
                        <a:t>Test</a:t>
                      </a:r>
                      <a:r>
                        <a:rPr sz="1800" spc="-20"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Application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R="700405" algn="r">
                        <a:lnSpc>
                          <a:spcPts val="2110"/>
                        </a:lnSpc>
                      </a:pPr>
                      <a:r>
                        <a:rPr sz="1800" dirty="0">
                          <a:latin typeface="Calibri"/>
                          <a:cs typeface="Calibri"/>
                        </a:rPr>
                        <a:t>3</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905128"/>
            <a:ext cx="8924925" cy="5826760"/>
            <a:chOff x="140080" y="905128"/>
            <a:chExt cx="8924925" cy="5826760"/>
          </a:xfrm>
        </p:grpSpPr>
        <p:sp>
          <p:nvSpPr>
            <p:cNvPr id="3" name="object 3"/>
            <p:cNvSpPr/>
            <p:nvPr/>
          </p:nvSpPr>
          <p:spPr>
            <a:xfrm>
              <a:off x="143255" y="908303"/>
              <a:ext cx="8856345" cy="5544820"/>
            </a:xfrm>
            <a:custGeom>
              <a:avLst/>
              <a:gdLst/>
              <a:ahLst/>
              <a:cxnLst/>
              <a:rect l="l" t="t" r="r" b="b"/>
              <a:pathLst>
                <a:path w="8856345" h="5544820">
                  <a:moveTo>
                    <a:pt x="8855964" y="0"/>
                  </a:moveTo>
                  <a:lnTo>
                    <a:pt x="0" y="0"/>
                  </a:lnTo>
                  <a:lnTo>
                    <a:pt x="0" y="5544312"/>
                  </a:lnTo>
                  <a:lnTo>
                    <a:pt x="8855964" y="5544312"/>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908303"/>
              <a:ext cx="8856345" cy="5544820"/>
            </a:xfrm>
            <a:custGeom>
              <a:avLst/>
              <a:gdLst/>
              <a:ahLst/>
              <a:cxnLst/>
              <a:rect l="l" t="t" r="r" b="b"/>
              <a:pathLst>
                <a:path w="8856345" h="5544820">
                  <a:moveTo>
                    <a:pt x="0" y="5544312"/>
                  </a:moveTo>
                  <a:lnTo>
                    <a:pt x="8855964" y="5544312"/>
                  </a:lnTo>
                  <a:lnTo>
                    <a:pt x="8855964" y="0"/>
                  </a:lnTo>
                  <a:lnTo>
                    <a:pt x="0" y="0"/>
                  </a:lnTo>
                  <a:lnTo>
                    <a:pt x="0" y="5544312"/>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78739" y="139954"/>
            <a:ext cx="362267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4.</a:t>
            </a:r>
            <a:r>
              <a:rPr b="0" spc="-15" dirty="0">
                <a:solidFill>
                  <a:srgbClr val="8F1B4F"/>
                </a:solidFill>
                <a:latin typeface="Arial MT"/>
                <a:cs typeface="Arial MT"/>
              </a:rPr>
              <a:t> </a:t>
            </a:r>
            <a:r>
              <a:rPr b="0" spc="-5" dirty="0">
                <a:solidFill>
                  <a:srgbClr val="8F1B4F"/>
                </a:solidFill>
                <a:latin typeface="Arial MT"/>
                <a:cs typeface="Arial MT"/>
              </a:rPr>
              <a:t>Project</a:t>
            </a:r>
            <a:r>
              <a:rPr b="0" dirty="0">
                <a:solidFill>
                  <a:srgbClr val="8F1B4F"/>
                </a:solidFill>
                <a:latin typeface="Arial MT"/>
                <a:cs typeface="Arial MT"/>
              </a:rPr>
              <a:t> </a:t>
            </a:r>
            <a:r>
              <a:rPr b="0" spc="-5" dirty="0">
                <a:solidFill>
                  <a:srgbClr val="8F1B4F"/>
                </a:solidFill>
                <a:latin typeface="Arial MT"/>
                <a:cs typeface="Arial MT"/>
              </a:rPr>
              <a:t>Environment</a:t>
            </a:r>
          </a:p>
        </p:txBody>
      </p:sp>
      <p:sp>
        <p:nvSpPr>
          <p:cNvPr id="6" name="object 6"/>
          <p:cNvSpPr txBox="1"/>
          <p:nvPr/>
        </p:nvSpPr>
        <p:spPr>
          <a:xfrm>
            <a:off x="221690" y="838705"/>
            <a:ext cx="8617509" cy="2931572"/>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sz="2000" b="1" spc="-20" dirty="0">
                <a:latin typeface="Calibri"/>
                <a:cs typeface="Calibri"/>
              </a:rPr>
              <a:t>Technical</a:t>
            </a:r>
            <a:r>
              <a:rPr sz="2000" b="1" spc="-45" dirty="0">
                <a:latin typeface="Calibri"/>
                <a:cs typeface="Calibri"/>
              </a:rPr>
              <a:t> </a:t>
            </a:r>
            <a:r>
              <a:rPr sz="2000" b="1" spc="-10" dirty="0">
                <a:latin typeface="Calibri"/>
                <a:cs typeface="Calibri"/>
              </a:rPr>
              <a:t>Environment</a:t>
            </a:r>
            <a:r>
              <a:rPr sz="2000" b="1" spc="-35" dirty="0">
                <a:latin typeface="Calibri"/>
                <a:cs typeface="Calibri"/>
              </a:rPr>
              <a:t> </a:t>
            </a:r>
            <a:r>
              <a:rPr sz="2000" b="1" dirty="0">
                <a:latin typeface="Calibri"/>
                <a:cs typeface="Calibri"/>
              </a:rPr>
              <a:t>and</a:t>
            </a:r>
            <a:r>
              <a:rPr sz="2000" b="1" spc="-15" dirty="0">
                <a:latin typeface="Calibri"/>
                <a:cs typeface="Calibri"/>
              </a:rPr>
              <a:t> </a:t>
            </a:r>
            <a:r>
              <a:rPr sz="2000" b="1" spc="-35" dirty="0">
                <a:latin typeface="Calibri"/>
                <a:cs typeface="Calibri"/>
              </a:rPr>
              <a:t>Tools</a:t>
            </a:r>
            <a:r>
              <a:rPr sz="2000" b="1" spc="-25" dirty="0">
                <a:latin typeface="Calibri"/>
                <a:cs typeface="Calibri"/>
              </a:rPr>
              <a:t> </a:t>
            </a:r>
            <a:r>
              <a:rPr sz="2000" b="1" dirty="0">
                <a:latin typeface="Calibri"/>
                <a:cs typeface="Calibri"/>
              </a:rPr>
              <a:t>Used</a:t>
            </a:r>
            <a:endParaRPr sz="2000" dirty="0">
              <a:latin typeface="Calibri"/>
              <a:cs typeface="Calibri"/>
            </a:endParaRPr>
          </a:p>
          <a:p>
            <a:pPr marL="756285" lvl="1" indent="-287020">
              <a:lnSpc>
                <a:spcPct val="100000"/>
              </a:lnSpc>
              <a:spcBef>
                <a:spcPts val="605"/>
              </a:spcBef>
              <a:buFont typeface="Wingdings"/>
              <a:buChar char=""/>
              <a:tabLst>
                <a:tab pos="756285" algn="l"/>
                <a:tab pos="756920" algn="l"/>
              </a:tabLst>
            </a:pPr>
            <a:r>
              <a:rPr lang="en-US" dirty="0" smtClean="0">
                <a:latin typeface="Calibri"/>
                <a:cs typeface="Calibri"/>
              </a:rPr>
              <a:t>Eclipse IDE (Tools for implement the program) </a:t>
            </a:r>
          </a:p>
          <a:p>
            <a:pPr marL="756285" lvl="1" indent="-287020">
              <a:lnSpc>
                <a:spcPct val="100000"/>
              </a:lnSpc>
              <a:spcBef>
                <a:spcPts val="605"/>
              </a:spcBef>
              <a:buFont typeface="Wingdings"/>
              <a:buChar char=""/>
              <a:tabLst>
                <a:tab pos="756285" algn="l"/>
                <a:tab pos="756920" algn="l"/>
              </a:tabLst>
            </a:pPr>
            <a:r>
              <a:rPr lang="en-US" dirty="0" smtClean="0">
                <a:latin typeface="Calibri"/>
                <a:cs typeface="Calibri"/>
              </a:rPr>
              <a:t>Jdk-11.0.17_windows-x64_bin</a:t>
            </a:r>
          </a:p>
          <a:p>
            <a:endParaRPr sz="1800" dirty="0">
              <a:latin typeface="Calibri"/>
              <a:cs typeface="Calibri"/>
            </a:endParaRPr>
          </a:p>
          <a:p>
            <a:pPr marL="299085" indent="-287020">
              <a:lnSpc>
                <a:spcPct val="100000"/>
              </a:lnSpc>
              <a:spcBef>
                <a:spcPts val="595"/>
              </a:spcBef>
              <a:buFont typeface="Wingdings"/>
              <a:buChar char=""/>
              <a:tabLst>
                <a:tab pos="299720" algn="l"/>
              </a:tabLst>
            </a:pPr>
            <a:r>
              <a:rPr sz="2000" b="1" spc="-5" dirty="0">
                <a:latin typeface="Calibri"/>
                <a:cs typeface="Calibri"/>
              </a:rPr>
              <a:t>List</a:t>
            </a:r>
            <a:r>
              <a:rPr sz="2000" b="1" spc="-40" dirty="0">
                <a:latin typeface="Calibri"/>
                <a:cs typeface="Calibri"/>
              </a:rPr>
              <a:t> </a:t>
            </a:r>
            <a:r>
              <a:rPr sz="2000" b="1" dirty="0">
                <a:latin typeface="Calibri"/>
                <a:cs typeface="Calibri"/>
              </a:rPr>
              <a:t>of</a:t>
            </a:r>
            <a:r>
              <a:rPr sz="2000" b="1" spc="-20" dirty="0">
                <a:latin typeface="Calibri"/>
                <a:cs typeface="Calibri"/>
              </a:rPr>
              <a:t> </a:t>
            </a:r>
            <a:r>
              <a:rPr sz="2000" b="1" spc="-15" dirty="0" smtClean="0">
                <a:latin typeface="Calibri"/>
                <a:cs typeface="Calibri"/>
              </a:rPr>
              <a:t>references</a:t>
            </a:r>
            <a:endParaRPr lang="en-US" sz="2000" b="1" spc="-15" dirty="0" smtClean="0">
              <a:latin typeface="Calibri"/>
              <a:cs typeface="Calibri"/>
            </a:endParaRPr>
          </a:p>
          <a:p>
            <a:pPr marL="299085" indent="-287020">
              <a:lnSpc>
                <a:spcPct val="100000"/>
              </a:lnSpc>
              <a:spcBef>
                <a:spcPts val="595"/>
              </a:spcBef>
              <a:buFont typeface="Wingdings"/>
              <a:buChar char=""/>
              <a:tabLst>
                <a:tab pos="299720" algn="l"/>
              </a:tabLst>
            </a:pPr>
            <a:r>
              <a:rPr lang="en-US" sz="2000" dirty="0">
                <a:cs typeface="Calibri"/>
                <a:hlinkClick r:id="rId2"/>
              </a:rPr>
              <a:t>https://www.eclipse.org/downloads</a:t>
            </a:r>
            <a:r>
              <a:rPr lang="en-US" sz="2000" dirty="0" smtClean="0">
                <a:cs typeface="Calibri"/>
                <a:hlinkClick r:id="rId2"/>
              </a:rPr>
              <a:t>/</a:t>
            </a:r>
            <a:endParaRPr lang="en-US" sz="2000" dirty="0" smtClean="0">
              <a:cs typeface="Calibri"/>
            </a:endParaRPr>
          </a:p>
          <a:p>
            <a:pPr marL="299085" indent="-287020">
              <a:lnSpc>
                <a:spcPct val="100000"/>
              </a:lnSpc>
              <a:spcBef>
                <a:spcPts val="595"/>
              </a:spcBef>
              <a:buFont typeface="Wingdings"/>
              <a:buChar char=""/>
              <a:tabLst>
                <a:tab pos="299720" algn="l"/>
              </a:tabLst>
            </a:pPr>
            <a:endParaRPr lang="en-US" sz="2000" dirty="0">
              <a:latin typeface="Calibri"/>
              <a:cs typeface="Calibri"/>
            </a:endParaRPr>
          </a:p>
          <a:p>
            <a:pPr marL="299085" indent="-287020">
              <a:lnSpc>
                <a:spcPct val="100000"/>
              </a:lnSpc>
              <a:spcBef>
                <a:spcPts val="595"/>
              </a:spcBef>
              <a:buFont typeface="Wingdings"/>
              <a:buChar char=""/>
              <a:tabLst>
                <a:tab pos="299720" algn="l"/>
              </a:tabLst>
            </a:pPr>
            <a:endParaRPr sz="2000" dirty="0">
              <a:latin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5029" y="1193163"/>
            <a:ext cx="8959850" cy="5552440"/>
            <a:chOff x="105029" y="1193163"/>
            <a:chExt cx="8959850" cy="5552440"/>
          </a:xfrm>
        </p:grpSpPr>
        <p:sp>
          <p:nvSpPr>
            <p:cNvPr id="3" name="object 3"/>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lang="en-US" dirty="0" smtClean="0"/>
            </a:p>
            <a:p>
              <a:endParaRPr lang="en-US" dirty="0"/>
            </a:p>
            <a:p>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JAVA                                                                                JDK</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 </a:t>
              </a:r>
              <a:r>
                <a:rPr lang="en-US" dirty="0" smtClean="0"/>
                <a:t>  ECLIPSE IDE </a:t>
              </a:r>
              <a:endParaRPr dirty="0"/>
            </a:p>
          </p:txBody>
        </p:sp>
        <p:sp>
          <p:nvSpPr>
            <p:cNvPr id="4" name="object 4"/>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105867" y="121996"/>
            <a:ext cx="124396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5.</a:t>
            </a:r>
            <a:r>
              <a:rPr b="0" spc="-130" dirty="0">
                <a:solidFill>
                  <a:srgbClr val="8F1B4F"/>
                </a:solidFill>
                <a:latin typeface="Arial MT"/>
                <a:cs typeface="Arial MT"/>
              </a:rPr>
              <a:t> </a:t>
            </a:r>
            <a:r>
              <a:rPr b="0" spc="-65" dirty="0">
                <a:solidFill>
                  <a:srgbClr val="8F1B4F"/>
                </a:solidFill>
                <a:latin typeface="Arial MT"/>
                <a:cs typeface="Arial MT"/>
              </a:rPr>
              <a:t>Tools</a:t>
            </a:r>
          </a:p>
        </p:txBody>
      </p:sp>
      <p:sp>
        <p:nvSpPr>
          <p:cNvPr id="6" name="object 6"/>
          <p:cNvSpPr txBox="1"/>
          <p:nvPr/>
        </p:nvSpPr>
        <p:spPr>
          <a:xfrm>
            <a:off x="186639" y="1213484"/>
            <a:ext cx="4131945" cy="33083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5" dirty="0">
                <a:latin typeface="Calibri"/>
                <a:cs typeface="Calibri"/>
              </a:rPr>
              <a:t>Screen</a:t>
            </a:r>
            <a:r>
              <a:rPr sz="2000" b="1" dirty="0">
                <a:latin typeface="Calibri"/>
                <a:cs typeface="Calibri"/>
              </a:rPr>
              <a:t> </a:t>
            </a:r>
            <a:r>
              <a:rPr sz="2000" b="1" spc="-5" dirty="0">
                <a:latin typeface="Calibri"/>
                <a:cs typeface="Calibri"/>
              </a:rPr>
              <a:t>capture</a:t>
            </a:r>
            <a:r>
              <a:rPr sz="2000" b="1" dirty="0">
                <a:latin typeface="Calibri"/>
                <a:cs typeface="Calibri"/>
              </a:rPr>
              <a:t> of</a:t>
            </a:r>
            <a:r>
              <a:rPr sz="2000" b="1" spc="-5" dirty="0">
                <a:latin typeface="Calibri"/>
                <a:cs typeface="Calibri"/>
              </a:rPr>
              <a:t> various</a:t>
            </a:r>
            <a:r>
              <a:rPr sz="2000" b="1" spc="-20" dirty="0">
                <a:latin typeface="Calibri"/>
                <a:cs typeface="Calibri"/>
              </a:rPr>
              <a:t> </a:t>
            </a:r>
            <a:r>
              <a:rPr sz="2000" b="1" spc="-5" dirty="0">
                <a:latin typeface="Calibri"/>
                <a:cs typeface="Calibri"/>
              </a:rPr>
              <a:t>tools</a:t>
            </a:r>
            <a:r>
              <a:rPr sz="2000" b="1" spc="-20" dirty="0">
                <a:latin typeface="Calibri"/>
                <a:cs typeface="Calibri"/>
              </a:rPr>
              <a:t> </a:t>
            </a:r>
            <a:r>
              <a:rPr sz="2000" b="1" spc="-5" dirty="0">
                <a:latin typeface="Calibri"/>
                <a:cs typeface="Calibri"/>
              </a:rPr>
              <a:t>used</a:t>
            </a:r>
            <a:endParaRPr sz="2000" dirty="0">
              <a:latin typeface="Calibri"/>
              <a:cs typeface="Calibri"/>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93143"/>
            <a:ext cx="3243262"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3"/>
          <a:stretch>
            <a:fillRect/>
          </a:stretch>
        </p:blipFill>
        <p:spPr>
          <a:xfrm>
            <a:off x="1143000" y="4266314"/>
            <a:ext cx="1524132" cy="1560711"/>
          </a:xfrm>
          <a:prstGeom prst="rect">
            <a:avLst/>
          </a:prstGeom>
        </p:spPr>
      </p:pic>
      <p:pic>
        <p:nvPicPr>
          <p:cNvPr id="11" name="Picture 10"/>
          <p:cNvPicPr>
            <a:picLocks noChangeAspect="1"/>
          </p:cNvPicPr>
          <p:nvPr/>
        </p:nvPicPr>
        <p:blipFill>
          <a:blip r:embed="rId4"/>
          <a:stretch>
            <a:fillRect/>
          </a:stretch>
        </p:blipFill>
        <p:spPr>
          <a:xfrm>
            <a:off x="4507801" y="1710650"/>
            <a:ext cx="1688738" cy="213988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53C59AAA86C04E858DA0814516D23B" ma:contentTypeVersion="11" ma:contentTypeDescription="Create a new document." ma:contentTypeScope="" ma:versionID="44ada348c22c97a3a1e8f3da253a5cb9">
  <xsd:schema xmlns:xsd="http://www.w3.org/2001/XMLSchema" xmlns:xs="http://www.w3.org/2001/XMLSchema" xmlns:p="http://schemas.microsoft.com/office/2006/metadata/properties" xmlns:ns2="a751ffcc-1b91-4db2-836c-0cd47e3d0054" xmlns:ns3="60929b22-48c1-4c9b-984a-f94fb4d094bf" targetNamespace="http://schemas.microsoft.com/office/2006/metadata/properties" ma:root="true" ma:fieldsID="7291ec18ff76104a84f970ba086fd6d0" ns2:_="" ns3:_="">
    <xsd:import namespace="a751ffcc-1b91-4db2-836c-0cd47e3d0054"/>
    <xsd:import namespace="60929b22-48c1-4c9b-984a-f94fb4d094b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51ffcc-1b91-4db2-836c-0cd47e3d00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929b22-48c1-4c9b-984a-f94fb4d094bf"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140530e1-ae9b-4abc-92a1-1d9e5c73ddf3}" ma:internalName="TaxCatchAll" ma:showField="CatchAllData" ma:web="60929b22-48c1-4c9b-984a-f94fb4d094b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751ffcc-1b91-4db2-836c-0cd47e3d0054">
      <Terms xmlns="http://schemas.microsoft.com/office/infopath/2007/PartnerControls"/>
    </lcf76f155ced4ddcb4097134ff3c332f>
    <TaxCatchAll xmlns="60929b22-48c1-4c9b-984a-f94fb4d094b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A7322F-59A2-44EA-8DD7-B4BDB101C6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51ffcc-1b91-4db2-836c-0cd47e3d0054"/>
    <ds:schemaRef ds:uri="60929b22-48c1-4c9b-984a-f94fb4d094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621CD8-49EF-4B05-A175-8DCDC87AC3FD}">
  <ds:schemaRefs>
    <ds:schemaRef ds:uri="http://schemas.microsoft.com/office/2006/metadata/properties"/>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http://purl.org/dc/elements/1.1/"/>
    <ds:schemaRef ds:uri="60929b22-48c1-4c9b-984a-f94fb4d094bf"/>
    <ds:schemaRef ds:uri="a751ffcc-1b91-4db2-836c-0cd47e3d0054"/>
    <ds:schemaRef ds:uri="http://www.w3.org/XML/1998/namespace"/>
  </ds:schemaRefs>
</ds:datastoreItem>
</file>

<file path=customXml/itemProps3.xml><?xml version="1.0" encoding="utf-8"?>
<ds:datastoreItem xmlns:ds="http://schemas.openxmlformats.org/officeDocument/2006/customXml" ds:itemID="{F9302E59-F47B-489E-B57C-21D17A559B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4729</TotalTime>
  <Words>1266</Words>
  <Application>Microsoft Office PowerPoint</Application>
  <PresentationFormat>On-screen Show (4:3)</PresentationFormat>
  <Paragraphs>239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MT</vt:lpstr>
      <vt:lpstr>Calibri</vt:lpstr>
      <vt:lpstr>Times New Roman</vt:lpstr>
      <vt:lpstr>Wingdings</vt:lpstr>
      <vt:lpstr>Office Theme</vt:lpstr>
      <vt:lpstr>Project Title : Development of Judo  Training cost Calculator</vt:lpstr>
      <vt:lpstr> Document History </vt:lpstr>
      <vt:lpstr>Contents</vt:lpstr>
      <vt:lpstr>1. Project Definition</vt:lpstr>
      <vt:lpstr>2. Project Deliverables</vt:lpstr>
      <vt:lpstr>PowerPoint Presentation</vt:lpstr>
      <vt:lpstr>3. Project Milestones &amp; Tasks</vt:lpstr>
      <vt:lpstr>4. Project Environment</vt:lpstr>
      <vt:lpstr>5. Tools</vt:lpstr>
      <vt:lpstr>6. Project Design</vt:lpstr>
      <vt:lpstr>7. Classes &amp; Methods</vt:lpstr>
      <vt:lpstr>8. Steps from Coding to Execution</vt:lpstr>
      <vt:lpstr>9. Development Process</vt:lpstr>
      <vt:lpstr>9</vt:lpstr>
      <vt:lpstr>10. Coding Standards</vt:lpstr>
      <vt:lpstr>Using Naming Standard</vt:lpstr>
      <vt:lpstr>11. Milestone Feedback &amp; Action taken</vt:lpstr>
      <vt:lpstr>12. Project Results</vt:lpstr>
      <vt:lpstr>Lithan</vt:lpstr>
      <vt:lpstr>13. Proposed Improvements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USER</cp:lastModifiedBy>
  <cp:revision>43</cp:revision>
  <dcterms:created xsi:type="dcterms:W3CDTF">2023-01-04T06:43:41Z</dcterms:created>
  <dcterms:modified xsi:type="dcterms:W3CDTF">2023-02-09T02:11:53Z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2021-07-18T00:00:00Z</vt:filetime>
  </property>
  <property fmtid="{D5CDD505-2E9C-101B-9397-08002B2CF9AE}" pid="3" name="Creator">
    <vt:lpwstr>Microsoft® PowerPoint® for Microsoft 365</vt:lpwstr>
  </property>
  <property fmtid="{D5CDD505-2E9C-101B-9397-08002B2CF9AE}" pid="4" name="LastSaved">
    <vt:filetime>2023-01-04T00:00:00Z</vt:filetime>
  </property>
  <property fmtid="{D5CDD505-2E9C-101B-9397-08002B2CF9AE}" pid="5" name="ContentTypeId">
    <vt:lpwstr>0x010100D553C59AAA86C04E858DA0814516D23B</vt:lpwstr>
  </property>
  <property fmtid="{D5CDD505-2E9C-101B-9397-08002B2CF9AE}" pid="6" name="MediaServiceImageTags">
    <vt:lpwstr/>
  </property>
</Properties>
</file>