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2" r:id="rId6"/>
    <p:sldId id="268" r:id="rId7"/>
    <p:sldId id="269" r:id="rId8"/>
    <p:sldId id="272" r:id="rId9"/>
    <p:sldId id="263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DA5"/>
    <a:srgbClr val="D7CB73"/>
    <a:srgbClr val="CAD07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671" autoAdjust="0"/>
  </p:normalViewPr>
  <p:slideViewPr>
    <p:cSldViewPr snapToGrid="0">
      <p:cViewPr varScale="1">
        <p:scale>
          <a:sx n="64" d="100"/>
          <a:sy n="64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08BBF-789C-4C99-A91F-83EA151587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413BC24-3910-4C96-A996-F9772AF5B022}">
      <dgm:prSet/>
      <dgm:spPr>
        <a:solidFill>
          <a:srgbClr val="E5DDA5"/>
        </a:solidFill>
      </dgm:spPr>
      <dgm:t>
        <a:bodyPr/>
        <a:lstStyle/>
        <a:p>
          <a:pPr rtl="0"/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 conditionnel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D7EFD7-ABB7-454E-A8F2-7F4A550B5DDF}" type="parTrans" cxnId="{185D89A7-C694-413A-9FB9-95BDC32DA31C}">
      <dgm:prSet/>
      <dgm:spPr/>
      <dgm:t>
        <a:bodyPr/>
        <a:lstStyle/>
        <a:p>
          <a:endParaRPr lang="fr-FR"/>
        </a:p>
      </dgm:t>
    </dgm:pt>
    <dgm:pt modelId="{81E8B48A-65F4-4C03-B479-347CC724CD35}" type="sibTrans" cxnId="{185D89A7-C694-413A-9FB9-95BDC32DA31C}">
      <dgm:prSet/>
      <dgm:spPr/>
      <dgm:t>
        <a:bodyPr/>
        <a:lstStyle/>
        <a:p>
          <a:endParaRPr lang="fr-FR"/>
        </a:p>
      </dgm:t>
    </dgm:pt>
    <dgm:pt modelId="{E8ECAB21-8BCD-4DD6-B4B1-6F40BD9C89C5}">
      <dgm:prSet/>
      <dgm:spPr/>
      <dgm:t>
        <a:bodyPr/>
        <a:lstStyle/>
        <a:p>
          <a:pPr rtl="0"/>
          <a:r>
            <a:rPr lang="fr-FR" dirty="0" smtClean="0">
              <a:effectLst/>
            </a:rPr>
            <a:t>Uniquement des disjonctions</a:t>
          </a:r>
          <a:endParaRPr lang="fr-FR" dirty="0">
            <a:effectLst/>
          </a:endParaRPr>
        </a:p>
      </dgm:t>
    </dgm:pt>
    <dgm:pt modelId="{EAFC14CD-3D42-46FD-AF08-E6AF70D04B4B}" type="parTrans" cxnId="{C4736FC3-82E8-42E2-B6CF-DBABD2DBD4E7}">
      <dgm:prSet/>
      <dgm:spPr/>
      <dgm:t>
        <a:bodyPr/>
        <a:lstStyle/>
        <a:p>
          <a:endParaRPr lang="fr-FR"/>
        </a:p>
      </dgm:t>
    </dgm:pt>
    <dgm:pt modelId="{C3E91A66-21A4-4975-918A-11116A335E8B}" type="sibTrans" cxnId="{C4736FC3-82E8-42E2-B6CF-DBABD2DBD4E7}">
      <dgm:prSet/>
      <dgm:spPr/>
      <dgm:t>
        <a:bodyPr/>
        <a:lstStyle/>
        <a:p>
          <a:endParaRPr lang="fr-FR"/>
        </a:p>
      </dgm:t>
    </dgm:pt>
    <dgm:pt modelId="{B8C68FED-D628-47C6-8D09-D3748F8E434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 d’exécution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F46ABA-02DE-4246-B5A0-9FAF141C47CA}" type="parTrans" cxnId="{AFFE9BD5-B315-45C4-B697-8B23026F3927}">
      <dgm:prSet/>
      <dgm:spPr/>
      <dgm:t>
        <a:bodyPr/>
        <a:lstStyle/>
        <a:p>
          <a:endParaRPr lang="fr-FR"/>
        </a:p>
      </dgm:t>
    </dgm:pt>
    <dgm:pt modelId="{B946F383-8C98-426E-A970-D8332A7F010A}" type="sibTrans" cxnId="{AFFE9BD5-B315-45C4-B697-8B23026F3927}">
      <dgm:prSet/>
      <dgm:spPr/>
      <dgm:t>
        <a:bodyPr/>
        <a:lstStyle/>
        <a:p>
          <a:endParaRPr lang="fr-FR"/>
        </a:p>
      </dgm:t>
    </dgm:pt>
    <dgm:pt modelId="{72069B72-5349-4DCE-9A69-F28EB397CDD3}">
      <dgm:prSet/>
      <dgm:spPr/>
      <dgm:t>
        <a:bodyPr/>
        <a:lstStyle/>
        <a:p>
          <a:pPr rtl="0"/>
          <a:r>
            <a:rPr lang="fr-FR" dirty="0" smtClean="0"/>
            <a:t>Algorithmes</a:t>
          </a:r>
          <a:endParaRPr lang="fr-FR" dirty="0"/>
        </a:p>
      </dgm:t>
    </dgm:pt>
    <dgm:pt modelId="{FE428199-0FB2-4AC7-BAC2-560A940129B6}" type="parTrans" cxnId="{B7DF8C96-12E8-4531-8636-A61A9D2F44A0}">
      <dgm:prSet/>
      <dgm:spPr/>
      <dgm:t>
        <a:bodyPr/>
        <a:lstStyle/>
        <a:p>
          <a:endParaRPr lang="fr-FR"/>
        </a:p>
      </dgm:t>
    </dgm:pt>
    <dgm:pt modelId="{CBC9E2F4-5C18-45FD-A0AF-47B3F7913EBD}" type="sibTrans" cxnId="{B7DF8C96-12E8-4531-8636-A61A9D2F44A0}">
      <dgm:prSet/>
      <dgm:spPr/>
      <dgm:t>
        <a:bodyPr/>
        <a:lstStyle/>
        <a:p>
          <a:endParaRPr lang="fr-FR"/>
        </a:p>
      </dgm:t>
    </dgm:pt>
    <dgm:pt modelId="{709265F8-D091-4DC9-BD69-A452F73EC934}">
      <dgm:prSet/>
      <dgm:spPr/>
      <dgm:t>
        <a:bodyPr/>
        <a:lstStyle/>
        <a:p>
          <a:pPr rtl="0"/>
          <a:r>
            <a:rPr lang="fr-FR" smtClean="0"/>
            <a:t>Conditions (conjonctions, disjonctions…)</a:t>
          </a:r>
          <a:endParaRPr lang="fr-FR"/>
        </a:p>
      </dgm:t>
    </dgm:pt>
    <dgm:pt modelId="{156FA253-99C6-4471-BFFD-1A3ED88D98FF}" type="parTrans" cxnId="{F44EF500-4FAF-4B8F-84B9-FA59AACDC090}">
      <dgm:prSet/>
      <dgm:spPr/>
      <dgm:t>
        <a:bodyPr/>
        <a:lstStyle/>
        <a:p>
          <a:endParaRPr lang="fr-FR"/>
        </a:p>
      </dgm:t>
    </dgm:pt>
    <dgm:pt modelId="{3F0BDD82-3686-47F3-823A-6255127AC6FC}" type="sibTrans" cxnId="{F44EF500-4FAF-4B8F-84B9-FA59AACDC090}">
      <dgm:prSet/>
      <dgm:spPr/>
      <dgm:t>
        <a:bodyPr/>
        <a:lstStyle/>
        <a:p>
          <a:endParaRPr lang="fr-FR"/>
        </a:p>
      </dgm:t>
    </dgm:pt>
    <dgm:pt modelId="{02FE29BC-023B-4913-A6CA-422DF897D235}" type="pres">
      <dgm:prSet presAssocID="{5F208BBF-789C-4C99-A91F-83EA151587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7290C7F-E3B8-46A9-8828-8683DAB5A846}" type="pres">
      <dgm:prSet presAssocID="{E413BC24-3910-4C96-A996-F9772AF5B022}" presName="parentText" presStyleLbl="node1" presStyleIdx="0" presStyleCnt="2" custLinFactNeighborX="0" custLinFactNeighborY="-2481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28B62A-D5AF-4440-803B-88BAD8EA39C6}" type="pres">
      <dgm:prSet presAssocID="{E413BC24-3910-4C96-A996-F9772AF5B02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AB7076-49CB-4F82-804B-267B119E9EA2}" type="pres">
      <dgm:prSet presAssocID="{B8C68FED-D628-47C6-8D09-D3748F8E43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5A6A06-4452-4306-84D0-77BD9A1B40FF}" type="pres">
      <dgm:prSet presAssocID="{B8C68FED-D628-47C6-8D09-D3748F8E434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AC7A28-5CCC-4B65-8A18-97A4283B263B}" type="presOf" srcId="{709265F8-D091-4DC9-BD69-A452F73EC934}" destId="{C15A6A06-4452-4306-84D0-77BD9A1B40FF}" srcOrd="0" destOrd="1" presId="urn:microsoft.com/office/officeart/2005/8/layout/vList2"/>
    <dgm:cxn modelId="{F44EF500-4FAF-4B8F-84B9-FA59AACDC090}" srcId="{B8C68FED-D628-47C6-8D09-D3748F8E434E}" destId="{709265F8-D091-4DC9-BD69-A452F73EC934}" srcOrd="1" destOrd="0" parTransId="{156FA253-99C6-4471-BFFD-1A3ED88D98FF}" sibTransId="{3F0BDD82-3686-47F3-823A-6255127AC6FC}"/>
    <dgm:cxn modelId="{00D92F6D-4483-41A1-8631-9BFC54AB30E9}" type="presOf" srcId="{E8ECAB21-8BCD-4DD6-B4B1-6F40BD9C89C5}" destId="{7E28B62A-D5AF-4440-803B-88BAD8EA39C6}" srcOrd="0" destOrd="0" presId="urn:microsoft.com/office/officeart/2005/8/layout/vList2"/>
    <dgm:cxn modelId="{6FCAFEE3-CD30-44D1-8C0C-1EAC526C3D50}" type="presOf" srcId="{5F208BBF-789C-4C99-A91F-83EA151587D5}" destId="{02FE29BC-023B-4913-A6CA-422DF897D235}" srcOrd="0" destOrd="0" presId="urn:microsoft.com/office/officeart/2005/8/layout/vList2"/>
    <dgm:cxn modelId="{C4736FC3-82E8-42E2-B6CF-DBABD2DBD4E7}" srcId="{E413BC24-3910-4C96-A996-F9772AF5B022}" destId="{E8ECAB21-8BCD-4DD6-B4B1-6F40BD9C89C5}" srcOrd="0" destOrd="0" parTransId="{EAFC14CD-3D42-46FD-AF08-E6AF70D04B4B}" sibTransId="{C3E91A66-21A4-4975-918A-11116A335E8B}"/>
    <dgm:cxn modelId="{7263780A-6283-43CE-B27D-E877042D0C5E}" type="presOf" srcId="{E413BC24-3910-4C96-A996-F9772AF5B022}" destId="{07290C7F-E3B8-46A9-8828-8683DAB5A846}" srcOrd="0" destOrd="0" presId="urn:microsoft.com/office/officeart/2005/8/layout/vList2"/>
    <dgm:cxn modelId="{B7DF8C96-12E8-4531-8636-A61A9D2F44A0}" srcId="{B8C68FED-D628-47C6-8D09-D3748F8E434E}" destId="{72069B72-5349-4DCE-9A69-F28EB397CDD3}" srcOrd="0" destOrd="0" parTransId="{FE428199-0FB2-4AC7-BAC2-560A940129B6}" sibTransId="{CBC9E2F4-5C18-45FD-A0AF-47B3F7913EBD}"/>
    <dgm:cxn modelId="{185D89A7-C694-413A-9FB9-95BDC32DA31C}" srcId="{5F208BBF-789C-4C99-A91F-83EA151587D5}" destId="{E413BC24-3910-4C96-A996-F9772AF5B022}" srcOrd="0" destOrd="0" parTransId="{CBD7EFD7-ABB7-454E-A8F2-7F4A550B5DDF}" sibTransId="{81E8B48A-65F4-4C03-B479-347CC724CD35}"/>
    <dgm:cxn modelId="{AFFE9BD5-B315-45C4-B697-8B23026F3927}" srcId="{5F208BBF-789C-4C99-A91F-83EA151587D5}" destId="{B8C68FED-D628-47C6-8D09-D3748F8E434E}" srcOrd="1" destOrd="0" parTransId="{2AF46ABA-02DE-4246-B5A0-9FAF141C47CA}" sibTransId="{B946F383-8C98-426E-A970-D8332A7F010A}"/>
    <dgm:cxn modelId="{8F6176A7-7905-45E5-B764-E9408B7D2152}" type="presOf" srcId="{B8C68FED-D628-47C6-8D09-D3748F8E434E}" destId="{14AB7076-49CB-4F82-804B-267B119E9EA2}" srcOrd="0" destOrd="0" presId="urn:microsoft.com/office/officeart/2005/8/layout/vList2"/>
    <dgm:cxn modelId="{49B53486-C355-40DB-BDE2-2402BAB515DC}" type="presOf" srcId="{72069B72-5349-4DCE-9A69-F28EB397CDD3}" destId="{C15A6A06-4452-4306-84D0-77BD9A1B40FF}" srcOrd="0" destOrd="0" presId="urn:microsoft.com/office/officeart/2005/8/layout/vList2"/>
    <dgm:cxn modelId="{DF314906-B6DF-4015-AE8D-A124402A242F}" type="presParOf" srcId="{02FE29BC-023B-4913-A6CA-422DF897D235}" destId="{07290C7F-E3B8-46A9-8828-8683DAB5A846}" srcOrd="0" destOrd="0" presId="urn:microsoft.com/office/officeart/2005/8/layout/vList2"/>
    <dgm:cxn modelId="{15663E13-D1B0-417F-9CF8-93DDF2FB43DB}" type="presParOf" srcId="{02FE29BC-023B-4913-A6CA-422DF897D235}" destId="{7E28B62A-D5AF-4440-803B-88BAD8EA39C6}" srcOrd="1" destOrd="0" presId="urn:microsoft.com/office/officeart/2005/8/layout/vList2"/>
    <dgm:cxn modelId="{67F98573-B90E-4672-8971-608D4B2F7483}" type="presParOf" srcId="{02FE29BC-023B-4913-A6CA-422DF897D235}" destId="{14AB7076-49CB-4F82-804B-267B119E9EA2}" srcOrd="2" destOrd="0" presId="urn:microsoft.com/office/officeart/2005/8/layout/vList2"/>
    <dgm:cxn modelId="{46D7444F-1E27-4162-AFE4-895B0D5DB8E6}" type="presParOf" srcId="{02FE29BC-023B-4913-A6CA-422DF897D235}" destId="{C15A6A06-4452-4306-84D0-77BD9A1B40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90C7F-E3B8-46A9-8828-8683DAB5A846}">
      <dsp:nvSpPr>
        <dsp:cNvPr id="0" name=""/>
        <dsp:cNvSpPr/>
      </dsp:nvSpPr>
      <dsp:spPr>
        <a:xfrm>
          <a:off x="0" y="0"/>
          <a:ext cx="4194942" cy="503685"/>
        </a:xfrm>
        <a:prstGeom prst="roundRect">
          <a:avLst/>
        </a:prstGeom>
        <a:solidFill>
          <a:srgbClr val="E5DDA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 conditionnel</a:t>
          </a:r>
          <a:endParaRPr lang="fr-FR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88" y="24588"/>
        <a:ext cx="4145766" cy="454509"/>
      </dsp:txXfrm>
    </dsp:sp>
    <dsp:sp modelId="{7E28B62A-D5AF-4440-803B-88BAD8EA39C6}">
      <dsp:nvSpPr>
        <dsp:cNvPr id="0" name=""/>
        <dsp:cNvSpPr/>
      </dsp:nvSpPr>
      <dsp:spPr>
        <a:xfrm>
          <a:off x="0" y="511535"/>
          <a:ext cx="4194942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89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>
              <a:effectLst/>
            </a:rPr>
            <a:t>Uniquement des disjonctions</a:t>
          </a:r>
          <a:endParaRPr lang="fr-FR" sz="1600" kern="1200" dirty="0">
            <a:effectLst/>
          </a:endParaRPr>
        </a:p>
      </dsp:txBody>
      <dsp:txXfrm>
        <a:off x="0" y="511535"/>
        <a:ext cx="4194942" cy="347760"/>
      </dsp:txXfrm>
    </dsp:sp>
    <dsp:sp modelId="{14AB7076-49CB-4F82-804B-267B119E9EA2}">
      <dsp:nvSpPr>
        <dsp:cNvPr id="0" name=""/>
        <dsp:cNvSpPr/>
      </dsp:nvSpPr>
      <dsp:spPr>
        <a:xfrm>
          <a:off x="0" y="859295"/>
          <a:ext cx="4194942" cy="50368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 d’exécution</a:t>
          </a:r>
          <a:endParaRPr lang="fr-FR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88" y="883883"/>
        <a:ext cx="4145766" cy="454509"/>
      </dsp:txXfrm>
    </dsp:sp>
    <dsp:sp modelId="{C15A6A06-4452-4306-84D0-77BD9A1B40FF}">
      <dsp:nvSpPr>
        <dsp:cNvPr id="0" name=""/>
        <dsp:cNvSpPr/>
      </dsp:nvSpPr>
      <dsp:spPr>
        <a:xfrm>
          <a:off x="0" y="1362980"/>
          <a:ext cx="4194942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89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Algorithmes</a:t>
          </a:r>
          <a:endParaRPr lang="fr-F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smtClean="0"/>
            <a:t>Conditions (conjonctions, disjonctions…)</a:t>
          </a:r>
          <a:endParaRPr lang="fr-FR" sz="1600" kern="1200"/>
        </a:p>
      </dsp:txBody>
      <dsp:txXfrm>
        <a:off x="0" y="1362980"/>
        <a:ext cx="4194942" cy="554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A99-04D0-426E-A837-DFD369EA8294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3FA7-F235-4D1F-8CEA-FB3AFA032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72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Stage</a:t>
            </a:r>
            <a:r>
              <a:rPr lang="fr-FR" baseline="0" dirty="0" smtClean="0"/>
              <a:t> TER qui succède des </a:t>
            </a:r>
            <a:r>
              <a:rPr lang="fr-FR" b="1" dirty="0" smtClean="0"/>
              <a:t>Travaux</a:t>
            </a:r>
            <a:r>
              <a:rPr lang="fr-FR" baseline="0" dirty="0" smtClean="0"/>
              <a:t> sur le dialogue avec l’habitat intelligent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42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29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Erreurs :</a:t>
            </a:r>
          </a:p>
          <a:p>
            <a:r>
              <a:rPr lang="fr-FR" baseline="0" dirty="0" smtClean="0"/>
              <a:t>    </a:t>
            </a:r>
            <a:r>
              <a:rPr lang="fr-FR" baseline="0" dirty="0" smtClean="0">
                <a:sym typeface="Wingdings" panose="05000000000000000000" pitchFamily="2" charset="2"/>
              </a:rPr>
              <a:t> Exceptions Java : 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          Appareils inexistants dans l’habitat (indiqué dans la requête de l’habitant)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          Services inexistants / appareils ne disposant pas du service recherché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          Pièce inexistante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         Condition incomprise (exemple « 2h moins le quart »)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Limitations :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      Exception Java :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          Lorsque l’arbre conditionnel ne respecte pas la limite imposée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2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Nouveau moyen de désambiguïsation :</a:t>
            </a:r>
          </a:p>
          <a:p>
            <a:r>
              <a:rPr lang="fr-FR" baseline="0" dirty="0" smtClean="0"/>
              <a:t>* Pièces, appareils, services introuvables ou conditions incomprises </a:t>
            </a:r>
            <a:r>
              <a:rPr lang="fr-FR" baseline="0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Exceptions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 Programme</a:t>
            </a:r>
          </a:p>
          <a:p>
            <a:r>
              <a:rPr lang="fr-FR" dirty="0" smtClean="0"/>
              <a:t>* Certaines ambiguïtés résultantes du TAL </a:t>
            </a:r>
            <a:r>
              <a:rPr lang="fr-FR" dirty="0" smtClean="0">
                <a:sym typeface="Wingdings" panose="05000000000000000000" pitchFamily="2" charset="2"/>
              </a:rPr>
              <a:t> Callback (Utilisation module externe + revenir même état de génération,</a:t>
            </a:r>
            <a:r>
              <a:rPr lang="fr-FR" baseline="0" dirty="0" smtClean="0">
                <a:sym typeface="Wingdings" panose="05000000000000000000" pitchFamily="2" charset="2"/>
              </a:rPr>
              <a:t> avant de</a:t>
            </a:r>
            <a:r>
              <a:rPr lang="fr-FR" dirty="0" smtClean="0">
                <a:sym typeface="Wingdings" panose="05000000000000000000" pitchFamily="2" charset="2"/>
              </a:rPr>
              <a:t> continuer)</a:t>
            </a:r>
            <a:r>
              <a:rPr lang="fr-FR" baseline="0" dirty="0" smtClean="0"/>
              <a:t> </a:t>
            </a:r>
            <a:r>
              <a:rPr lang="fr-FR" b="1" baseline="0" dirty="0" smtClean="0"/>
              <a:t>POINT D’ENTREE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74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INTEGRER</a:t>
            </a:r>
            <a:r>
              <a:rPr lang="fr-FR" baseline="0" dirty="0" smtClean="0"/>
              <a:t> :</a:t>
            </a:r>
            <a:endParaRPr lang="fr-FR" dirty="0" smtClean="0"/>
          </a:p>
          <a:p>
            <a:r>
              <a:rPr lang="fr-FR" dirty="0" smtClean="0"/>
              <a:t>Intégrer </a:t>
            </a:r>
            <a:r>
              <a:rPr lang="fr-FR" dirty="0" smtClean="0"/>
              <a:t>tous les modules</a:t>
            </a:r>
            <a:r>
              <a:rPr lang="fr-FR" baseline="0" dirty="0" smtClean="0"/>
              <a:t> de la chaîne de TAL dans une </a:t>
            </a:r>
            <a:r>
              <a:rPr lang="fr-FR" b="1" baseline="0" dirty="0" smtClean="0"/>
              <a:t>MÊME </a:t>
            </a:r>
            <a:r>
              <a:rPr lang="fr-FR" b="1" baseline="0" dirty="0" smtClean="0"/>
              <a:t>SOLUTION</a:t>
            </a:r>
            <a:endParaRPr lang="fr-FR" baseline="0" dirty="0" smtClean="0"/>
          </a:p>
          <a:p>
            <a:r>
              <a:rPr lang="fr-FR" b="1" baseline="0" dirty="0" smtClean="0"/>
              <a:t>Boucle du feedback :</a:t>
            </a:r>
          </a:p>
          <a:p>
            <a:r>
              <a:rPr lang="fr-FR" baseline="0" dirty="0" smtClean="0"/>
              <a:t>Enrichir le feedback par les nouveaux éléments remontés par le modèle PIVOT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Tester modèle :</a:t>
            </a:r>
          </a:p>
          <a:p>
            <a:r>
              <a:rPr lang="fr-FR" b="1" dirty="0" smtClean="0"/>
              <a:t>Règles</a:t>
            </a:r>
            <a:r>
              <a:rPr lang="fr-FR" b="1" baseline="0" dirty="0" smtClean="0"/>
              <a:t> générées par des données d’un habitat réel</a:t>
            </a:r>
          </a:p>
          <a:p>
            <a:r>
              <a:rPr lang="fr-FR" b="1" baseline="0" dirty="0" smtClean="0"/>
              <a:t>MAIS pas testées sur l’habitat en question (serveur de simulation)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7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Automatisation de l’habitat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Objets électroniques</a:t>
            </a:r>
            <a:r>
              <a:rPr lang="fr-FR" baseline="0" dirty="0" smtClean="0">
                <a:sym typeface="Wingdings" panose="05000000000000000000" pitchFamily="2" charset="2"/>
              </a:rPr>
              <a:t> interconnectés pour répondre à des besoins précis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b="1" baseline="0" dirty="0" smtClean="0">
                <a:sym typeface="Wingdings" panose="05000000000000000000" pitchFamily="2" charset="2"/>
              </a:rPr>
              <a:t>But</a:t>
            </a:r>
            <a:r>
              <a:rPr lang="fr-FR" baseline="0" dirty="0" smtClean="0">
                <a:sym typeface="Wingdings" panose="05000000000000000000" pitchFamily="2" charset="2"/>
              </a:rPr>
              <a:t> : Confort des habitants dans leur vie de tous les jours (Nouvel art de vivre)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1" baseline="0" dirty="0" smtClean="0">
                <a:sym typeface="Wingdings" panose="05000000000000000000" pitchFamily="2" charset="2"/>
              </a:rPr>
              <a:t>Habitant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0" baseline="0" dirty="0" smtClean="0">
                <a:sym typeface="Wingdings" panose="05000000000000000000" pitchFamily="2" charset="2"/>
              </a:rPr>
              <a:t> Besoin d’automatismes qui lui </a:t>
            </a:r>
            <a:r>
              <a:rPr lang="fr-FR" b="1" baseline="0" dirty="0" smtClean="0">
                <a:sym typeface="Wingdings" panose="05000000000000000000" pitchFamily="2" charset="2"/>
              </a:rPr>
              <a:t>conviennent</a:t>
            </a:r>
            <a:r>
              <a:rPr lang="fr-FR" b="0" baseline="0" dirty="0" smtClean="0">
                <a:sym typeface="Wingdings" panose="05000000000000000000" pitchFamily="2" charset="2"/>
              </a:rPr>
              <a:t> (répondent à </a:t>
            </a:r>
            <a:r>
              <a:rPr lang="fr-FR" b="1" baseline="0" dirty="0" smtClean="0">
                <a:sym typeface="Wingdings" panose="05000000000000000000" pitchFamily="2" charset="2"/>
              </a:rPr>
              <a:t>ses</a:t>
            </a:r>
            <a:r>
              <a:rPr lang="fr-FR" b="0" baseline="0" dirty="0" smtClean="0">
                <a:sym typeface="Wingdings" panose="05000000000000000000" pitchFamily="2" charset="2"/>
              </a:rPr>
              <a:t> </a:t>
            </a:r>
            <a:r>
              <a:rPr lang="fr-FR" b="1" baseline="0" dirty="0" smtClean="0">
                <a:sym typeface="Wingdings" panose="05000000000000000000" pitchFamily="2" charset="2"/>
              </a:rPr>
              <a:t>besoins</a:t>
            </a:r>
            <a:r>
              <a:rPr lang="fr-FR" b="0" baseline="0" dirty="0" smtClean="0">
                <a:sym typeface="Wingdings" panose="05000000000000000000" pitchFamily="2" charset="2"/>
              </a:rPr>
              <a:t>)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4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End-User Development : </a:t>
            </a:r>
          </a:p>
          <a:p>
            <a:r>
              <a:rPr lang="fr-FR" b="0" dirty="0" smtClean="0"/>
              <a:t>Permettre aux habitant d’automatiser </a:t>
            </a:r>
            <a:r>
              <a:rPr lang="fr-FR" b="1" dirty="0" smtClean="0"/>
              <a:t>eux même </a:t>
            </a:r>
            <a:r>
              <a:rPr lang="fr-FR" b="0" dirty="0" smtClean="0"/>
              <a:t>leur</a:t>
            </a:r>
            <a:r>
              <a:rPr lang="fr-FR" b="0" baseline="0" dirty="0" smtClean="0"/>
              <a:t> propre foyer (en fonction de leurs besoins)</a:t>
            </a:r>
          </a:p>
          <a:p>
            <a:r>
              <a:rPr lang="fr-FR" b="0" baseline="0" dirty="0" smtClean="0"/>
              <a:t>Sans </a:t>
            </a:r>
            <a:r>
              <a:rPr lang="fr-FR" b="1" baseline="0" dirty="0" smtClean="0"/>
              <a:t>intervention</a:t>
            </a:r>
            <a:r>
              <a:rPr lang="fr-FR" b="0" baseline="0" dirty="0" smtClean="0"/>
              <a:t> technique externe (techniciens etc…)</a:t>
            </a:r>
          </a:p>
          <a:p>
            <a:endParaRPr lang="fr-FR" b="0" baseline="0" dirty="0" smtClean="0"/>
          </a:p>
          <a:p>
            <a:r>
              <a:rPr lang="fr-FR" b="1" baseline="0" dirty="0" smtClean="0"/>
              <a:t>HABITAT : OpenHab logiciel […] installé sur les plateformes du LIG (Amiqual4Home &amp; DOMUS)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Retour</a:t>
            </a:r>
            <a:r>
              <a:rPr lang="fr-FR" b="1" baseline="0" dirty="0" smtClean="0"/>
              <a:t> nécessaire</a:t>
            </a:r>
            <a:r>
              <a:rPr lang="fr-FR" baseline="0" dirty="0" smtClean="0"/>
              <a:t>, au moins pour informer de l’état du système</a:t>
            </a:r>
          </a:p>
          <a:p>
            <a:r>
              <a:rPr lang="fr-FR" b="1" baseline="0" dirty="0" smtClean="0"/>
              <a:t>Mis en place </a:t>
            </a:r>
            <a:r>
              <a:rPr lang="fr-FR" baseline="0" dirty="0" smtClean="0"/>
              <a:t>/ </a:t>
            </a:r>
            <a:r>
              <a:rPr lang="fr-FR" b="1" baseline="0" dirty="0" smtClean="0"/>
              <a:t>Pas mis en place </a:t>
            </a:r>
            <a:r>
              <a:rPr lang="fr-FR" baseline="0" dirty="0" smtClean="0"/>
              <a:t>(pourquoi 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8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 smtClean="0">
                <a:effectLst/>
              </a:rPr>
              <a:t>Etapes</a:t>
            </a:r>
            <a:r>
              <a:rPr lang="fr-FR" sz="2400" b="1" baseline="0" dirty="0" smtClean="0">
                <a:effectLst/>
              </a:rPr>
              <a:t> TRADITIONNELLES TAL 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lexicale (TREETAGGER)</a:t>
            </a:r>
          </a:p>
          <a:p>
            <a:pPr marL="502920" lvl="1" indent="0">
              <a:buFont typeface="Wingdings 2" pitchFamily="18" charset="2"/>
              <a:buNone/>
            </a:pPr>
            <a:r>
              <a:rPr lang="fr-FR" dirty="0" smtClean="0"/>
              <a:t>Découpe l’expression en mots et trouve les propriétés de chacun d’eux</a:t>
            </a:r>
          </a:p>
          <a:p>
            <a:pPr marL="502920" lvl="1" indent="0">
              <a:buFont typeface="Wingdings 2" pitchFamily="18" charset="2"/>
              <a:buNone/>
            </a:pPr>
            <a:r>
              <a:rPr lang="fr-FR" baseline="0" dirty="0" smtClean="0"/>
              <a:t>Propriétés mots </a:t>
            </a:r>
            <a:r>
              <a:rPr lang="fr-FR" baseline="0" dirty="0" smtClean="0">
                <a:sym typeface="Wingdings" panose="05000000000000000000" pitchFamily="2" charset="2"/>
              </a:rPr>
              <a:t> Genre (adj., verbe, nom…), Lemme etc.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syntaxique (BONSAI)</a:t>
            </a:r>
          </a:p>
          <a:p>
            <a:pPr marL="50292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fr-FR" dirty="0" smtClean="0"/>
              <a:t>Phase d’étiquetage donnant une catégorie syntaxique aux « tokens »</a:t>
            </a:r>
          </a:p>
          <a:p>
            <a:pPr marL="502920" lvl="1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dirty="0" smtClean="0"/>
              <a:t>Donne les relations de dépendances entres les « tokens »</a:t>
            </a:r>
          </a:p>
          <a:p>
            <a:pPr marL="50292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fr-FR" dirty="0" smtClean="0"/>
              <a:t>Trouve la structure de l’expression. </a:t>
            </a:r>
            <a:r>
              <a:rPr lang="fr-FR" b="1" dirty="0" smtClean="0"/>
              <a:t>Catégorie</a:t>
            </a:r>
            <a:r>
              <a:rPr lang="fr-FR" dirty="0" smtClean="0"/>
              <a:t> = genre </a:t>
            </a:r>
            <a:r>
              <a:rPr lang="fr-FR" b="1" dirty="0" smtClean="0"/>
              <a:t>Sujet</a:t>
            </a:r>
            <a:r>
              <a:rPr lang="fr-FR" dirty="0" smtClean="0"/>
              <a:t> / </a:t>
            </a:r>
            <a:r>
              <a:rPr lang="fr-FR" b="1" dirty="0" smtClean="0"/>
              <a:t>Verbe</a:t>
            </a:r>
            <a:r>
              <a:rPr lang="fr-FR" baseline="0" dirty="0" smtClean="0"/>
              <a:t> / </a:t>
            </a:r>
            <a:r>
              <a:rPr lang="fr-FR" b="1" baseline="0" dirty="0" smtClean="0"/>
              <a:t>Complément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sémantique (LUIS)</a:t>
            </a:r>
          </a:p>
          <a:p>
            <a:pPr marL="502920" lvl="1" indent="0">
              <a:buFont typeface="Wingdings 2" pitchFamily="18" charset="2"/>
              <a:buNone/>
            </a:pPr>
            <a:r>
              <a:rPr lang="fr-FR" dirty="0" smtClean="0"/>
              <a:t>Construit une représentation de la </a:t>
            </a:r>
            <a:r>
              <a:rPr lang="fr-FR" b="1" dirty="0" smtClean="0"/>
              <a:t>signification de l’expression </a:t>
            </a:r>
            <a:r>
              <a:rPr lang="fr-FR" dirty="0" smtClean="0"/>
              <a:t>en tenant compte de la signification de chacun des mots la constituant</a:t>
            </a:r>
          </a:p>
          <a:p>
            <a:pPr marL="502920" lvl="1" indent="0">
              <a:buFont typeface="Wingdings 2" pitchFamily="18" charset="2"/>
              <a:buNone/>
            </a:pPr>
            <a:endParaRPr lang="fr-FR" b="0" baseline="0" dirty="0" smtClean="0"/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fr-FR" sz="1200" b="1" dirty="0" smtClean="0">
                <a:sym typeface="Wingdings" panose="05000000000000000000" pitchFamily="2" charset="2"/>
              </a:rPr>
              <a:t> </a:t>
            </a:r>
            <a:r>
              <a:rPr lang="fr-FR" sz="1200" b="1" dirty="0" smtClean="0"/>
              <a:t>AMBIGUITE</a:t>
            </a:r>
            <a:r>
              <a:rPr lang="fr-FR" sz="1200" baseline="0" dirty="0" smtClean="0"/>
              <a:t> : </a:t>
            </a:r>
            <a:r>
              <a:rPr lang="fr-FR" sz="1200" dirty="0" smtClean="0"/>
              <a:t>Exemple : « Vienne »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 </a:t>
            </a:r>
            <a:r>
              <a:rPr lang="fr-FR" sz="1200" b="1" dirty="0" smtClean="0"/>
              <a:t>le verbe </a:t>
            </a:r>
            <a:r>
              <a:rPr lang="fr-FR" sz="1200" dirty="0" smtClean="0"/>
              <a:t>« venir » ou </a:t>
            </a:r>
            <a:r>
              <a:rPr lang="fr-FR" sz="1200" b="1" dirty="0" smtClean="0"/>
              <a:t>la ville</a:t>
            </a:r>
            <a:endParaRPr lang="fr-FR" b="1" baseline="0" dirty="0" smtClean="0"/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fr-FR" sz="1100" b="1" baseline="0" dirty="0" smtClean="0">
                <a:sym typeface="Wingdings" panose="05000000000000000000" pitchFamily="2" charset="2"/>
              </a:rPr>
              <a:t> </a:t>
            </a:r>
            <a:r>
              <a:rPr lang="fr-FR" sz="1100" b="1" dirty="0" smtClean="0"/>
              <a:t>AMBIGUITE</a:t>
            </a:r>
            <a:r>
              <a:rPr lang="fr-FR" sz="1100" baseline="0" dirty="0" smtClean="0"/>
              <a:t> : </a:t>
            </a:r>
            <a:r>
              <a:rPr lang="fr-FR" sz="1200" dirty="0" smtClean="0"/>
              <a:t>Exemple : « </a:t>
            </a:r>
            <a:r>
              <a:rPr lang="fr-FR" sz="1200" b="1" dirty="0" smtClean="0"/>
              <a:t>Mark regarde Stéphanie avec un café à la main</a:t>
            </a:r>
            <a:r>
              <a:rPr lang="fr-FR" sz="1200" dirty="0" smtClean="0"/>
              <a:t> »</a:t>
            </a:r>
            <a:endParaRPr lang="fr-FR" b="0" baseline="0" dirty="0" smtClean="0"/>
          </a:p>
          <a:p>
            <a:pPr lvl="0"/>
            <a:r>
              <a:rPr lang="fr-FR" b="1" baseline="0" dirty="0" smtClean="0">
                <a:sym typeface="Wingdings" panose="05000000000000000000" pitchFamily="2" charset="2"/>
              </a:rPr>
              <a:t>  </a:t>
            </a:r>
            <a:r>
              <a:rPr lang="fr-FR" b="1" baseline="0" dirty="0" smtClean="0"/>
              <a:t>AMBIGUITE :</a:t>
            </a:r>
            <a:r>
              <a:rPr lang="fr-FR" sz="1600" b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dirty="0" smtClean="0"/>
              <a:t>Exemple : « </a:t>
            </a:r>
            <a:r>
              <a:rPr lang="fr-FR" sz="1400" b="1" dirty="0" smtClean="0"/>
              <a:t>Lorsque les habitants prennent un café</a:t>
            </a:r>
            <a:r>
              <a:rPr lang="fr-FR" sz="1400" dirty="0" smtClean="0"/>
              <a:t> »</a:t>
            </a:r>
            <a:endParaRPr lang="fr-F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baseline="0" dirty="0" smtClean="0"/>
              <a:t>Ambiguïté de la </a:t>
            </a:r>
            <a:r>
              <a:rPr lang="fr-FR" b="1" baseline="0" dirty="0" smtClean="0"/>
              <a:t>quantification </a:t>
            </a:r>
            <a:r>
              <a:rPr lang="fr-FR" b="0" baseline="0" dirty="0" smtClean="0"/>
              <a:t>: 1 seul café </a:t>
            </a:r>
            <a:r>
              <a:rPr lang="fr-FR" b="1" baseline="0" dirty="0" smtClean="0"/>
              <a:t>ou </a:t>
            </a:r>
            <a:r>
              <a:rPr lang="fr-FR" b="0" baseline="0" dirty="0" smtClean="0"/>
              <a:t>1 café chacun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baseline="0" dirty="0" smtClean="0"/>
              <a:t>« prennent » ambiguïté de </a:t>
            </a:r>
            <a:r>
              <a:rPr lang="fr-FR" b="1" baseline="0" dirty="0" smtClean="0"/>
              <a:t>l’action</a:t>
            </a:r>
            <a:r>
              <a:rPr lang="fr-FR" b="0" baseline="0" dirty="0" smtClean="0"/>
              <a:t> : ils le prennent au même moment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baseline="0" dirty="0" smtClean="0"/>
              <a:t>« lorsque » ambiguïté de </a:t>
            </a:r>
            <a:r>
              <a:rPr lang="fr-FR" b="1" baseline="0" dirty="0" smtClean="0"/>
              <a:t>temps</a:t>
            </a:r>
            <a:r>
              <a:rPr lang="fr-FR" b="0" baseline="0" dirty="0" smtClean="0"/>
              <a:t> : Action possible tout au long de la pause, ou juste au début 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5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fr-FR" b="1" baseline="0" dirty="0" smtClean="0">
                <a:sym typeface="Wingdings" panose="05000000000000000000" pitchFamily="2" charset="2"/>
              </a:rPr>
              <a:t>1ere source de problèmes : Approche du contexte simulé vers un contexte réel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fr-FR" b="1" baseline="0" dirty="0" smtClean="0"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fr-FR" b="1" baseline="0" dirty="0" smtClean="0">
                <a:sym typeface="Wingdings" panose="05000000000000000000" pitchFamily="2" charset="2"/>
              </a:rPr>
              <a:t> 2</a:t>
            </a:r>
            <a:r>
              <a:rPr lang="fr-FR" b="1" baseline="30000" dirty="0" smtClean="0">
                <a:sym typeface="Wingdings" panose="05000000000000000000" pitchFamily="2" charset="2"/>
              </a:rPr>
              <a:t>nd</a:t>
            </a:r>
            <a:r>
              <a:rPr lang="fr-FR" b="1" baseline="0" dirty="0" smtClean="0">
                <a:sym typeface="Wingdings" panose="05000000000000000000" pitchFamily="2" charset="2"/>
              </a:rPr>
              <a:t> source : LIMITATIONS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fr-FR" b="1" baseline="0" dirty="0" smtClean="0"/>
              <a:t>Règles limités </a:t>
            </a:r>
            <a:r>
              <a:rPr lang="fr-FR" b="0" baseline="0" dirty="0" smtClean="0"/>
              <a:t>par une </a:t>
            </a:r>
            <a:r>
              <a:rPr lang="fr-FR" b="1" baseline="0" dirty="0" smtClean="0"/>
              <a:t>seule condition simple</a:t>
            </a:r>
            <a:r>
              <a:rPr lang="fr-FR" b="0" baseline="0" dirty="0" smtClean="0"/>
              <a:t> et une </a:t>
            </a:r>
            <a:r>
              <a:rPr lang="fr-FR" b="1" baseline="0" dirty="0" smtClean="0"/>
              <a:t>seule action</a:t>
            </a:r>
            <a:endParaRPr lang="fr-F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baseline="0" dirty="0" smtClean="0"/>
              <a:t>Structure</a:t>
            </a:r>
            <a:r>
              <a:rPr lang="fr-FR" b="0" baseline="0" dirty="0" smtClean="0"/>
              <a:t> implémenté </a:t>
            </a:r>
            <a:r>
              <a:rPr lang="fr-FR" b="0" baseline="0" dirty="0" smtClean="0">
                <a:sym typeface="Wingdings" panose="05000000000000000000" pitchFamily="2" charset="2"/>
              </a:rPr>
              <a:t> </a:t>
            </a:r>
            <a:r>
              <a:rPr lang="fr-FR" b="1" baseline="0" dirty="0" smtClean="0"/>
              <a:t>pas adaptée</a:t>
            </a:r>
            <a:endParaRPr lang="fr-F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baseline="0" dirty="0" smtClean="0"/>
              <a:t>Outils</a:t>
            </a:r>
            <a:r>
              <a:rPr lang="fr-FR" b="0" baseline="0" dirty="0" smtClean="0"/>
              <a:t> non Open Source et/ou limité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1" baseline="0" dirty="0" smtClean="0"/>
              <a:t>Bonsaï</a:t>
            </a:r>
            <a:r>
              <a:rPr lang="fr-FR" b="0" baseline="0" dirty="0" smtClean="0"/>
              <a:t> (syntaxique) </a:t>
            </a:r>
            <a:r>
              <a:rPr lang="fr-FR" b="0" baseline="0" dirty="0" smtClean="0">
                <a:sym typeface="Wingdings" panose="05000000000000000000" pitchFamily="2" charset="2"/>
              </a:rPr>
              <a:t> Erreurs avec les </a:t>
            </a:r>
            <a:r>
              <a:rPr lang="fr-FR" b="1" baseline="0" dirty="0" smtClean="0">
                <a:sym typeface="Wingdings" panose="05000000000000000000" pitchFamily="2" charset="2"/>
              </a:rPr>
              <a:t>négations</a:t>
            </a:r>
            <a:r>
              <a:rPr lang="fr-FR" b="0" baseline="0" dirty="0" smtClean="0">
                <a:sym typeface="Wingdings" panose="05000000000000000000" pitchFamily="2" charset="2"/>
              </a:rPr>
              <a:t>, </a:t>
            </a:r>
            <a:r>
              <a:rPr lang="fr-FR" b="1" baseline="0" dirty="0" smtClean="0">
                <a:sym typeface="Wingdings" panose="05000000000000000000" pitchFamily="2" charset="2"/>
              </a:rPr>
              <a:t>expressions impersonnelles</a:t>
            </a:r>
            <a:r>
              <a:rPr lang="fr-FR" b="0" baseline="0" dirty="0" smtClean="0">
                <a:sym typeface="Wingdings" panose="05000000000000000000" pitchFamily="2" charset="2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1" baseline="0" dirty="0" smtClean="0"/>
              <a:t>LUIS </a:t>
            </a:r>
            <a:r>
              <a:rPr lang="fr-FR" b="0" baseline="0" dirty="0" smtClean="0"/>
              <a:t>(sémantique) </a:t>
            </a:r>
            <a:r>
              <a:rPr lang="fr-FR" b="1" baseline="0" dirty="0" smtClean="0">
                <a:sym typeface="Wingdings" panose="05000000000000000000" pitchFamily="2" charset="2"/>
              </a:rPr>
              <a:t> </a:t>
            </a:r>
            <a:r>
              <a:rPr lang="fr-FR" b="1" baseline="0" dirty="0" smtClean="0">
                <a:sym typeface="Wingdings" panose="05000000000000000000" pitchFamily="2" charset="2"/>
              </a:rPr>
              <a:t>Limite </a:t>
            </a:r>
            <a:r>
              <a:rPr lang="fr-FR" b="0" baseline="0" dirty="0" smtClean="0">
                <a:sym typeface="Wingdings" panose="05000000000000000000" pitchFamily="2" charset="2"/>
              </a:rPr>
              <a:t>NB requêtes &gt;&gt; </a:t>
            </a:r>
            <a:r>
              <a:rPr lang="fr-FR" b="1" baseline="0" dirty="0" smtClean="0">
                <a:sym typeface="Wingdings" panose="05000000000000000000" pitchFamily="2" charset="2"/>
              </a:rPr>
              <a:t>Payer  </a:t>
            </a:r>
            <a:r>
              <a:rPr lang="fr-FR" b="1" strike="sngStrike" baseline="0" dirty="0" smtClean="0">
                <a:sym typeface="Wingdings" panose="05000000000000000000" pitchFamily="2" charset="2"/>
              </a:rPr>
              <a:t>limite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b="1" strike="sngStrike" baseline="0" dirty="0" smtClean="0"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fr-FR" b="1" baseline="0" dirty="0" smtClean="0">
                <a:sym typeface="Wingdings" panose="05000000000000000000" pitchFamily="2" charset="2"/>
              </a:rPr>
              <a:t>Nouvelle chaîne de traitement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fr-FR" b="1" baseline="0" dirty="0" smtClean="0">
                <a:sym typeface="Wingdings" panose="05000000000000000000" pitchFamily="2" charset="2"/>
              </a:rPr>
              <a:t>Fichier de configuration  Permettre de gérer (+)ieurs HABITATS  Plusieurs instances !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b="1" strike="sngStrike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Nouvelle chaîne :</a:t>
            </a:r>
          </a:p>
          <a:p>
            <a:r>
              <a:rPr lang="fr-FR" b="1" dirty="0" smtClean="0"/>
              <a:t>    Outils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libres d’usages (Non commercial) + installables </a:t>
            </a:r>
            <a:r>
              <a:rPr lang="fr-FR" b="1" baseline="0" dirty="0" smtClean="0"/>
              <a:t>localement</a:t>
            </a:r>
            <a:r>
              <a:rPr lang="fr-FR" b="0" baseline="0" dirty="0" smtClean="0"/>
              <a:t> + </a:t>
            </a:r>
            <a:r>
              <a:rPr lang="fr-FR" b="1" baseline="0" dirty="0" smtClean="0"/>
              <a:t>Gratuits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    </a:t>
            </a:r>
            <a:r>
              <a:rPr lang="fr-FR" b="1" baseline="0" dirty="0" smtClean="0">
                <a:sym typeface="Wingdings" panose="05000000000000000000" pitchFamily="2" charset="2"/>
              </a:rPr>
              <a:t>Modèle PIVOT </a:t>
            </a:r>
            <a:r>
              <a:rPr lang="fr-FR" b="0" baseline="0" dirty="0" smtClean="0">
                <a:sym typeface="Wingdings" panose="05000000000000000000" pitchFamily="2" charset="2"/>
              </a:rPr>
              <a:t> </a:t>
            </a:r>
            <a:r>
              <a:rPr lang="fr-FR" b="1" baseline="0" dirty="0" smtClean="0"/>
              <a:t>Sous-traite </a:t>
            </a:r>
            <a:r>
              <a:rPr lang="fr-FR" b="0" baseline="0" dirty="0" smtClean="0"/>
              <a:t>génération </a:t>
            </a:r>
            <a:r>
              <a:rPr lang="fr-FR" b="0" baseline="0" dirty="0" smtClean="0">
                <a:sym typeface="Wingdings" panose="05000000000000000000" pitchFamily="2" charset="2"/>
              </a:rPr>
              <a:t> </a:t>
            </a:r>
            <a:r>
              <a:rPr lang="fr-FR" b="1" baseline="0" dirty="0" smtClean="0">
                <a:sym typeface="Wingdings" panose="05000000000000000000" pitchFamily="2" charset="2"/>
              </a:rPr>
              <a:t>règles techniques </a:t>
            </a:r>
            <a:r>
              <a:rPr lang="fr-FR" b="1" baseline="0" dirty="0" smtClean="0">
                <a:sym typeface="Wingdings" panose="05000000000000000000" pitchFamily="2" charset="2"/>
              </a:rPr>
              <a:t>OpenHAB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ym typeface="Wingdings" panose="05000000000000000000" pitchFamily="2" charset="2"/>
              </a:rPr>
              <a:t>OpenHab  « items » = </a:t>
            </a:r>
            <a:r>
              <a:rPr lang="fr-FR" b="1" baseline="0" dirty="0" smtClean="0">
                <a:sym typeface="Wingdings" panose="05000000000000000000" pitchFamily="2" charset="2"/>
              </a:rPr>
              <a:t>Plus basse granularité manipulable </a:t>
            </a:r>
            <a:r>
              <a:rPr lang="fr-FR" b="0" baseline="0" dirty="0" smtClean="0">
                <a:sym typeface="Wingdings" panose="05000000000000000000" pitchFamily="2" charset="2"/>
              </a:rPr>
              <a:t>dans l’habitat (</a:t>
            </a:r>
            <a:r>
              <a:rPr lang="fr-FR" b="1" baseline="0" dirty="0" smtClean="0">
                <a:sym typeface="Wingdings" panose="05000000000000000000" pitchFamily="2" charset="2"/>
              </a:rPr>
              <a:t>ex: </a:t>
            </a:r>
            <a:r>
              <a:rPr lang="fr-FR" b="0" baseline="0" dirty="0" smtClean="0">
                <a:sym typeface="Wingdings" panose="05000000000000000000" pitchFamily="2" charset="2"/>
              </a:rPr>
              <a:t>capteur de température)</a:t>
            </a:r>
          </a:p>
          <a:p>
            <a:endParaRPr lang="fr-FR" dirty="0" smtClean="0"/>
          </a:p>
          <a:p>
            <a:r>
              <a:rPr lang="fr-FR" b="1" dirty="0" smtClean="0"/>
              <a:t>Le modèle</a:t>
            </a:r>
            <a:r>
              <a:rPr lang="fr-FR" b="1" baseline="0" dirty="0" smtClean="0"/>
              <a:t> 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baseline="0" dirty="0" smtClean="0"/>
              <a:t>Modèle travaille sur une représentation objet (</a:t>
            </a:r>
            <a:r>
              <a:rPr lang="fr-FR" b="1" baseline="0" dirty="0" smtClean="0"/>
              <a:t>sens « HUMAIN » du terme</a:t>
            </a:r>
            <a:r>
              <a:rPr lang="fr-FR" b="0" baseline="0" dirty="0" smtClean="0"/>
              <a:t>) (</a:t>
            </a:r>
            <a:r>
              <a:rPr lang="fr-FR" b="1" baseline="0" dirty="0" smtClean="0"/>
              <a:t>ex: </a:t>
            </a:r>
            <a:r>
              <a:rPr lang="fr-FR" b="0" baseline="0" dirty="0" smtClean="0"/>
              <a:t>télévision, volet, etc…)</a:t>
            </a:r>
            <a:endParaRPr lang="fr-FR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S’adapte pour tous les habitats (Utilisation </a:t>
            </a:r>
            <a:r>
              <a:rPr lang="fr-FR" b="1" baseline="0" dirty="0" smtClean="0">
                <a:sym typeface="Wingdings" panose="05000000000000000000" pitchFamily="2" charset="2"/>
              </a:rPr>
              <a:t>FICHIER DE CONFIGURATION </a:t>
            </a:r>
            <a:r>
              <a:rPr lang="fr-FR" b="0" baseline="0" dirty="0" smtClean="0">
                <a:sym typeface="Wingdings" panose="05000000000000000000" pitchFamily="2" charset="2"/>
              </a:rPr>
              <a:t>par HABITAT</a:t>
            </a:r>
            <a:r>
              <a:rPr lang="fr-FR" baseline="0" dirty="0" smtClean="0">
                <a:sym typeface="Wingdings" panose="05000000000000000000" pitchFamily="2" charset="2"/>
              </a:rPr>
              <a:t>) </a:t>
            </a:r>
            <a:r>
              <a:rPr lang="fr-FR" b="1" baseline="0" dirty="0" smtClean="0">
                <a:sym typeface="Wingdings" panose="05000000000000000000" pitchFamily="2" charset="2"/>
              </a:rPr>
              <a:t>PLUSIEURS INSTANCES HABITAT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26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78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3FA7-F235-4D1F-8CEA-FB3AFA032F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9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B248-3CFE-4752-9286-4FC45DA6D70B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E40E-628D-46A2-B86E-E0240E119F4F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5885-D229-4D9B-8557-1E03C91D5016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EB8C-ACC9-4A46-AA36-526F110F61BC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70E-9861-4EF0-895A-54ED58BDBCAB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9593-42A9-4D96-9EE9-A07A86263F4E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446-B8CE-4C5A-838F-AA430FA91548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C622-42DB-40E9-BFFF-E355473AF8A1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4C62-9DF9-4078-B115-C0B10E85C2C1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641E-CC5C-4EA6-B22C-D6E77C3F2146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210-4142-4B65-BC29-DA86A7DE4617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655E7-F8A3-45EB-9951-9817B554CFC9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968188"/>
            <a:ext cx="7315200" cy="2702859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TER – Vers une plus grande flexibilité dans le dialogue avec un habitat intelligent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3886200"/>
            <a:ext cx="7422883" cy="18711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Clément Didier</a:t>
            </a:r>
          </a:p>
          <a:p>
            <a:endParaRPr lang="fr-FR" dirty="0" smtClean="0"/>
          </a:p>
          <a:p>
            <a:r>
              <a:rPr lang="fr-FR" b="1" dirty="0" smtClean="0"/>
              <a:t>Superviseurs : </a:t>
            </a:r>
          </a:p>
          <a:p>
            <a:r>
              <a:rPr lang="fr-FR" dirty="0" smtClean="0"/>
              <a:t>Sybille Caffiau, Alexandre Demeure, François Portet et Nicolas Bonnefond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43123" y="6305908"/>
            <a:ext cx="11687209" cy="393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IMAG - LIG - équipes IIHM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Getalp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Amiqual4Home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43123" y="6305907"/>
            <a:ext cx="11687209" cy="393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2016 - 2017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4582" y="764276"/>
            <a:ext cx="3180092" cy="4284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</a:t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/>
              <a:t>Modèle « pivot »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29" y="1846931"/>
            <a:ext cx="1856385" cy="12973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24517" y="1849260"/>
            <a:ext cx="371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C9900"/>
                </a:solidFill>
              </a:rPr>
              <a:t>Allumer </a:t>
            </a:r>
            <a:r>
              <a:rPr lang="fr-FR" dirty="0" smtClean="0">
                <a:solidFill>
                  <a:srgbClr val="CC9900"/>
                </a:solidFill>
                <a:sym typeface="Wingdings" panose="05000000000000000000" pitchFamily="2" charset="2"/>
              </a:rPr>
              <a:t> lumières [cuisine]</a:t>
            </a:r>
          </a:p>
          <a:p>
            <a:r>
              <a:rPr lang="fr-FR" dirty="0" smtClean="0">
                <a:solidFill>
                  <a:srgbClr val="CC9900"/>
                </a:solidFill>
                <a:sym typeface="Wingdings" panose="05000000000000000000" pitchFamily="2" charset="2"/>
              </a:rPr>
              <a:t>Monter  volets</a:t>
            </a:r>
            <a:endParaRPr lang="fr-FR" dirty="0">
              <a:solidFill>
                <a:srgbClr val="CC9900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724832" y="3797300"/>
            <a:ext cx="4355781" cy="2538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de génération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Conjonctions spéciales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 smtClean="0"/>
              <a:t>Plusieurs objets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 smtClean="0"/>
              <a:t>Objet définissant plusieurs items OpenHAB</a:t>
            </a:r>
          </a:p>
          <a:p>
            <a:pPr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54" y="2386174"/>
            <a:ext cx="3329254" cy="3970176"/>
          </a:xfr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3640431" y="764276"/>
            <a:ext cx="8004722" cy="736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 fixée sur l’arbre conditionnel : </a:t>
            </a:r>
            <a:r>
              <a:rPr lang="fr-FR" sz="2200" dirty="0" smtClean="0"/>
              <a:t>1 unique opérateur de conjonction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900" dirty="0" smtClean="0"/>
              <a:t>(Complexifie le processus de génération des règles)</a:t>
            </a:r>
          </a:p>
        </p:txBody>
      </p:sp>
    </p:spTree>
    <p:extLst>
      <p:ext uri="{BB962C8B-B14F-4D97-AF65-F5344CB8AC3E}">
        <p14:creationId xmlns:p14="http://schemas.microsoft.com/office/powerpoint/2010/main" val="39888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Tests du modèle et de la génération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18852" y="4302157"/>
            <a:ext cx="8152306" cy="2054193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24</a:t>
            </a:r>
            <a:r>
              <a:rPr lang="fr-FR" sz="2400" dirty="0" smtClean="0"/>
              <a:t> tests effectués</a:t>
            </a:r>
          </a:p>
          <a:p>
            <a:pPr lvl="1"/>
            <a:r>
              <a:rPr lang="fr-FR" sz="2000" b="1" dirty="0" smtClean="0"/>
              <a:t>17</a:t>
            </a:r>
            <a:r>
              <a:rPr lang="fr-FR" sz="2000" dirty="0" smtClean="0"/>
              <a:t> produisent une règle OpenHab correcte</a:t>
            </a:r>
          </a:p>
          <a:p>
            <a:pPr lvl="1"/>
            <a:r>
              <a:rPr lang="fr-FR" sz="2000" b="1" dirty="0" smtClean="0"/>
              <a:t>4</a:t>
            </a:r>
            <a:r>
              <a:rPr lang="fr-FR" sz="2000" dirty="0" smtClean="0"/>
              <a:t> permettent de détecter les erreurs de construction de requête</a:t>
            </a:r>
          </a:p>
          <a:p>
            <a:pPr lvl="1"/>
            <a:r>
              <a:rPr lang="fr-FR" sz="2000" b="1" dirty="0" smtClean="0"/>
              <a:t>3</a:t>
            </a:r>
            <a:r>
              <a:rPr lang="fr-FR" sz="2000" dirty="0" smtClean="0"/>
              <a:t> illustres les limitations de l’approche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26" y="894981"/>
            <a:ext cx="4391123" cy="34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739589"/>
            <a:ext cx="2947482" cy="4437529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6235" y="739589"/>
            <a:ext cx="8296835" cy="53299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/>
              <a:t>Flexibilité et robustesse du TAL pour la programmation de l’habitat par l’habitant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ouvelle chaîne de traitement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Moins source d’erreurs (Séquentielle &amp; abstraction génération des règles)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Nouveaux outils, gratuits, libres et installables localement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pproche basée sur modèle pour la génération de règles adaptées à chaque habitat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Encapsule le contexte technique du foyer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Prend </a:t>
            </a:r>
            <a:r>
              <a:rPr lang="fr-FR" sz="2000" dirty="0"/>
              <a:t>en charge des instances multiples </a:t>
            </a:r>
            <a:r>
              <a:rPr lang="fr-FR" sz="2000" dirty="0" smtClean="0"/>
              <a:t>d’appareils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Localisation </a:t>
            </a:r>
            <a:r>
              <a:rPr lang="fr-FR" sz="2000" dirty="0"/>
              <a:t>des </a:t>
            </a:r>
            <a:r>
              <a:rPr lang="fr-FR" sz="2000" dirty="0" smtClean="0"/>
              <a:t>appareils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Abstraire la génération des règles complexes OpenHAB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Ajout d’un point d’entrée vers un moyen de désambiguïsation par ressource externe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Futurs travaux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1500" y="864108"/>
            <a:ext cx="4660900" cy="512064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Intégrer la nouvelle chaîne de traitement avec l’utilisation d’un feedback</a:t>
            </a:r>
          </a:p>
          <a:p>
            <a:r>
              <a:rPr lang="fr-FR" sz="2400" dirty="0" smtClean="0"/>
              <a:t>Tester le modèle « pivot » sur un véritable environnement</a:t>
            </a:r>
          </a:p>
          <a:p>
            <a:endParaRPr lang="fr-FR" sz="2400" dirty="0" smtClean="0"/>
          </a:p>
          <a:p>
            <a:r>
              <a:rPr lang="fr-FR" sz="2400" dirty="0" smtClean="0"/>
              <a:t>Enrichir le modèle « pivot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56" y="754057"/>
            <a:ext cx="3611144" cy="539496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3814012" y="1973181"/>
            <a:ext cx="3045661" cy="2971800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10170" y="1809978"/>
            <a:ext cx="4989106" cy="1811868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L’habitat intelligent</a:t>
            </a:r>
          </a:p>
          <a:p>
            <a:pPr lvl="1"/>
            <a:r>
              <a:rPr lang="fr-FR" dirty="0" smtClean="0"/>
              <a:t>Ensemble de services centralisés</a:t>
            </a:r>
          </a:p>
          <a:p>
            <a:pPr lvl="1"/>
            <a:r>
              <a:rPr lang="fr-FR" dirty="0" smtClean="0"/>
              <a:t>Nouvelle façon de vivre avec l’habitat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89" y="1682938"/>
            <a:ext cx="2346240" cy="23462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65" y="3446077"/>
            <a:ext cx="1419726" cy="1419726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905910" y="3621846"/>
            <a:ext cx="5986732" cy="120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langage naturel</a:t>
            </a:r>
          </a:p>
          <a:p>
            <a:pPr lvl="1"/>
            <a:r>
              <a:rPr lang="fr-FR" dirty="0"/>
              <a:t>Langage employé pour </a:t>
            </a:r>
            <a:r>
              <a:rPr lang="fr-FR" dirty="0" smtClean="0"/>
              <a:t>communiquer</a:t>
            </a:r>
            <a:endParaRPr lang="fr-FR" dirty="0"/>
          </a:p>
          <a:p>
            <a:pPr lvl="1"/>
            <a:r>
              <a:rPr lang="fr-FR" dirty="0"/>
              <a:t>Langage complexe et </a:t>
            </a:r>
            <a:r>
              <a:rPr lang="fr-FR" dirty="0" smtClean="0"/>
              <a:t>ambigüe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124365" y="5319002"/>
            <a:ext cx="7121151" cy="102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L’habitant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/>
              <a:t>Pas de notions techniques</a:t>
            </a:r>
          </a:p>
          <a:p>
            <a:pPr lvl="1"/>
            <a:r>
              <a:rPr lang="fr-FR" dirty="0"/>
              <a:t>Besoin d’automatismes</a:t>
            </a:r>
          </a:p>
          <a:p>
            <a:pPr lvl="1"/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54" y="4843791"/>
            <a:ext cx="1143835" cy="15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714328" y="217903"/>
            <a:ext cx="7801651" cy="181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 algn="ctr"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Laisser l’habitant exprimer en langage naturel des automatismes pour son habitat</a:t>
            </a:r>
          </a:p>
        </p:txBody>
      </p:sp>
    </p:spTree>
    <p:extLst>
      <p:ext uri="{BB962C8B-B14F-4D97-AF65-F5344CB8AC3E}">
        <p14:creationId xmlns:p14="http://schemas.microsoft.com/office/powerpoint/2010/main" val="1928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449053" y="753979"/>
            <a:ext cx="8341894" cy="1315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Donner la possibilité aux habitants d’un foyer à créer des automatismes pour leur habitat avec le langage naturel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08" y="2262527"/>
            <a:ext cx="7133783" cy="4586004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804456" y="2069432"/>
            <a:ext cx="3565829" cy="38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/>
              <a:t>End-User Development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686454" y="6201796"/>
            <a:ext cx="4094923" cy="45047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Ancienne chaîne de traitement</a:t>
            </a:r>
            <a:endParaRPr lang="fr-FR" sz="1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" y="278237"/>
            <a:ext cx="12192000" cy="814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9281" y="450376"/>
            <a:ext cx="11882719" cy="64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3200" dirty="0"/>
              <a:t>C</a:t>
            </a:r>
            <a:r>
              <a:rPr lang="fr-FR" sz="3200" dirty="0" smtClean="0"/>
              <a:t>haîne de traitement du langage naturel </a:t>
            </a:r>
            <a:endParaRPr lang="fr-FR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77" y="2423594"/>
            <a:ext cx="2140728" cy="6564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32436" y="153659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2920" lvl="1" indent="0">
              <a:buFont typeface="Wingdings 2" pitchFamily="18" charset="2"/>
              <a:buNone/>
            </a:pPr>
            <a:r>
              <a:rPr lang="fr-FR" sz="1400" b="1" dirty="0"/>
              <a:t>Exemple</a:t>
            </a:r>
            <a:r>
              <a:rPr lang="fr-FR" sz="1400" dirty="0"/>
              <a:t> : </a:t>
            </a:r>
            <a:r>
              <a:rPr lang="fr-FR" sz="1400" i="1" dirty="0"/>
              <a:t>« allume » - « allum</a:t>
            </a:r>
            <a:r>
              <a:rPr lang="fr-FR" sz="1400" b="1" i="1" dirty="0"/>
              <a:t>er</a:t>
            </a:r>
            <a:r>
              <a:rPr lang="fr-FR" sz="1400" i="1" dirty="0"/>
              <a:t> » - verbe 2</a:t>
            </a:r>
            <a:r>
              <a:rPr lang="fr-FR" sz="1400" i="1" baseline="30000" dirty="0"/>
              <a:t>nd</a:t>
            </a:r>
            <a:r>
              <a:rPr lang="fr-FR" sz="1400" i="1" dirty="0"/>
              <a:t> personne - Impératif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5839035" y="3453391"/>
            <a:ext cx="6100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 d’état de l’art 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Ambiguïtés dues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richesse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06665"/>
            <a:ext cx="3986050" cy="52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00116"/>
            <a:ext cx="3986050" cy="522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06665"/>
            <a:ext cx="4008670" cy="522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02950"/>
            <a:ext cx="3986050" cy="522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02250"/>
            <a:ext cx="3986050" cy="52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0" y="1100116"/>
            <a:ext cx="398605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914399" y="6284882"/>
            <a:ext cx="11277601" cy="45047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Ancienne chaîne de traitement                                        Nouvelle chaîne de traitement</a:t>
            </a:r>
            <a:endParaRPr lang="fr-FR" sz="1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" y="278237"/>
            <a:ext cx="12192000" cy="814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9281" y="450376"/>
            <a:ext cx="11882719" cy="64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Chaîne de traitement du langage naturel</a:t>
            </a:r>
            <a:endParaRPr lang="fr-FR" sz="32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839034" y="1378226"/>
            <a:ext cx="6154183" cy="4797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Limites de l’approche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d’un contexte simulé vs.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ontexte réel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Chaîne complexe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Normalisation (pour Bonsaï)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Fusion (Pour Bonsaï et LUIS)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Analyse sémantique limité (LUIS)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 nécessaires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Instances multiples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Contexte des objets (localisation)</a:t>
            </a:r>
          </a:p>
          <a:p>
            <a:pPr lvl="1"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8772939" y="5635340"/>
            <a:ext cx="795131" cy="649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100116"/>
            <a:ext cx="3841096" cy="50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914399" y="6284882"/>
            <a:ext cx="11277601" cy="45047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Ancienne chaîne de traitement                                        Nouvelle chaîne de traitement</a:t>
            </a:r>
            <a:endParaRPr lang="fr-FR" sz="1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" y="278237"/>
            <a:ext cx="12192000" cy="814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9281" y="450376"/>
            <a:ext cx="11882719" cy="64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	 </a:t>
            </a:r>
            <a:r>
              <a:rPr lang="fr-FR" sz="3200" dirty="0" smtClean="0"/>
              <a:t>Nouvelle chaîne de traitement du langage naturel</a:t>
            </a:r>
            <a:endParaRPr lang="fr-FR" sz="3200" dirty="0"/>
          </a:p>
        </p:txBody>
      </p:sp>
      <p:sp>
        <p:nvSpPr>
          <p:cNvPr id="12" name="Flèche droite 11"/>
          <p:cNvSpPr/>
          <p:nvPr/>
        </p:nvSpPr>
        <p:spPr>
          <a:xfrm>
            <a:off x="5540991" y="3248167"/>
            <a:ext cx="1201003" cy="73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0" y="1272255"/>
            <a:ext cx="4689231" cy="50126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0" y="1100117"/>
            <a:ext cx="3959084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" y="278237"/>
            <a:ext cx="12192000" cy="814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281" y="450376"/>
            <a:ext cx="11882719" cy="64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	</a:t>
            </a:r>
            <a:r>
              <a:rPr lang="fr-FR" sz="3200" dirty="0" smtClean="0"/>
              <a:t> UML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8" y="1464502"/>
            <a:ext cx="8620790" cy="2724580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846647" y="4367506"/>
            <a:ext cx="8084752" cy="1948123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représentation d’un habitat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Peuplement avec un fichier de configuration (adaptation à l’habitat)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Informations techniques nécessaires</a:t>
            </a:r>
          </a:p>
          <a:p>
            <a:pPr>
              <a:lnSpc>
                <a:spcPct val="100000"/>
              </a:lnSpc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162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" y="278237"/>
            <a:ext cx="12192000" cy="814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09281" y="450376"/>
            <a:ext cx="11882719" cy="64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	</a:t>
            </a:r>
            <a:r>
              <a:rPr lang="fr-FR" sz="3200" dirty="0" smtClean="0"/>
              <a:t> UML et règles techniques OpenHab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7" y="2222684"/>
            <a:ext cx="5575643" cy="41336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0777" y="1552054"/>
            <a:ext cx="5575644" cy="66369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Génération de règles techniques</a:t>
            </a:r>
            <a:endParaRPr lang="fr-FR" dirty="0" smtClean="0"/>
          </a:p>
          <a:p>
            <a:pPr algn="ctr">
              <a:lnSpc>
                <a:spcPct val="100000"/>
              </a:lnSpc>
            </a:pPr>
            <a:endParaRPr lang="fr-FR" sz="18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4" y="2640664"/>
            <a:ext cx="4194942" cy="1247144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942664" y="1552053"/>
            <a:ext cx="4194942" cy="1712183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des règles techniques OpenHab</a:t>
            </a:r>
            <a:endParaRPr lang="fr-FR" dirty="0" smtClean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854998425"/>
              </p:ext>
            </p:extLst>
          </p:nvPr>
        </p:nvGraphicFramePr>
        <p:xfrm>
          <a:off x="6942664" y="4289517"/>
          <a:ext cx="4194942" cy="192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99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582" y="764276"/>
            <a:ext cx="3180092" cy="4284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</a:t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/>
              <a:t>Modèle « pivot »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96" y="4723365"/>
            <a:ext cx="1856385" cy="129732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657601" y="764275"/>
            <a:ext cx="8001000" cy="5367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Génère des règles techniques pour le logiciel d’automatisation OpenHAB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Nécessite des informations :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Les pièces, objets et services fonctionnels (commands, items OpenHAB) de l’habitat</a:t>
            </a:r>
            <a:endParaRPr lang="fr-FR" dirty="0"/>
          </a:p>
          <a:p>
            <a:pPr marL="960120" lvl="2" indent="0">
              <a:lnSpc>
                <a:spcPct val="100000"/>
              </a:lnSpc>
              <a:buNone/>
            </a:pPr>
            <a:endParaRPr lang="fr-FR" dirty="0" smtClean="0"/>
          </a:p>
          <a:p>
            <a:pPr marL="960120" lvl="2" indent="0">
              <a:lnSpc>
                <a:spcPct val="100000"/>
              </a:lnSpc>
              <a:buNone/>
            </a:pPr>
            <a:endParaRPr lang="fr-FR" dirty="0"/>
          </a:p>
          <a:p>
            <a:pPr marL="960120" lvl="2" indent="0">
              <a:lnSpc>
                <a:spcPct val="100000"/>
              </a:lnSpc>
              <a:buNone/>
            </a:pPr>
            <a:endParaRPr lang="fr-FR" dirty="0" smtClean="0"/>
          </a:p>
          <a:p>
            <a:pPr marL="960120" lvl="2" indent="0">
              <a:lnSpc>
                <a:spcPct val="100000"/>
              </a:lnSpc>
              <a:buNone/>
            </a:pPr>
            <a:endParaRPr lang="fr-FR" dirty="0" smtClean="0"/>
          </a:p>
          <a:p>
            <a:pPr marL="960120" lvl="2" indent="0">
              <a:lnSpc>
                <a:spcPct val="100000"/>
              </a:lnSpc>
              <a:buNone/>
            </a:pP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smtClean="0"/>
              <a:t>Condition (Arbre conditionnel), actions (Commandes)</a:t>
            </a:r>
          </a:p>
          <a:p>
            <a:pPr lvl="1">
              <a:lnSpc>
                <a:spcPct val="100000"/>
              </a:lnSpc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946710" y="4834539"/>
            <a:ext cx="4012442" cy="1297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lnSpc>
                <a:spcPct val="100000"/>
              </a:lnSpc>
              <a:buNone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46961" y="5048860"/>
            <a:ext cx="371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Allumer </a:t>
            </a:r>
            <a:r>
              <a:rPr lang="fr-FR" dirty="0" smtClean="0">
                <a:sym typeface="Wingdings" panose="05000000000000000000" pitchFamily="2" charset="2"/>
              </a:rPr>
              <a:t> lumières [cuisine]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Monter  volets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9" y="2625216"/>
            <a:ext cx="3012725" cy="13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3444</TotalTime>
  <Words>902</Words>
  <Application>Microsoft Office PowerPoint</Application>
  <PresentationFormat>Grand écran</PresentationFormat>
  <Paragraphs>201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Cadre</vt:lpstr>
      <vt:lpstr>TER – Vers une plus grande flexibilité dans le dialogue avec un habitat intelligent</vt:lpstr>
      <vt:lpstr>Contexte et problématique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Contributions Modèle « pivot »</vt:lpstr>
      <vt:lpstr>Contributions Modèle « pivot »</vt:lpstr>
      <vt:lpstr>Contributions  Tests du modèle et de la génération</vt:lpstr>
      <vt:lpstr>Contributions  Conclusion</vt:lpstr>
      <vt:lpstr>Futurs travaux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– Dialoguer avec un habitat intelligent</dc:title>
  <dc:creator>Clément Didier</dc:creator>
  <cp:lastModifiedBy>Clément Didier</cp:lastModifiedBy>
  <cp:revision>85</cp:revision>
  <dcterms:created xsi:type="dcterms:W3CDTF">2017-06-06T08:49:28Z</dcterms:created>
  <dcterms:modified xsi:type="dcterms:W3CDTF">2017-06-13T11:53:57Z</dcterms:modified>
</cp:coreProperties>
</file>