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4/20/2022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4/20/2022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4/20/2022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7E4E92-3F66-4181-B2C4-E2F101CC4ECB}"/>
              </a:ext>
            </a:extLst>
          </p:cNvPr>
          <p:cNvSpPr>
            <a:spLocks noGrp="1"/>
          </p:cNvSpPr>
          <p:nvPr>
            <p:ph type="ctrTitle"/>
          </p:nvPr>
        </p:nvSpPr>
        <p:spPr>
          <a:xfrm>
            <a:off x="1176995" y="2025834"/>
            <a:ext cx="9838010" cy="2098226"/>
          </a:xfrm>
        </p:spPr>
        <p:txBody>
          <a:bodyPr/>
          <a:lstStyle/>
          <a:p>
            <a:r>
              <a:rPr lang="ru-RU" sz="5400" dirty="0"/>
              <a:t>Виды ответственности за нарушение требований охраны труда (В России)</a:t>
            </a:r>
          </a:p>
        </p:txBody>
      </p:sp>
      <p:sp>
        <p:nvSpPr>
          <p:cNvPr id="3" name="Подзаголовок 2">
            <a:extLst>
              <a:ext uri="{FF2B5EF4-FFF2-40B4-BE49-F238E27FC236}">
                <a16:creationId xmlns:a16="http://schemas.microsoft.com/office/drawing/2014/main" id="{BFF149BE-C091-41D0-8ABD-09F3179F9E1E}"/>
              </a:ext>
            </a:extLst>
          </p:cNvPr>
          <p:cNvSpPr>
            <a:spLocks noGrp="1"/>
          </p:cNvSpPr>
          <p:nvPr>
            <p:ph type="subTitle" idx="1"/>
          </p:nvPr>
        </p:nvSpPr>
        <p:spPr>
          <a:xfrm>
            <a:off x="2680164" y="4124060"/>
            <a:ext cx="6831673" cy="1086237"/>
          </a:xfrm>
        </p:spPr>
        <p:txBody>
          <a:bodyPr/>
          <a:lstStyle/>
          <a:p>
            <a:r>
              <a:rPr lang="ru-RU" dirty="0"/>
              <a:t>Подготовил студент группы ПИ-18Б </a:t>
            </a:r>
          </a:p>
          <a:p>
            <a:r>
              <a:rPr lang="ru-RU" dirty="0"/>
              <a:t>Моргунов Арсений</a:t>
            </a:r>
          </a:p>
        </p:txBody>
      </p:sp>
    </p:spTree>
    <p:extLst>
      <p:ext uri="{BB962C8B-B14F-4D97-AF65-F5344CB8AC3E}">
        <p14:creationId xmlns:p14="http://schemas.microsoft.com/office/powerpoint/2010/main" val="236395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0B66FE-9161-4589-9EB7-9D7BF98C60E7}"/>
              </a:ext>
            </a:extLst>
          </p:cNvPr>
          <p:cNvSpPr txBox="1">
            <a:spLocks/>
          </p:cNvSpPr>
          <p:nvPr/>
        </p:nvSpPr>
        <p:spPr>
          <a:xfrm>
            <a:off x="6096000" y="1882279"/>
            <a:ext cx="5522752" cy="4409463"/>
          </a:xfrm>
          <a:prstGeom prst="rect">
            <a:avLst/>
          </a:prstGeom>
        </p:spPr>
        <p:txBody>
          <a:bodyPr>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ru-RU" sz="2400" dirty="0"/>
              <a:t>Инженер (иной специалист) по охране труда может оказаться на скамье подсудимых, если на предприятии не соблюдались положения ОТ, а он не предпринял меры к исправлению ситуации. Он не проверял, как на предприятии (в отдельном подразделении) соблюдались нормы охраны труда.</a:t>
            </a:r>
          </a:p>
          <a:p>
            <a:pPr marL="0" indent="0" algn="just">
              <a:buFont typeface="Franklin Gothic Book" panose="020B0503020102020204" pitchFamily="34" charset="0"/>
              <a:buNone/>
            </a:pPr>
            <a:r>
              <a:rPr lang="ru-RU" sz="2400" dirty="0"/>
              <a:t>К уголовной ответственности можно привлечь и директора предприятия, главного инженера (энергетика), если они прямо требовали нарушить положения охраны труда.</a:t>
            </a:r>
          </a:p>
        </p:txBody>
      </p:sp>
      <p:pic>
        <p:nvPicPr>
          <p:cNvPr id="8194" name="Picture 2">
            <a:extLst>
              <a:ext uri="{FF2B5EF4-FFF2-40B4-BE49-F238E27FC236}">
                <a16:creationId xmlns:a16="http://schemas.microsoft.com/office/drawing/2014/main" id="{B40A5F36-E2DC-443F-B676-C8A7C16B4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018" y="2170564"/>
            <a:ext cx="4656888" cy="3259822"/>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7E7237C1-3203-442C-B6C5-08A97646D8E0}"/>
              </a:ext>
            </a:extLst>
          </p:cNvPr>
          <p:cNvSpPr>
            <a:spLocks noGrp="1"/>
          </p:cNvSpPr>
          <p:nvPr>
            <p:ph type="title"/>
          </p:nvPr>
        </p:nvSpPr>
        <p:spPr>
          <a:xfrm>
            <a:off x="1295400" y="167257"/>
            <a:ext cx="9601200" cy="1485900"/>
          </a:xfrm>
        </p:spPr>
        <p:txBody>
          <a:bodyPr>
            <a:normAutofit fontScale="90000"/>
          </a:bodyPr>
          <a:lstStyle/>
          <a:p>
            <a:r>
              <a:rPr lang="ru-RU" dirty="0"/>
              <a:t>Виды нарушений требований охраны труда, из-за которых могут привлечь к уголовной ответственности:</a:t>
            </a:r>
          </a:p>
        </p:txBody>
      </p:sp>
    </p:spTree>
    <p:extLst>
      <p:ext uri="{BB962C8B-B14F-4D97-AF65-F5344CB8AC3E}">
        <p14:creationId xmlns:p14="http://schemas.microsoft.com/office/powerpoint/2010/main" val="217367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47B15-35D6-4EBF-A587-A2AB54390184}"/>
              </a:ext>
            </a:extLst>
          </p:cNvPr>
          <p:cNvSpPr>
            <a:spLocks noGrp="1"/>
          </p:cNvSpPr>
          <p:nvPr>
            <p:ph type="ctrTitle"/>
          </p:nvPr>
        </p:nvSpPr>
        <p:spPr>
          <a:xfrm>
            <a:off x="1915385" y="2207903"/>
            <a:ext cx="8361229" cy="2098226"/>
          </a:xfrm>
        </p:spPr>
        <p:txBody>
          <a:bodyPr/>
          <a:lstStyle/>
          <a:p>
            <a:r>
              <a:rPr lang="ru-RU" dirty="0"/>
              <a:t>Спасибо за внимание</a:t>
            </a:r>
          </a:p>
        </p:txBody>
      </p:sp>
      <p:sp>
        <p:nvSpPr>
          <p:cNvPr id="5" name="TextBox 4">
            <a:extLst>
              <a:ext uri="{FF2B5EF4-FFF2-40B4-BE49-F238E27FC236}">
                <a16:creationId xmlns:a16="http://schemas.microsoft.com/office/drawing/2014/main" id="{A4F1474C-A1ED-4150-9CFD-AA6D221B27AB}"/>
              </a:ext>
            </a:extLst>
          </p:cNvPr>
          <p:cNvSpPr txBox="1"/>
          <p:nvPr/>
        </p:nvSpPr>
        <p:spPr>
          <a:xfrm>
            <a:off x="3265415" y="4306129"/>
            <a:ext cx="6094602" cy="646331"/>
          </a:xfrm>
          <a:prstGeom prst="rect">
            <a:avLst/>
          </a:prstGeom>
          <a:noFill/>
        </p:spPr>
        <p:txBody>
          <a:bodyPr wrap="square">
            <a:spAutoFit/>
          </a:bodyPr>
          <a:lstStyle/>
          <a:p>
            <a:pPr algn="ctr"/>
            <a:r>
              <a:rPr lang="ru-RU" dirty="0"/>
              <a:t>Подготовил студент группы ПИ-18Б </a:t>
            </a:r>
          </a:p>
          <a:p>
            <a:pPr algn="ctr"/>
            <a:r>
              <a:rPr lang="ru-RU" dirty="0"/>
              <a:t>Моргунов Арсений</a:t>
            </a:r>
          </a:p>
        </p:txBody>
      </p:sp>
    </p:spTree>
    <p:extLst>
      <p:ext uri="{BB962C8B-B14F-4D97-AF65-F5344CB8AC3E}">
        <p14:creationId xmlns:p14="http://schemas.microsoft.com/office/powerpoint/2010/main" val="392235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4A1AEA-A334-4DDD-94D7-7224C9F30303}"/>
              </a:ext>
            </a:extLst>
          </p:cNvPr>
          <p:cNvSpPr>
            <a:spLocks noGrp="1"/>
          </p:cNvSpPr>
          <p:nvPr>
            <p:ph type="title"/>
          </p:nvPr>
        </p:nvSpPr>
        <p:spPr>
          <a:xfrm>
            <a:off x="1371600" y="685800"/>
            <a:ext cx="9601200" cy="723550"/>
          </a:xfrm>
        </p:spPr>
        <p:txBody>
          <a:bodyPr/>
          <a:lstStyle/>
          <a:p>
            <a:r>
              <a:rPr lang="ru-RU" dirty="0"/>
              <a:t>Введение</a:t>
            </a:r>
          </a:p>
        </p:txBody>
      </p:sp>
      <p:sp>
        <p:nvSpPr>
          <p:cNvPr id="3" name="Объект 2">
            <a:extLst>
              <a:ext uri="{FF2B5EF4-FFF2-40B4-BE49-F238E27FC236}">
                <a16:creationId xmlns:a16="http://schemas.microsoft.com/office/drawing/2014/main" id="{216A235A-18BD-4332-B08A-E73B3B8DD23C}"/>
              </a:ext>
            </a:extLst>
          </p:cNvPr>
          <p:cNvSpPr>
            <a:spLocks noGrp="1"/>
          </p:cNvSpPr>
          <p:nvPr>
            <p:ph idx="1"/>
          </p:nvPr>
        </p:nvSpPr>
        <p:spPr>
          <a:xfrm>
            <a:off x="1371600" y="1409350"/>
            <a:ext cx="5205369" cy="4458050"/>
          </a:xfrm>
        </p:spPr>
        <p:txBody>
          <a:bodyPr>
            <a:normAutofit lnSpcReduction="10000"/>
          </a:bodyPr>
          <a:lstStyle/>
          <a:p>
            <a:pPr marL="0" indent="0" algn="just">
              <a:buNone/>
            </a:pPr>
            <a:r>
              <a:rPr lang="ru-RU" sz="2400" dirty="0"/>
              <a:t>Российское законодательство предъявляет ко всем участникам трудового процесса особые требования в части соблюдения требований и норм охраны труда. Предусмотрено несколько видов ответственности за их нарушение: дисциплинарная, административная или уголовная.</a:t>
            </a:r>
          </a:p>
          <a:p>
            <a:pPr marL="0" indent="0" algn="just">
              <a:buNone/>
            </a:pPr>
            <a:r>
              <a:rPr lang="ru-RU" sz="2400" dirty="0"/>
              <a:t>Различным видам наказания может быть подвергнут как непосредственно работник, так и его руководитель, или компания в целом.</a:t>
            </a:r>
          </a:p>
        </p:txBody>
      </p:sp>
      <p:pic>
        <p:nvPicPr>
          <p:cNvPr id="5" name="Рисунок 4">
            <a:extLst>
              <a:ext uri="{FF2B5EF4-FFF2-40B4-BE49-F238E27FC236}">
                <a16:creationId xmlns:a16="http://schemas.microsoft.com/office/drawing/2014/main" id="{B6FE7697-648D-4241-B199-38330E9F7CF6}"/>
              </a:ext>
            </a:extLst>
          </p:cNvPr>
          <p:cNvPicPr>
            <a:picLocks noChangeAspect="1"/>
          </p:cNvPicPr>
          <p:nvPr/>
        </p:nvPicPr>
        <p:blipFill>
          <a:blip r:embed="rId2"/>
          <a:stretch>
            <a:fillRect/>
          </a:stretch>
        </p:blipFill>
        <p:spPr>
          <a:xfrm>
            <a:off x="6885570" y="1771650"/>
            <a:ext cx="4695825" cy="3314700"/>
          </a:xfrm>
          <a:prstGeom prst="rect">
            <a:avLst/>
          </a:prstGeom>
        </p:spPr>
      </p:pic>
    </p:spTree>
    <p:extLst>
      <p:ext uri="{BB962C8B-B14F-4D97-AF65-F5344CB8AC3E}">
        <p14:creationId xmlns:p14="http://schemas.microsoft.com/office/powerpoint/2010/main" val="15815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464F4B-82AA-418C-8CC4-DAE372310BE7}"/>
              </a:ext>
            </a:extLst>
          </p:cNvPr>
          <p:cNvSpPr>
            <a:spLocks noGrp="1"/>
          </p:cNvSpPr>
          <p:nvPr>
            <p:ph type="title"/>
          </p:nvPr>
        </p:nvSpPr>
        <p:spPr/>
        <p:txBody>
          <a:bodyPr/>
          <a:lstStyle/>
          <a:p>
            <a:r>
              <a:rPr lang="ru-RU" dirty="0"/>
              <a:t>Дисциплинарная ответственность</a:t>
            </a:r>
          </a:p>
        </p:txBody>
      </p:sp>
      <p:sp>
        <p:nvSpPr>
          <p:cNvPr id="3" name="Объект 2">
            <a:extLst>
              <a:ext uri="{FF2B5EF4-FFF2-40B4-BE49-F238E27FC236}">
                <a16:creationId xmlns:a16="http://schemas.microsoft.com/office/drawing/2014/main" id="{C7FD3BD2-535D-4774-8C85-76BD287F51DB}"/>
              </a:ext>
            </a:extLst>
          </p:cNvPr>
          <p:cNvSpPr>
            <a:spLocks noGrp="1"/>
          </p:cNvSpPr>
          <p:nvPr>
            <p:ph sz="half" idx="1"/>
          </p:nvPr>
        </p:nvSpPr>
        <p:spPr>
          <a:xfrm>
            <a:off x="5566095" y="2030136"/>
            <a:ext cx="5717097" cy="3879210"/>
          </a:xfrm>
        </p:spPr>
        <p:txBody>
          <a:bodyPr>
            <a:normAutofit lnSpcReduction="10000"/>
          </a:bodyPr>
          <a:lstStyle/>
          <a:p>
            <a:pPr marL="0" indent="0" algn="just">
              <a:buNone/>
            </a:pPr>
            <a:r>
              <a:rPr lang="ru-RU" sz="1800" dirty="0"/>
              <a:t>Привлечь к дисциплинарной ответственности можно только конкретного работника. И право накладывать взыскания подобного вида дается работодателям. За счет подобных мер руководство юридических лиц может добиваться неукоснительного соблюдения трудовой дисциплины и выполнения положений охраны труда.</a:t>
            </a:r>
          </a:p>
          <a:p>
            <a:pPr marL="0" indent="0" algn="just">
              <a:buNone/>
            </a:pPr>
            <a:r>
              <a:rPr lang="ru-RU" sz="1800" dirty="0"/>
              <a:t>Если сотрудник не использует средства индивидуальной или коллективной защиты, а это предусмотрено его должностной инструкцией, работодатель вправе наложить на него взыскание определенного вида. Привлечь к дисциплинарной ответственности работника можно даже в случае, если он оказывается проходить необходимые медицинские осмотры или обследования</a:t>
            </a:r>
            <a:r>
              <a:rPr lang="ru-RU" sz="1600" dirty="0"/>
              <a:t>.</a:t>
            </a:r>
          </a:p>
        </p:txBody>
      </p:sp>
      <p:pic>
        <p:nvPicPr>
          <p:cNvPr id="2050" name="Picture 2" descr="Дисциплинарная ответственность">
            <a:extLst>
              <a:ext uri="{FF2B5EF4-FFF2-40B4-BE49-F238E27FC236}">
                <a16:creationId xmlns:a16="http://schemas.microsoft.com/office/drawing/2014/main" id="{72BF7913-2C19-4600-98C6-BB84BEFD6FB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1600" y="2487336"/>
            <a:ext cx="4000631" cy="266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33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a:extLst>
              <a:ext uri="{FF2B5EF4-FFF2-40B4-BE49-F238E27FC236}">
                <a16:creationId xmlns:a16="http://schemas.microsoft.com/office/drawing/2014/main" id="{E2F63DE4-269A-48D1-AC49-E079F7508D7E}"/>
              </a:ext>
            </a:extLst>
          </p:cNvPr>
          <p:cNvSpPr>
            <a:spLocks noGrp="1"/>
          </p:cNvSpPr>
          <p:nvPr>
            <p:ph sz="half" idx="1"/>
          </p:nvPr>
        </p:nvSpPr>
        <p:spPr>
          <a:xfrm>
            <a:off x="1111541" y="268449"/>
            <a:ext cx="7025779" cy="6258186"/>
          </a:xfrm>
        </p:spPr>
        <p:txBody>
          <a:bodyPr>
            <a:normAutofit lnSpcReduction="10000"/>
          </a:bodyPr>
          <a:lstStyle/>
          <a:p>
            <a:pPr marL="0" indent="0" algn="just">
              <a:buNone/>
            </a:pPr>
            <a:r>
              <a:rPr lang="ru-RU" sz="2400" dirty="0"/>
              <a:t>В соответствии со ст. 214 ТК РФ работник, чтобы его не привлекли к дисциплинарной ответственности, обязан:</a:t>
            </a:r>
          </a:p>
          <a:p>
            <a:pPr algn="just"/>
            <a:r>
              <a:rPr lang="ru-RU" sz="2400" dirty="0"/>
              <a:t>не только использовать СИЗ, но и делать это правильно;</a:t>
            </a:r>
          </a:p>
          <a:p>
            <a:pPr algn="just"/>
            <a:r>
              <a:rPr lang="ru-RU" sz="2400" dirty="0"/>
              <a:t>своевременно и в полном объеме изучать методы и способы безопасной работы, учиться оказывать первую медицинскую помощь лицам, получившим травму, попавшим под воздействие электрического тока, в процессе производства;</a:t>
            </a:r>
          </a:p>
          <a:p>
            <a:pPr algn="just"/>
            <a:r>
              <a:rPr lang="ru-RU" sz="2400" dirty="0"/>
              <a:t>проходить первичный, повторные, внеплановые инструктажи по охране труда, стажировки, экзамены и аттестации на знание норм и требований охраны труда;</a:t>
            </a:r>
          </a:p>
          <a:p>
            <a:pPr algn="just"/>
            <a:r>
              <a:rPr lang="ru-RU" sz="2400" dirty="0"/>
              <a:t>проходить медицинские осмотры и медобследования в соответствии с установленной периодичностью и т. д.</a:t>
            </a:r>
          </a:p>
          <a:p>
            <a:pPr marL="0" indent="0" algn="just">
              <a:buNone/>
            </a:pPr>
            <a:endParaRPr lang="ru-RU" sz="2400" dirty="0"/>
          </a:p>
        </p:txBody>
      </p:sp>
      <p:pic>
        <p:nvPicPr>
          <p:cNvPr id="3078" name="Picture 6" descr="Трудовой кодекс РФ">
            <a:extLst>
              <a:ext uri="{FF2B5EF4-FFF2-40B4-BE49-F238E27FC236}">
                <a16:creationId xmlns:a16="http://schemas.microsoft.com/office/drawing/2014/main" id="{58C628D2-EDC3-41B7-86E2-EE0F48BE3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4559" y="795158"/>
            <a:ext cx="3264861" cy="494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08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0B66FE-9161-4589-9EB7-9D7BF98C60E7}"/>
              </a:ext>
            </a:extLst>
          </p:cNvPr>
          <p:cNvSpPr txBox="1">
            <a:spLocks/>
          </p:cNvSpPr>
          <p:nvPr/>
        </p:nvSpPr>
        <p:spPr>
          <a:xfrm>
            <a:off x="6096000" y="587228"/>
            <a:ext cx="5522754" cy="2642534"/>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ru-RU" sz="2400" dirty="0"/>
              <a:t>В том случае, когда работник под любым предлогом отказывается выполнять перечисленные ранее требования, не соблюдает положения охраны труда, работодатель вправе объявить ему выговор, сделать замечание.</a:t>
            </a:r>
          </a:p>
          <a:p>
            <a:pPr marL="0" indent="0" algn="just">
              <a:buFont typeface="Franklin Gothic Book" panose="020B0503020102020204" pitchFamily="34" charset="0"/>
              <a:buNone/>
            </a:pPr>
            <a:endParaRPr lang="ru-RU" sz="2400" dirty="0"/>
          </a:p>
        </p:txBody>
      </p:sp>
      <p:pic>
        <p:nvPicPr>
          <p:cNvPr id="15362" name="Picture 2">
            <a:extLst>
              <a:ext uri="{FF2B5EF4-FFF2-40B4-BE49-F238E27FC236}">
                <a16:creationId xmlns:a16="http://schemas.microsoft.com/office/drawing/2014/main" id="{35B66A3D-C3AA-4B79-843B-FEDC0A545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325" y="696286"/>
            <a:ext cx="3779241" cy="2418714"/>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2">
            <a:extLst>
              <a:ext uri="{FF2B5EF4-FFF2-40B4-BE49-F238E27FC236}">
                <a16:creationId xmlns:a16="http://schemas.microsoft.com/office/drawing/2014/main" id="{B1C2A943-5A82-4674-AD4C-62E2E5DE53DF}"/>
              </a:ext>
            </a:extLst>
          </p:cNvPr>
          <p:cNvSpPr txBox="1">
            <a:spLocks/>
          </p:cNvSpPr>
          <p:nvPr/>
        </p:nvSpPr>
        <p:spPr>
          <a:xfrm>
            <a:off x="1321265" y="3429000"/>
            <a:ext cx="10444293" cy="3887598"/>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ru-RU" sz="2400" dirty="0"/>
              <a:t>Если же нарушения являются регулярными, если ранее сотруднику уже объявлялись выговоры из-за несоблюдения положений охраны труда, работодатель вправе уволить его. Основанием для расторжения трудового договора может стать и однократное, но грубое нарушение нормативных актов в части охраны труда.</a:t>
            </a:r>
          </a:p>
          <a:p>
            <a:pPr marL="0" indent="0" algn="just">
              <a:buFont typeface="Franklin Gothic Book" panose="020B0503020102020204" pitchFamily="34" charset="0"/>
              <a:buNone/>
            </a:pPr>
            <a:endParaRPr lang="ru-RU" sz="2400" dirty="0"/>
          </a:p>
        </p:txBody>
      </p:sp>
    </p:spTree>
    <p:extLst>
      <p:ext uri="{BB962C8B-B14F-4D97-AF65-F5344CB8AC3E}">
        <p14:creationId xmlns:p14="http://schemas.microsoft.com/office/powerpoint/2010/main" val="18444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F42F51-F386-4687-BC2E-307442BD3FFC}"/>
              </a:ext>
            </a:extLst>
          </p:cNvPr>
          <p:cNvSpPr>
            <a:spLocks noGrp="1"/>
          </p:cNvSpPr>
          <p:nvPr>
            <p:ph type="title"/>
          </p:nvPr>
        </p:nvSpPr>
        <p:spPr/>
        <p:txBody>
          <a:bodyPr/>
          <a:lstStyle/>
          <a:p>
            <a:r>
              <a:rPr lang="ru-RU" dirty="0"/>
              <a:t>Административная ответственность</a:t>
            </a:r>
          </a:p>
        </p:txBody>
      </p:sp>
      <p:sp>
        <p:nvSpPr>
          <p:cNvPr id="3" name="Объект 2">
            <a:extLst>
              <a:ext uri="{FF2B5EF4-FFF2-40B4-BE49-F238E27FC236}">
                <a16:creationId xmlns:a16="http://schemas.microsoft.com/office/drawing/2014/main" id="{A90B66FE-9161-4589-9EB7-9D7BF98C60E7}"/>
              </a:ext>
            </a:extLst>
          </p:cNvPr>
          <p:cNvSpPr txBox="1">
            <a:spLocks/>
          </p:cNvSpPr>
          <p:nvPr/>
        </p:nvSpPr>
        <p:spPr>
          <a:xfrm>
            <a:off x="1371600" y="1813135"/>
            <a:ext cx="5540928" cy="4359065"/>
          </a:xfrm>
          <a:prstGeom prst="rect">
            <a:avLst/>
          </a:prstGeom>
        </p:spPr>
        <p:txBody>
          <a:bodyPr>
            <a:normAutofit fontScale="7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ru-RU" sz="2400" dirty="0"/>
              <a:t>Если привлечение к дисциплинарной ответственности – привилегия руководства конкретного юридического лица, то привлечь к административной могут уже непосредственно компанию. Для этого проверяющие лица должны выявить хотя бы одно нарушение законодательства. При этом оштрафовать или наказать иным образом можно не только юрлицо, но и его сотрудников, в том случае, когда они, например, отвечают за проведение разных видов инструктажей по охране труда, но не делают это на практике.</a:t>
            </a:r>
          </a:p>
          <a:p>
            <a:pPr marL="0" indent="0" algn="just">
              <a:buFont typeface="Franklin Gothic Book" panose="020B0503020102020204" pitchFamily="34" charset="0"/>
              <a:buNone/>
            </a:pPr>
            <a:r>
              <a:rPr lang="ru-RU" sz="2400" dirty="0"/>
              <a:t>Если на предприятие с проверкой прибыл инспектор Государственной инспекции труда, он вправе оштрафовать юрлицо или его должностных лиц, вынести постановление о приостановке деятельности. Но он не может принять решение о дисквалификации руководителя работодателя или иных должностных лиц. Данный вид наказания за административное нарушение – прерогатива суда. Не может инспектор и привлечь сотрудников к любому виду дисциплинарной ответственности, это не входит в его полномочия.</a:t>
            </a:r>
          </a:p>
        </p:txBody>
      </p:sp>
      <p:pic>
        <p:nvPicPr>
          <p:cNvPr id="12290" name="Picture 2" descr="Проверка на чистоту">
            <a:extLst>
              <a:ext uri="{FF2B5EF4-FFF2-40B4-BE49-F238E27FC236}">
                <a16:creationId xmlns:a16="http://schemas.microsoft.com/office/drawing/2014/main" id="{30449056-69B8-4D39-8453-125841487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309" y="2171700"/>
            <a:ext cx="4831601" cy="321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3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0B66FE-9161-4589-9EB7-9D7BF98C60E7}"/>
              </a:ext>
            </a:extLst>
          </p:cNvPr>
          <p:cNvSpPr txBox="1">
            <a:spLocks/>
          </p:cNvSpPr>
          <p:nvPr/>
        </p:nvSpPr>
        <p:spPr>
          <a:xfrm>
            <a:off x="1161875" y="461393"/>
            <a:ext cx="5205369" cy="393234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endParaRPr lang="ru-RU" sz="2400" dirty="0"/>
          </a:p>
        </p:txBody>
      </p:sp>
      <p:sp>
        <p:nvSpPr>
          <p:cNvPr id="9" name="TextBox 8">
            <a:extLst>
              <a:ext uri="{FF2B5EF4-FFF2-40B4-BE49-F238E27FC236}">
                <a16:creationId xmlns:a16="http://schemas.microsoft.com/office/drawing/2014/main" id="{1DFB7BD6-A3F0-46FE-A0BA-AF3DFB4C37D0}"/>
              </a:ext>
            </a:extLst>
          </p:cNvPr>
          <p:cNvSpPr txBox="1"/>
          <p:nvPr/>
        </p:nvSpPr>
        <p:spPr>
          <a:xfrm>
            <a:off x="899720" y="163235"/>
            <a:ext cx="11104926" cy="646331"/>
          </a:xfrm>
          <a:prstGeom prst="rect">
            <a:avLst/>
          </a:prstGeom>
          <a:noFill/>
        </p:spPr>
        <p:txBody>
          <a:bodyPr wrap="square">
            <a:spAutoFit/>
          </a:bodyPr>
          <a:lstStyle/>
          <a:p>
            <a:r>
              <a:rPr lang="ru-RU" dirty="0"/>
              <a:t>В таблице ниже собрана информация по возможным вариантам административного наказания, если нарушение норм охраны труда классифицируется по ст. 5. 27.1 КоАП РФ.</a:t>
            </a:r>
          </a:p>
        </p:txBody>
      </p:sp>
      <p:graphicFrame>
        <p:nvGraphicFramePr>
          <p:cNvPr id="10" name="Таблица 9">
            <a:extLst>
              <a:ext uri="{FF2B5EF4-FFF2-40B4-BE49-F238E27FC236}">
                <a16:creationId xmlns:a16="http://schemas.microsoft.com/office/drawing/2014/main" id="{B7F326AC-F625-4BB1-9528-993393FDEBD5}"/>
              </a:ext>
            </a:extLst>
          </p:cNvPr>
          <p:cNvGraphicFramePr>
            <a:graphicFrameLocks noGrp="1"/>
          </p:cNvGraphicFramePr>
          <p:nvPr>
            <p:extLst>
              <p:ext uri="{D42A27DB-BD31-4B8C-83A1-F6EECF244321}">
                <p14:modId xmlns:p14="http://schemas.microsoft.com/office/powerpoint/2010/main" val="3629948021"/>
              </p:ext>
            </p:extLst>
          </p:nvPr>
        </p:nvGraphicFramePr>
        <p:xfrm>
          <a:off x="899720" y="809566"/>
          <a:ext cx="10878423" cy="5930779"/>
        </p:xfrm>
        <a:graphic>
          <a:graphicData uri="http://schemas.openxmlformats.org/drawingml/2006/table">
            <a:tbl>
              <a:tblPr>
                <a:tableStyleId>{69C7853C-536D-4A76-A0AE-DD22124D55A5}</a:tableStyleId>
              </a:tblPr>
              <a:tblGrid>
                <a:gridCol w="1113637">
                  <a:extLst>
                    <a:ext uri="{9D8B030D-6E8A-4147-A177-3AD203B41FA5}">
                      <a16:colId xmlns:a16="http://schemas.microsoft.com/office/drawing/2014/main" val="3903344675"/>
                    </a:ext>
                  </a:extLst>
                </a:gridCol>
                <a:gridCol w="3179427">
                  <a:extLst>
                    <a:ext uri="{9D8B030D-6E8A-4147-A177-3AD203B41FA5}">
                      <a16:colId xmlns:a16="http://schemas.microsoft.com/office/drawing/2014/main" val="2862975602"/>
                    </a:ext>
                  </a:extLst>
                </a:gridCol>
                <a:gridCol w="6585359">
                  <a:extLst>
                    <a:ext uri="{9D8B030D-6E8A-4147-A177-3AD203B41FA5}">
                      <a16:colId xmlns:a16="http://schemas.microsoft.com/office/drawing/2014/main" val="2674632297"/>
                    </a:ext>
                  </a:extLst>
                </a:gridCol>
              </a:tblGrid>
              <a:tr h="298741">
                <a:tc>
                  <a:txBody>
                    <a:bodyPr/>
                    <a:lstStyle/>
                    <a:p>
                      <a:pPr algn="l" fontAlgn="t"/>
                      <a:r>
                        <a:rPr lang="ru-RU" sz="1400">
                          <a:effectLst/>
                        </a:rPr>
                        <a:t>Части ст. 5.27.1</a:t>
                      </a:r>
                    </a:p>
                  </a:txBody>
                  <a:tcPr marL="0" marR="0" marT="0" marB="0" anchor="ctr"/>
                </a:tc>
                <a:tc>
                  <a:txBody>
                    <a:bodyPr/>
                    <a:lstStyle/>
                    <a:p>
                      <a:pPr algn="l" fontAlgn="t"/>
                      <a:r>
                        <a:rPr lang="ru-RU" sz="1400" dirty="0">
                          <a:effectLst/>
                        </a:rPr>
                        <a:t>Основание для принятия решения о привлечении к ответственности и наказании</a:t>
                      </a:r>
                    </a:p>
                  </a:txBody>
                  <a:tcPr marL="0" marR="0" marT="0" marB="0" anchor="ctr"/>
                </a:tc>
                <a:tc>
                  <a:txBody>
                    <a:bodyPr/>
                    <a:lstStyle/>
                    <a:p>
                      <a:pPr algn="l" fontAlgn="t"/>
                      <a:r>
                        <a:rPr lang="ru-RU" sz="1400" dirty="0">
                          <a:effectLst/>
                        </a:rPr>
                        <a:t>Пример</a:t>
                      </a:r>
                    </a:p>
                  </a:txBody>
                  <a:tcPr marL="0" marR="0" marT="0" marB="0" anchor="ctr"/>
                </a:tc>
                <a:extLst>
                  <a:ext uri="{0D108BD9-81ED-4DB2-BD59-A6C34878D82A}">
                    <a16:rowId xmlns:a16="http://schemas.microsoft.com/office/drawing/2014/main" val="1549275979"/>
                  </a:ext>
                </a:extLst>
              </a:tr>
              <a:tr h="712651">
                <a:tc>
                  <a:txBody>
                    <a:bodyPr/>
                    <a:lstStyle/>
                    <a:p>
                      <a:pPr algn="l" fontAlgn="t"/>
                      <a:r>
                        <a:rPr lang="ru-RU" sz="1400">
                          <a:effectLst/>
                        </a:rPr>
                        <a:t>ч. 1</a:t>
                      </a:r>
                      <a:br>
                        <a:rPr lang="ru-RU" sz="1400">
                          <a:effectLst/>
                        </a:rPr>
                      </a:br>
                      <a:endParaRPr lang="ru-RU" sz="1400">
                        <a:effectLst/>
                      </a:endParaRPr>
                    </a:p>
                  </a:txBody>
                  <a:tcPr marL="0" marR="0" marT="0" marB="0" anchor="ctr"/>
                </a:tc>
                <a:tc>
                  <a:txBody>
                    <a:bodyPr/>
                    <a:lstStyle/>
                    <a:p>
                      <a:pPr algn="l" fontAlgn="t"/>
                      <a:r>
                        <a:rPr lang="ru-RU" sz="1400" dirty="0">
                          <a:effectLst/>
                        </a:rPr>
                        <a:t>Работодатель или его должностные лица не соблюдают положения нормативных актов в сфере охраны труда, зарегистрированных Минюстом РФ.</a:t>
                      </a:r>
                    </a:p>
                  </a:txBody>
                  <a:tcPr marL="0" marR="0" marT="0" marB="0" anchor="ctr"/>
                </a:tc>
                <a:tc>
                  <a:txBody>
                    <a:bodyPr/>
                    <a:lstStyle/>
                    <a:p>
                      <a:pPr algn="l" fontAlgn="t"/>
                      <a:r>
                        <a:rPr lang="ru-RU" sz="1400" dirty="0">
                          <a:effectLst/>
                        </a:rPr>
                        <a:t>Работник перед выполнением некоторой работы не получил средства индивидуальной защиты, подлежащие декларированию. Наказание для юридического лица – штраф в размере 50-80 тысяч рублей.</a:t>
                      </a:r>
                    </a:p>
                  </a:txBody>
                  <a:tcPr marL="0" marR="0" marT="0" marB="0" anchor="ctr"/>
                </a:tc>
                <a:extLst>
                  <a:ext uri="{0D108BD9-81ED-4DB2-BD59-A6C34878D82A}">
                    <a16:rowId xmlns:a16="http://schemas.microsoft.com/office/drawing/2014/main" val="342407329"/>
                  </a:ext>
                </a:extLst>
              </a:tr>
              <a:tr h="919606">
                <a:tc>
                  <a:txBody>
                    <a:bodyPr/>
                    <a:lstStyle/>
                    <a:p>
                      <a:pPr algn="l" fontAlgn="t"/>
                      <a:r>
                        <a:rPr lang="ru-RU" sz="1400">
                          <a:effectLst/>
                        </a:rPr>
                        <a:t>ч. 2</a:t>
                      </a:r>
                      <a:br>
                        <a:rPr lang="ru-RU" sz="1400">
                          <a:effectLst/>
                        </a:rPr>
                      </a:br>
                      <a:endParaRPr lang="ru-RU" sz="1400">
                        <a:effectLst/>
                      </a:endParaRPr>
                    </a:p>
                  </a:txBody>
                  <a:tcPr marL="0" marR="0" marT="0" marB="0" anchor="ctr"/>
                </a:tc>
                <a:tc>
                  <a:txBody>
                    <a:bodyPr/>
                    <a:lstStyle/>
                    <a:p>
                      <a:pPr algn="l" fontAlgn="t"/>
                      <a:r>
                        <a:rPr lang="ru-RU" sz="1400" dirty="0">
                          <a:effectLst/>
                        </a:rPr>
                        <a:t>СОУТ проводится с нарушением предписанного законом порядка.</a:t>
                      </a:r>
                    </a:p>
                  </a:txBody>
                  <a:tcPr marL="0" marR="0" marT="0" marB="0" anchor="ctr"/>
                </a:tc>
                <a:tc>
                  <a:txBody>
                    <a:bodyPr/>
                    <a:lstStyle/>
                    <a:p>
                      <a:pPr algn="l" fontAlgn="t"/>
                      <a:r>
                        <a:rPr lang="ru-RU" sz="1400" dirty="0">
                          <a:effectLst/>
                        </a:rPr>
                        <a:t>На предприятии сформирована комиссия для проведения СОУТ, но при этом допущены нарушения. В соответствии с КоАП РФ наказание для должностного лица – штраф в размере 5-10 тысяч рублей, для юридического – 60-80 тысяч рублей.</a:t>
                      </a:r>
                    </a:p>
                  </a:txBody>
                  <a:tcPr marL="0" marR="0" marT="0" marB="0" anchor="ctr"/>
                </a:tc>
                <a:extLst>
                  <a:ext uri="{0D108BD9-81ED-4DB2-BD59-A6C34878D82A}">
                    <a16:rowId xmlns:a16="http://schemas.microsoft.com/office/drawing/2014/main" val="2013521798"/>
                  </a:ext>
                </a:extLst>
              </a:tr>
              <a:tr h="1057576">
                <a:tc>
                  <a:txBody>
                    <a:bodyPr/>
                    <a:lstStyle/>
                    <a:p>
                      <a:pPr algn="l" fontAlgn="t"/>
                      <a:r>
                        <a:rPr lang="ru-RU" sz="1400">
                          <a:effectLst/>
                        </a:rPr>
                        <a:t>ч 3</a:t>
                      </a:r>
                      <a:br>
                        <a:rPr lang="ru-RU" sz="1400">
                          <a:effectLst/>
                        </a:rPr>
                      </a:br>
                      <a:endParaRPr lang="ru-RU" sz="1400">
                        <a:effectLst/>
                      </a:endParaRPr>
                    </a:p>
                  </a:txBody>
                  <a:tcPr marL="0" marR="0" marT="0" marB="0" anchor="ctr"/>
                </a:tc>
                <a:tc>
                  <a:txBody>
                    <a:bodyPr/>
                    <a:lstStyle/>
                    <a:p>
                      <a:pPr algn="l" fontAlgn="t"/>
                      <a:r>
                        <a:rPr lang="ru-RU" sz="1400" dirty="0">
                          <a:effectLst/>
                        </a:rPr>
                        <a:t>К работе допускаются сотрудники, не прошедшие обучение по охране труда, медосмотр или освидетельствование у психиатра.</a:t>
                      </a:r>
                    </a:p>
                  </a:txBody>
                  <a:tcPr marL="0" marR="0" marT="0" marB="0" anchor="ctr"/>
                </a:tc>
                <a:tc>
                  <a:txBody>
                    <a:bodyPr/>
                    <a:lstStyle/>
                    <a:p>
                      <a:pPr algn="l" fontAlgn="t"/>
                      <a:r>
                        <a:rPr lang="ru-RU" sz="1400" dirty="0">
                          <a:effectLst/>
                        </a:rPr>
                        <a:t>Работодатель не соблюдает требования охраны труда в части проведения периодического, предварительного или </a:t>
                      </a:r>
                      <a:r>
                        <a:rPr lang="ru-RU" sz="1400" dirty="0" err="1">
                          <a:effectLst/>
                        </a:rPr>
                        <a:t>предсменного</a:t>
                      </a:r>
                      <a:r>
                        <a:rPr lang="ru-RU" sz="1400" dirty="0">
                          <a:effectLst/>
                        </a:rPr>
                        <a:t> медицинского осмотра. Наказание для должностного лица – штраф в размере 15-25 тысяч рублей, для юридического – 110-130 тысяч рублей.</a:t>
                      </a:r>
                    </a:p>
                  </a:txBody>
                  <a:tcPr marL="0" marR="0" marT="0" marB="0" anchor="ctr"/>
                </a:tc>
                <a:extLst>
                  <a:ext uri="{0D108BD9-81ED-4DB2-BD59-A6C34878D82A}">
                    <a16:rowId xmlns:a16="http://schemas.microsoft.com/office/drawing/2014/main" val="1874750430"/>
                  </a:ext>
                </a:extLst>
              </a:tr>
              <a:tr h="919606">
                <a:tc>
                  <a:txBody>
                    <a:bodyPr/>
                    <a:lstStyle/>
                    <a:p>
                      <a:pPr algn="l" fontAlgn="t"/>
                      <a:r>
                        <a:rPr lang="ru-RU" sz="1400">
                          <a:effectLst/>
                        </a:rPr>
                        <a:t>ч. 4</a:t>
                      </a:r>
                      <a:br>
                        <a:rPr lang="ru-RU" sz="1400">
                          <a:effectLst/>
                        </a:rPr>
                      </a:br>
                      <a:endParaRPr lang="ru-RU" sz="1400">
                        <a:effectLst/>
                      </a:endParaRPr>
                    </a:p>
                  </a:txBody>
                  <a:tcPr marL="0" marR="0" marT="0" marB="0" anchor="ctr"/>
                </a:tc>
                <a:tc>
                  <a:txBody>
                    <a:bodyPr/>
                    <a:lstStyle/>
                    <a:p>
                      <a:pPr algn="l" fontAlgn="t"/>
                      <a:r>
                        <a:rPr lang="ru-RU" sz="1400" dirty="0">
                          <a:effectLst/>
                        </a:rPr>
                        <a:t>Работникам не выдаются необходимые средства индивидуальной защиты.</a:t>
                      </a:r>
                    </a:p>
                  </a:txBody>
                  <a:tcPr marL="0" marR="0" marT="0" marB="0" anchor="ctr"/>
                </a:tc>
                <a:tc>
                  <a:txBody>
                    <a:bodyPr/>
                    <a:lstStyle/>
                    <a:p>
                      <a:pPr algn="l" fontAlgn="t"/>
                      <a:r>
                        <a:rPr lang="ru-RU" sz="1400" dirty="0">
                          <a:effectLst/>
                        </a:rPr>
                        <a:t>Работник перед началом смены или выполнением определенных работ не получил СИЗ 2 класса (подлежащие обязательной сертификации). Для должностного лица наказание – штраф в пределах 20-30 тысяч рублей, для юридического – 130-150 тысяч рублей.</a:t>
                      </a:r>
                    </a:p>
                  </a:txBody>
                  <a:tcPr marL="0" marR="0" marT="0" marB="0" anchor="ctr"/>
                </a:tc>
                <a:extLst>
                  <a:ext uri="{0D108BD9-81ED-4DB2-BD59-A6C34878D82A}">
                    <a16:rowId xmlns:a16="http://schemas.microsoft.com/office/drawing/2014/main" val="512351438"/>
                  </a:ext>
                </a:extLst>
              </a:tr>
              <a:tr h="1540471">
                <a:tc>
                  <a:txBody>
                    <a:bodyPr/>
                    <a:lstStyle/>
                    <a:p>
                      <a:pPr algn="l" fontAlgn="t"/>
                      <a:r>
                        <a:rPr lang="ru-RU" sz="1400">
                          <a:effectLst/>
                        </a:rPr>
                        <a:t>ч. 5</a:t>
                      </a:r>
                      <a:br>
                        <a:rPr lang="ru-RU" sz="1400">
                          <a:effectLst/>
                        </a:rPr>
                      </a:br>
                      <a:endParaRPr lang="ru-RU" sz="1400">
                        <a:effectLst/>
                      </a:endParaRPr>
                    </a:p>
                  </a:txBody>
                  <a:tcPr marL="0" marR="0" marT="0" marB="0" anchor="ctr"/>
                </a:tc>
                <a:tc>
                  <a:txBody>
                    <a:bodyPr/>
                    <a:lstStyle/>
                    <a:p>
                      <a:pPr algn="l" fontAlgn="t"/>
                      <a:r>
                        <a:rPr lang="ru-RU" sz="1400" dirty="0">
                          <a:effectLst/>
                        </a:rPr>
                        <a:t>Требования охраны труда нарушены повторно.</a:t>
                      </a:r>
                    </a:p>
                  </a:txBody>
                  <a:tcPr marL="0" marR="0" marT="0" marB="0" anchor="ctr"/>
                </a:tc>
                <a:tc>
                  <a:txBody>
                    <a:bodyPr/>
                    <a:lstStyle/>
                    <a:p>
                      <a:pPr algn="l" fontAlgn="t"/>
                      <a:r>
                        <a:rPr lang="ru-RU" sz="1400" dirty="0">
                          <a:effectLst/>
                        </a:rPr>
                        <a:t>Этот пункт применяется к юридическим и должностным лицам, ранее уже привлекавшимся к административной ответственности за несоблюдение требований охраны труда. Важно – нарушение является повторным в течение календарного года. Должностное лицо могут оштрафовать на сумму 30-40 тысяч рублей или дисквалифицировать. Штраф для юридического лица – до 200 тысяч рублей. Как вариант – приостановка деятельности на срок до 90 дней.</a:t>
                      </a:r>
                    </a:p>
                  </a:txBody>
                  <a:tcPr marL="0" marR="0" marT="0" marB="0" anchor="ctr"/>
                </a:tc>
                <a:extLst>
                  <a:ext uri="{0D108BD9-81ED-4DB2-BD59-A6C34878D82A}">
                    <a16:rowId xmlns:a16="http://schemas.microsoft.com/office/drawing/2014/main" val="660179264"/>
                  </a:ext>
                </a:extLst>
              </a:tr>
            </a:tbl>
          </a:graphicData>
        </a:graphic>
      </p:graphicFrame>
    </p:spTree>
    <p:extLst>
      <p:ext uri="{BB962C8B-B14F-4D97-AF65-F5344CB8AC3E}">
        <p14:creationId xmlns:p14="http://schemas.microsoft.com/office/powerpoint/2010/main" val="40537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0B66FE-9161-4589-9EB7-9D7BF98C60E7}"/>
              </a:ext>
            </a:extLst>
          </p:cNvPr>
          <p:cNvSpPr txBox="1">
            <a:spLocks/>
          </p:cNvSpPr>
          <p:nvPr/>
        </p:nvSpPr>
        <p:spPr>
          <a:xfrm>
            <a:off x="1161875" y="640709"/>
            <a:ext cx="6034438" cy="5576582"/>
          </a:xfrm>
          <a:prstGeom prst="rect">
            <a:avLst/>
          </a:prstGeom>
        </p:spPr>
        <p:txBody>
          <a:bodyPr>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ru-RU" sz="2400" dirty="0"/>
              <a:t>Отдельного внимания заслуживает такой вид административной ответственности, как дисквалификация. Применить ее может только суд. Если выносится соответствующее постановление, физическому лицу могут запретить занимать руководящие должности. Этот человек также не сможет работать всех видах должностей, сопряженных с выполнением организационно-распорядительных или административно-хозяйственных функций. Минимальный срок дисквалификации – 6 месяцев. Если же виновное лицо ранее уже привлекалось к ответственности за такие же нарушения, либо предъявляемые обвинения относятся к тяжелым, срок дисквалификации может быть увеличен до 3 лет.</a:t>
            </a:r>
          </a:p>
        </p:txBody>
      </p:sp>
      <p:pic>
        <p:nvPicPr>
          <p:cNvPr id="10242" name="Picture 2">
            <a:extLst>
              <a:ext uri="{FF2B5EF4-FFF2-40B4-BE49-F238E27FC236}">
                <a16:creationId xmlns:a16="http://schemas.microsoft.com/office/drawing/2014/main" id="{18B2D6A9-016A-4FBF-A86D-F600678BA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040" y="1627464"/>
            <a:ext cx="4345641" cy="324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69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F42F51-F386-4687-BC2E-307442BD3FFC}"/>
              </a:ext>
            </a:extLst>
          </p:cNvPr>
          <p:cNvSpPr>
            <a:spLocks noGrp="1"/>
          </p:cNvSpPr>
          <p:nvPr>
            <p:ph type="title"/>
          </p:nvPr>
        </p:nvSpPr>
        <p:spPr/>
        <p:txBody>
          <a:bodyPr/>
          <a:lstStyle/>
          <a:p>
            <a:r>
              <a:rPr lang="ru-RU" dirty="0"/>
              <a:t>Уголовная ответственность</a:t>
            </a:r>
          </a:p>
        </p:txBody>
      </p:sp>
      <p:sp>
        <p:nvSpPr>
          <p:cNvPr id="3" name="Объект 2">
            <a:extLst>
              <a:ext uri="{FF2B5EF4-FFF2-40B4-BE49-F238E27FC236}">
                <a16:creationId xmlns:a16="http://schemas.microsoft.com/office/drawing/2014/main" id="{A90B66FE-9161-4589-9EB7-9D7BF98C60E7}"/>
              </a:ext>
            </a:extLst>
          </p:cNvPr>
          <p:cNvSpPr txBox="1">
            <a:spLocks/>
          </p:cNvSpPr>
          <p:nvPr/>
        </p:nvSpPr>
        <p:spPr>
          <a:xfrm>
            <a:off x="1371600" y="1400961"/>
            <a:ext cx="5666763" cy="4771239"/>
          </a:xfrm>
          <a:prstGeom prst="rect">
            <a:avLst/>
          </a:prstGeom>
        </p:spPr>
        <p:txBody>
          <a:bodyPr>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ru-RU" sz="2400" dirty="0"/>
              <a:t>Еще один вид ответственности за нарушения в сфере охраны труда – уголовная. Он предусмотрен только для физических лиц. Предприятие или организацию к такому виду ответственности привлечь не получится.</a:t>
            </a:r>
          </a:p>
          <a:p>
            <a:pPr marL="0" indent="0" algn="just">
              <a:buFont typeface="Franklin Gothic Book" panose="020B0503020102020204" pitchFamily="34" charset="0"/>
              <a:buNone/>
            </a:pPr>
            <a:r>
              <a:rPr lang="ru-RU" sz="2400" dirty="0"/>
              <a:t>Назначить подобное наказание может только суд в исключительных случаях. Например, действия (бездействие) некоторых лиц, несоблюдение требований охраны труда стали причиной аварии, техногенной катастрофы, гибели людей. Все подобные случаи тщательно расследуются, прокуратура проверяет обвинительное заключение, подготовленное следователем, и передает дело в суд.</a:t>
            </a:r>
          </a:p>
          <a:p>
            <a:pPr marL="0" indent="0" algn="just">
              <a:buFont typeface="Franklin Gothic Book" panose="020B0503020102020204" pitchFamily="34" charset="0"/>
              <a:buNone/>
            </a:pPr>
            <a:r>
              <a:rPr lang="ru-RU" sz="2400" dirty="0"/>
              <a:t>Будет ли виновное лицо приговорено к реальному сроку заключения из-за нарушения требований охраны труда зависит от тяжести последствий, наличия и количества пострадавших.</a:t>
            </a:r>
          </a:p>
        </p:txBody>
      </p:sp>
      <p:pic>
        <p:nvPicPr>
          <p:cNvPr id="9218" name="Picture 2" descr="Суд восстановил непривитую учительницу на работе – она и не думает  вакцинироваться | Украинская правда">
            <a:extLst>
              <a:ext uri="{FF2B5EF4-FFF2-40B4-BE49-F238E27FC236}">
                <a16:creationId xmlns:a16="http://schemas.microsoft.com/office/drawing/2014/main" id="{FAE44AF2-63C2-4A52-B6A3-A2372783A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320058"/>
            <a:ext cx="4605556" cy="257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208261"/>
      </p:ext>
    </p:extLst>
  </p:cSld>
  <p:clrMapOvr>
    <a:masterClrMapping/>
  </p:clrMapOvr>
</p:sld>
</file>

<file path=ppt/theme/theme1.xml><?xml version="1.0" encoding="utf-8"?>
<a:theme xmlns:a="http://schemas.openxmlformats.org/drawingml/2006/main" name="Уголки">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40</TotalTime>
  <Words>1088</Words>
  <Application>Microsoft Office PowerPoint</Application>
  <PresentationFormat>Широкоэкранный</PresentationFormat>
  <Paragraphs>49</Paragraphs>
  <Slides>11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11</vt:i4>
      </vt:variant>
    </vt:vector>
  </HeadingPairs>
  <TitlesOfParts>
    <vt:vector size="14" baseType="lpstr">
      <vt:lpstr>Arial</vt:lpstr>
      <vt:lpstr>Franklin Gothic Book</vt:lpstr>
      <vt:lpstr>Уголки</vt:lpstr>
      <vt:lpstr>Виды ответственности за нарушение требований охраны труда (В России)</vt:lpstr>
      <vt:lpstr>Введение</vt:lpstr>
      <vt:lpstr>Дисциплинарная ответственность</vt:lpstr>
      <vt:lpstr>Презентация PowerPoint</vt:lpstr>
      <vt:lpstr>Презентация PowerPoint</vt:lpstr>
      <vt:lpstr>Административная ответственность</vt:lpstr>
      <vt:lpstr>Презентация PowerPoint</vt:lpstr>
      <vt:lpstr>Презентация PowerPoint</vt:lpstr>
      <vt:lpstr>Уголовная ответственность</vt:lpstr>
      <vt:lpstr>Виды нарушений требований охраны труда, из-за которых могут привлечь к уголовной ответственности:</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Виды ответственности за нарушение требований охраны труда</dc:title>
  <dc:creator>Arsenii Morgunov</dc:creator>
  <cp:lastModifiedBy>Arsenii Morgunov</cp:lastModifiedBy>
  <cp:revision>5</cp:revision>
  <dcterms:created xsi:type="dcterms:W3CDTF">2022-04-20T10:47:59Z</dcterms:created>
  <dcterms:modified xsi:type="dcterms:W3CDTF">2022-04-20T11:28:53Z</dcterms:modified>
</cp:coreProperties>
</file>