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76" r:id="rId7"/>
    <p:sldId id="269" r:id="rId8"/>
    <p:sldId id="270" r:id="rId9"/>
    <p:sldId id="27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E4E92-3F66-4181-B2C4-E2F101CC4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6995" y="2025834"/>
            <a:ext cx="9838010" cy="2098226"/>
          </a:xfrm>
        </p:spPr>
        <p:txBody>
          <a:bodyPr/>
          <a:lstStyle/>
          <a:p>
            <a:r>
              <a:rPr lang="ru-RU" sz="4800" dirty="0"/>
              <a:t>Общие положения и основные понятия электробезопасности (В России)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F149BE-C091-41D0-8ABD-09F3179F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4" y="4124060"/>
            <a:ext cx="6831673" cy="1086237"/>
          </a:xfrm>
        </p:spPr>
        <p:txBody>
          <a:bodyPr/>
          <a:lstStyle/>
          <a:p>
            <a:r>
              <a:rPr lang="ru-RU" dirty="0"/>
              <a:t>Подготовил студент группы ПИ-18Б </a:t>
            </a:r>
          </a:p>
          <a:p>
            <a:r>
              <a:rPr lang="ru-RU" dirty="0"/>
              <a:t>Моргунов Арсений</a:t>
            </a:r>
          </a:p>
        </p:txBody>
      </p:sp>
    </p:spTree>
    <p:extLst>
      <p:ext uri="{BB962C8B-B14F-4D97-AF65-F5344CB8AC3E}">
        <p14:creationId xmlns:p14="http://schemas.microsoft.com/office/powerpoint/2010/main" val="236395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47B15-35D6-4EBF-A587-A2AB54390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207903"/>
            <a:ext cx="8361229" cy="2098226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1474C-A1ED-4150-9CFD-AA6D221B27AB}"/>
              </a:ext>
            </a:extLst>
          </p:cNvPr>
          <p:cNvSpPr txBox="1"/>
          <p:nvPr/>
        </p:nvSpPr>
        <p:spPr>
          <a:xfrm>
            <a:off x="3265415" y="4306129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Подготовил студент группы ПИ-18Б </a:t>
            </a:r>
          </a:p>
          <a:p>
            <a:pPr algn="ctr"/>
            <a:r>
              <a:rPr lang="ru-RU" dirty="0"/>
              <a:t>Моргунов Арсений</a:t>
            </a:r>
          </a:p>
        </p:txBody>
      </p:sp>
    </p:spTree>
    <p:extLst>
      <p:ext uri="{BB962C8B-B14F-4D97-AF65-F5344CB8AC3E}">
        <p14:creationId xmlns:p14="http://schemas.microsoft.com/office/powerpoint/2010/main" val="392235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A1AEA-A334-4DDD-94D7-7224C9F3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3550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понятия электробезопасности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A235A-18BD-4332-B08A-E73B3B8DD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9350"/>
            <a:ext cx="10247152" cy="4924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sz="2400" dirty="0"/>
              <a:t>Электробезопасность – система организационных и технических мероприятий и средств, обеспечивающих защиту людей от вредного и опасного воздействия электротока, электродуги, электромагнитного поля и статического электричества.</a:t>
            </a:r>
          </a:p>
          <a:p>
            <a:pPr algn="just"/>
            <a:r>
              <a:rPr lang="ru-RU" sz="2400" dirty="0"/>
              <a:t>Электроустановка – совокупность машин, аппаратов, линий и вспомогательного оборудования (вместе с сооружениями и помещениями, в которых они установлены), предназначенных для производства, преобразования, трансформации, передачи, распределения электрической энергии и преобразования ее в другой вид энергии.</a:t>
            </a:r>
          </a:p>
          <a:p>
            <a:pPr algn="just"/>
            <a:r>
              <a:rPr lang="ru-RU" sz="2400" dirty="0"/>
              <a:t>Персонал электротехнический – административно-технический, оперативный, оперативно-ремонтный, ремонтный персонал, органи­зующий и осуществляющий монтаж, наладку, техническое обслужи­вание, ремонт, управление режимом работы электроустановок.</a:t>
            </a:r>
          </a:p>
          <a:p>
            <a:pPr algn="just"/>
            <a:r>
              <a:rPr lang="ru-RU" sz="2400" dirty="0"/>
              <a:t>Персонал электротехнологический – персонал, у которого в управ­ляемом им технологическом процессе основной составляющей является электрическая энергия (например, электросварка, электродуговые печи, электролиз и пр.), использующий в работе ручные электрические машины, переносной электроинструмент и светильники, и другие ра­ботники, для которых должностной (производственной) инструкцией или инструкцией по охране труда установлено знание правил по охране труда при эксплуатации электроустановок (где требуется II или более высокая группа по электробезопасности).</a:t>
            </a:r>
          </a:p>
        </p:txBody>
      </p:sp>
    </p:spTree>
    <p:extLst>
      <p:ext uri="{BB962C8B-B14F-4D97-AF65-F5344CB8AC3E}">
        <p14:creationId xmlns:p14="http://schemas.microsoft.com/office/powerpoint/2010/main" val="158157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64F4B-82AA-418C-8CC4-DAE37231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34611"/>
          </a:xfrm>
        </p:spPr>
        <p:txBody>
          <a:bodyPr>
            <a:normAutofit fontScale="90000"/>
          </a:bodyPr>
          <a:lstStyle/>
          <a:p>
            <a:r>
              <a:rPr lang="ru-RU" dirty="0"/>
              <a:t>Требования электробезопасность в нормативных документах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D3BD2-535D-4774-8C85-76BD287F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6095" y="2030136"/>
            <a:ext cx="5717097" cy="4142064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/>
              <a:t>Правила устройства электроустановок (издание седьмое), утвержденные приказом Минэнерго РФ от 08.07.2002 N 204;</a:t>
            </a:r>
          </a:p>
          <a:p>
            <a:pPr algn="just"/>
            <a:r>
              <a:rPr lang="ru-RU" dirty="0"/>
              <a:t>Правила технической эксплуатации электроустановок потребителей, утвержденные приказом Минэнерго РФ от 13.01.2003 N 6;</a:t>
            </a:r>
          </a:p>
          <a:p>
            <a:pPr algn="just"/>
            <a:r>
              <a:rPr lang="ru-RU" dirty="0"/>
              <a:t>Правила по охране труда при эксплуатации электроустановок, утвержденные приказом Минтруда России от 5.12.2020 N 903н;</a:t>
            </a:r>
          </a:p>
          <a:p>
            <a:pPr algn="just"/>
            <a:r>
              <a:rPr lang="ru-RU" dirty="0"/>
              <a:t>Инструкция по применению и испытанию средств защиты, используемых в электроустановках, утвержденная приказом Минэнерго России от 30 июня 2003 N 261 и др.</a:t>
            </a:r>
          </a:p>
        </p:txBody>
      </p:sp>
      <p:pic>
        <p:nvPicPr>
          <p:cNvPr id="4" name="Picture 2" descr="Какими первичными документами ИП должен сопровождать сделки с клиентом -  Контур.НДС+">
            <a:extLst>
              <a:ext uri="{FF2B5EF4-FFF2-40B4-BE49-F238E27FC236}">
                <a16:creationId xmlns:a16="http://schemas.microsoft.com/office/drawing/2014/main" id="{E974FE20-123F-47E5-A02E-253D1881C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11" y="2684348"/>
            <a:ext cx="4691684" cy="235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33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FD3BD2-535D-4774-8C85-76BD287F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8259" y="369116"/>
            <a:ext cx="6740555" cy="615751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400" dirty="0"/>
              <a:t>Названные нормативные документы распространяются на работ­ников из числа электротехнического, электротехнологического и </a:t>
            </a:r>
            <a:r>
              <a:rPr lang="ru-RU" sz="2400" dirty="0" err="1"/>
              <a:t>неэлектротехнического</a:t>
            </a:r>
            <a:r>
              <a:rPr lang="ru-RU" sz="2400" dirty="0"/>
              <a:t> персонала, а также на работодателей (физических и юридических лиц независимо от форм собственности и организационно-правовых форм), занятых техническим обслуживанием электроустановок, проводящих в них оперативные переключения, организующих и выполняющих строительные, монтажные, наладочные, ремонтные работы, испытания и измерения.</a:t>
            </a:r>
          </a:p>
          <a:p>
            <a:pPr marL="0" indent="0" algn="just">
              <a:buNone/>
            </a:pPr>
            <a:r>
              <a:rPr lang="ru-RU" sz="2400" dirty="0"/>
              <a:t>В организациях должен осуществляться контроль за соблюдением требований электробезопасности и инструкций по охране труда, контроль за проведением инструктажей по электробезопасности. Нарушение требований электробезопасности влечет за собой ответственность в соответствии с действующим законодательством.</a:t>
            </a:r>
          </a:p>
          <a:p>
            <a:pPr marL="0" indent="0" algn="just">
              <a:buNone/>
            </a:pPr>
            <a:r>
              <a:rPr lang="ru-RU" sz="2400" dirty="0"/>
              <a:t>Государственный надзор за соблюдением требований электробезопасности осуществляется органами федерального государственного энергетического надзора.</a:t>
            </a:r>
          </a:p>
        </p:txBody>
      </p:sp>
      <p:pic>
        <p:nvPicPr>
          <p:cNvPr id="6" name="Picture 2" descr="Быстрая проверка партнёров, водителей и ТС">
            <a:extLst>
              <a:ext uri="{FF2B5EF4-FFF2-40B4-BE49-F238E27FC236}">
                <a16:creationId xmlns:a16="http://schemas.microsoft.com/office/drawing/2014/main" id="{DE6AF6D5-8CCF-453E-ABDC-F7E78D4E9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027" y="1615362"/>
            <a:ext cx="3394204" cy="317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55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64F4B-82AA-418C-8CC4-DAE37231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17833"/>
          </a:xfrm>
        </p:spPr>
        <p:txBody>
          <a:bodyPr>
            <a:normAutofit fontScale="90000"/>
          </a:bodyPr>
          <a:lstStyle/>
          <a:p>
            <a:r>
              <a:rPr lang="ru-RU" dirty="0"/>
              <a:t>Обязанности работодателя по обеспечению электробезопасности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D3BD2-535D-4774-8C85-76BD287F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403" y="1803633"/>
            <a:ext cx="7533313" cy="436856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/>
              <a:t>содержание электроустановок в работоспособном состоянии и их эксплуатацию в соответствии с требованиями нормативно-технических документов;</a:t>
            </a:r>
          </a:p>
          <a:p>
            <a:pPr algn="just"/>
            <a:r>
              <a:rPr lang="ru-RU" dirty="0"/>
              <a:t>своевременное и качественное проведение технического обслуживания, планово-предупредительного ремонта, испытаний, модернизации и реконструкции электроустановок и электрооборудования;</a:t>
            </a:r>
          </a:p>
          <a:p>
            <a:pPr algn="just"/>
            <a:r>
              <a:rPr lang="ru-RU" dirty="0"/>
              <a:t>подбор электротехнического и электротехнологического персонала, периодические медицинские осмотры работников, проведение инструктажей по безопасности труда, пожарной безопасности;</a:t>
            </a:r>
          </a:p>
          <a:p>
            <a:pPr algn="just"/>
            <a:r>
              <a:rPr lang="ru-RU" dirty="0"/>
              <a:t>обучение и проверку знаний электротехнического и электротехнологического персонала;</a:t>
            </a:r>
          </a:p>
          <a:p>
            <a:pPr algn="just"/>
            <a:r>
              <a:rPr lang="ru-RU" dirty="0"/>
              <a:t>надежность работы и безопасность эксплуатации электроустановок;</a:t>
            </a:r>
          </a:p>
          <a:p>
            <a:pPr algn="just"/>
            <a:r>
              <a:rPr lang="ru-RU" dirty="0"/>
              <a:t>охрану труда электротехнического и электротехнологического персонала;</a:t>
            </a:r>
          </a:p>
          <a:p>
            <a:pPr algn="just"/>
            <a:r>
              <a:rPr lang="ru-RU" dirty="0"/>
              <a:t>охрану окружающей среды при эксплуатации электроустановок;</a:t>
            </a:r>
          </a:p>
        </p:txBody>
      </p:sp>
      <p:pic>
        <p:nvPicPr>
          <p:cNvPr id="3074" name="Picture 2" descr="Обязанности директора веб-студии | Онлайн бухгалтерия Небо">
            <a:extLst>
              <a:ext uri="{FF2B5EF4-FFF2-40B4-BE49-F238E27FC236}">
                <a16:creationId xmlns:a16="http://schemas.microsoft.com/office/drawing/2014/main" id="{BC171AF0-F552-4CFA-9B3B-55243F8B2D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7" r="22875"/>
          <a:stretch/>
        </p:blipFill>
        <p:spPr bwMode="auto">
          <a:xfrm>
            <a:off x="8883942" y="2767840"/>
            <a:ext cx="3095537" cy="215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56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64F4B-82AA-418C-8CC4-DAE37231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698" y="126884"/>
            <a:ext cx="9601200" cy="1117832"/>
          </a:xfrm>
        </p:spPr>
        <p:txBody>
          <a:bodyPr>
            <a:normAutofit fontScale="90000"/>
          </a:bodyPr>
          <a:lstStyle/>
          <a:p>
            <a:r>
              <a:rPr lang="ru-RU" dirty="0"/>
              <a:t>Обязанности работодателя по обеспечению электробезопасности (продолжение)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D3BD2-535D-4774-8C85-76BD287F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403" y="1946246"/>
            <a:ext cx="10217790" cy="436856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учет, анализ и расследование нарушений в работе электроустановок, несчастных случаев, связанных с эксплуатацией электроустановок, и принятие мер по устранению причин их возникновения;</a:t>
            </a:r>
          </a:p>
          <a:p>
            <a:pPr algn="just"/>
            <a:r>
              <a:rPr lang="ru-RU" dirty="0"/>
              <a:t>представление сообщений в органы </a:t>
            </a:r>
            <a:r>
              <a:rPr lang="ru-RU" dirty="0" err="1"/>
              <a:t>госэнергонадзора</a:t>
            </a:r>
            <a:r>
              <a:rPr lang="ru-RU" dirty="0"/>
              <a:t> об авариях, смертельных, тяжелых и групповых несчастных случаях, связанных с эксплуатацией электроустановок;</a:t>
            </a:r>
          </a:p>
          <a:p>
            <a:pPr algn="just"/>
            <a:r>
              <a:rPr lang="ru-RU" dirty="0"/>
              <a:t>разработку должностных, производственных инструкций и инструкций по охране труда для электротехнического персонала;</a:t>
            </a:r>
          </a:p>
          <a:p>
            <a:pPr algn="just"/>
            <a:r>
              <a:rPr lang="ru-RU" dirty="0"/>
              <a:t>укомплектование электроустановок защитными средствами, средствами пожаротушения и инструментом;</a:t>
            </a:r>
          </a:p>
          <a:p>
            <a:pPr algn="just"/>
            <a:r>
              <a:rPr lang="ru-RU" dirty="0"/>
              <a:t>учет, рациональное расходование электрической энергии и проведение мероприятий по энергосбережению;</a:t>
            </a:r>
          </a:p>
          <a:p>
            <a:pPr algn="just"/>
            <a:r>
              <a:rPr lang="ru-RU" dirty="0"/>
              <a:t>проведение необходимых испытаний электрооборудования, эксплуатацию устройств молниезащиты, измерительных приборов и средств учета электрической энергии;</a:t>
            </a:r>
          </a:p>
          <a:p>
            <a:pPr algn="just"/>
            <a:r>
              <a:rPr lang="ru-RU" dirty="0"/>
              <a:t>выполнение предписаний органов государственного энергетического надзора.</a:t>
            </a:r>
          </a:p>
        </p:txBody>
      </p:sp>
    </p:spTree>
    <p:extLst>
      <p:ext uri="{BB962C8B-B14F-4D97-AF65-F5344CB8AC3E}">
        <p14:creationId xmlns:p14="http://schemas.microsoft.com/office/powerpoint/2010/main" val="11662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64F4B-82AA-418C-8CC4-DAE37231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53" y="115350"/>
            <a:ext cx="9601200" cy="799051"/>
          </a:xfrm>
        </p:spPr>
        <p:txBody>
          <a:bodyPr>
            <a:normAutofit fontScale="90000"/>
          </a:bodyPr>
          <a:lstStyle/>
          <a:p>
            <a:r>
              <a:rPr lang="ru-RU" dirty="0"/>
              <a:t>Меры безопасности обслуживающего персонала и посторонних 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D3BD2-535D-4774-8C85-76BD287F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8653" y="1253629"/>
            <a:ext cx="6572775" cy="2858549"/>
          </a:xfrm>
        </p:spPr>
        <p:txBody>
          <a:bodyPr>
            <a:noAutofit/>
          </a:bodyPr>
          <a:lstStyle/>
          <a:p>
            <a:pPr algn="just">
              <a:spcBef>
                <a:spcPts val="200"/>
              </a:spcBef>
            </a:pPr>
            <a:r>
              <a:rPr lang="ru-RU" sz="1600" dirty="0"/>
              <a:t>соблюдение соответствующих расстояний до токоведущих частей или путем закрытия, ограждения токоведущих частей;</a:t>
            </a:r>
          </a:p>
          <a:p>
            <a:pPr algn="just">
              <a:spcBef>
                <a:spcPts val="200"/>
              </a:spcBef>
            </a:pPr>
            <a:r>
              <a:rPr lang="ru-RU" sz="1600" dirty="0"/>
              <a:t>применение блокировки аппаратов и ограждающих устройств для предотвращения ошибочных операций и доступа к токоведущим частям;</a:t>
            </a:r>
          </a:p>
          <a:p>
            <a:pPr algn="just">
              <a:spcBef>
                <a:spcPts val="200"/>
              </a:spcBef>
            </a:pPr>
            <a:r>
              <a:rPr lang="ru-RU" sz="1600" dirty="0"/>
              <a:t>применение предупреждающей сигнализации, надписей и плакатов;</a:t>
            </a:r>
          </a:p>
          <a:p>
            <a:pPr algn="just">
              <a:spcBef>
                <a:spcPts val="200"/>
              </a:spcBef>
            </a:pPr>
            <a:r>
              <a:rPr lang="ru-RU" sz="1600" dirty="0"/>
              <a:t>применение устройств для снижения напряженности электрических и магнитных полей до допустимых значений;</a:t>
            </a:r>
          </a:p>
          <a:p>
            <a:pPr algn="just">
              <a:spcBef>
                <a:spcPts val="200"/>
              </a:spcBef>
            </a:pPr>
            <a:r>
              <a:rPr lang="ru-RU" sz="1600" dirty="0"/>
              <a:t>использование средств защиты и приспособлений, в том числе для защиты от воздействия электрического и магнитного полей в электроустановках, в которых их напряженность превышает допустимые нормы.</a:t>
            </a:r>
          </a:p>
        </p:txBody>
      </p:sp>
      <p:pic>
        <p:nvPicPr>
          <p:cNvPr id="4098" name="Picture 2" descr="Безопасность как залог развития общества и экономики">
            <a:extLst>
              <a:ext uri="{FF2B5EF4-FFF2-40B4-BE49-F238E27FC236}">
                <a16:creationId xmlns:a16="http://schemas.microsoft.com/office/drawing/2014/main" id="{72C19901-AE26-4C22-82FC-E218553EB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563" y="1425341"/>
            <a:ext cx="4037597" cy="268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42BB22-59C9-4834-A63A-069A29F87F0B}"/>
              </a:ext>
            </a:extLst>
          </p:cNvPr>
          <p:cNvSpPr txBox="1"/>
          <p:nvPr/>
        </p:nvSpPr>
        <p:spPr>
          <a:xfrm>
            <a:off x="1178653" y="4639111"/>
            <a:ext cx="108781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Работодатель в зависимости от местных условий может предусматривать дополнительные меры безопасности труда, не противоречащие действующим правилам по охране труда при эксплуатации электро­установок. Эти меры безопасности должны быть внесены в соответствующие инструкции по охране груда, доведены до персонала в виде распоряжений, указаний, инструктажа.</a:t>
            </a:r>
          </a:p>
          <a:p>
            <a:endParaRPr lang="ru-RU" sz="1600" dirty="0"/>
          </a:p>
          <a:p>
            <a:r>
              <a:rPr lang="ru-RU" sz="1600" dirty="0"/>
              <a:t>Электроустановки должны находиться в технически исправном состоянии, обеспечивающем без­опасные условия труда.</a:t>
            </a:r>
          </a:p>
        </p:txBody>
      </p:sp>
    </p:spTree>
    <p:extLst>
      <p:ext uri="{BB962C8B-B14F-4D97-AF65-F5344CB8AC3E}">
        <p14:creationId xmlns:p14="http://schemas.microsoft.com/office/powerpoint/2010/main" val="204891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64F4B-82AA-418C-8CC4-DAE37231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86274"/>
            <a:ext cx="9601200" cy="799051"/>
          </a:xfrm>
        </p:spPr>
        <p:txBody>
          <a:bodyPr>
            <a:normAutofit fontScale="90000"/>
          </a:bodyPr>
          <a:lstStyle/>
          <a:p>
            <a:r>
              <a:rPr lang="ru-RU" dirty="0"/>
              <a:t>Требования к работникам для выполнения работ в электроустановках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D3BD2-535D-4774-8C85-76BD287F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845" y="1744910"/>
            <a:ext cx="5931016" cy="49138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Работники, принимаемые для выполнения работ в электроустановках, должны иметь профессиональную подготовку, соответствующую характеру работы. Электротехнический (электротехнологический) персонал обязан пройти проверку знаний норм и правил работы в электроустановках в пределах требований, предъявляемых к соответствующей должности или профессии, и иметь соответствующую группу по электробезопасности. Работнику, прошедшему проверку знаний по охране груда при эксплуатации электроустановок, выдается удостоверение установленного образца, в которое вносятся результаты проверки знаний.</a:t>
            </a:r>
          </a:p>
        </p:txBody>
      </p:sp>
      <p:pic>
        <p:nvPicPr>
          <p:cNvPr id="5122" name="Picture 2" descr="Услуги электрика в Евпатории - Евпатория Электрик +7 (978) 218-15-80">
            <a:extLst>
              <a:ext uri="{FF2B5EF4-FFF2-40B4-BE49-F238E27FC236}">
                <a16:creationId xmlns:a16="http://schemas.microsoft.com/office/drawing/2014/main" id="{0C5350B5-D188-4AA9-B466-51C69CAF4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09607"/>
            <a:ext cx="3957243" cy="237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84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64F4B-82AA-418C-8CC4-DAE37231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760591" cy="799051"/>
          </a:xfrm>
        </p:spPr>
        <p:txBody>
          <a:bodyPr>
            <a:normAutofit fontScale="90000"/>
          </a:bodyPr>
          <a:lstStyle/>
          <a:p>
            <a:r>
              <a:rPr lang="ru-RU" dirty="0"/>
              <a:t>Специальные работы на электроустановках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D3BD2-535D-4774-8C85-76BD287F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7316" y="1570838"/>
            <a:ext cx="5666765" cy="473768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sz="2400" dirty="0"/>
              <a:t>Работники, обладающие правом проведения специальных работ, должны иметь об этом запись в удостоверении. Под специальными работами в данном случае следует понимать</a:t>
            </a:r>
          </a:p>
          <a:p>
            <a:pPr algn="just"/>
            <a:r>
              <a:rPr lang="ru-RU" sz="2400" dirty="0"/>
              <a:t>верхолазные работы;</a:t>
            </a:r>
          </a:p>
          <a:p>
            <a:pPr algn="just"/>
            <a:r>
              <a:rPr lang="ru-RU" sz="2400" dirty="0"/>
              <a:t>работы под напряжением на токоведущих частях, обмыв и за­мена изоляторов, ремонт проводов, контроль измерительной штангой изоляторов и соединительных зажимов, смазка тросов;</a:t>
            </a:r>
          </a:p>
          <a:p>
            <a:pPr algn="just"/>
            <a:r>
              <a:rPr lang="ru-RU" sz="2400" dirty="0"/>
              <a:t>испытания оборудования повышенным напряжением (за исключением работ с </a:t>
            </a:r>
            <a:r>
              <a:rPr lang="ru-RU" sz="2400" dirty="0" err="1"/>
              <a:t>мегаомметром</a:t>
            </a:r>
            <a:r>
              <a:rPr lang="ru-RU" sz="2400" dirty="0"/>
              <a:t>).</a:t>
            </a:r>
          </a:p>
          <a:p>
            <a:pPr algn="just"/>
            <a:r>
              <a:rPr lang="ru-RU" sz="2400" dirty="0"/>
              <a:t>Перечень специальных работ может быть дополнен указанием работодателя с учетов местных условий.</a:t>
            </a:r>
          </a:p>
          <a:p>
            <a:pPr marL="0" indent="0" algn="just">
              <a:buNone/>
            </a:pPr>
            <a:r>
              <a:rPr lang="ru-RU" sz="2400" dirty="0"/>
              <a:t>Перечень специальных работ может быть дополнен указанием работодателя с учетов местных условий.</a:t>
            </a:r>
          </a:p>
        </p:txBody>
      </p:sp>
      <p:pic>
        <p:nvPicPr>
          <p:cNvPr id="6146" name="Picture 2" descr="Специальные работы | НОЧУ ДО Учебный центр «ОЛИВИН»">
            <a:extLst>
              <a:ext uri="{FF2B5EF4-FFF2-40B4-BE49-F238E27FC236}">
                <a16:creationId xmlns:a16="http://schemas.microsoft.com/office/drawing/2014/main" id="{C462E92C-BE71-49FD-8B10-AB060052E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358" y="2290718"/>
            <a:ext cx="4794833" cy="28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05809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85</TotalTime>
  <Words>936</Words>
  <Application>Microsoft Office PowerPoint</Application>
  <PresentationFormat>Широкоэкранный</PresentationFormat>
  <Paragraphs>53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Уголки</vt:lpstr>
      <vt:lpstr>Общие положения и основные понятия электробезопасности (В России)</vt:lpstr>
      <vt:lpstr>Основные понятия электробезопасности</vt:lpstr>
      <vt:lpstr>Требования электробезопасность в нормативных документах</vt:lpstr>
      <vt:lpstr>Презентация PowerPoint</vt:lpstr>
      <vt:lpstr>Обязанности работодателя по обеспечению электробезопасности</vt:lpstr>
      <vt:lpstr>Обязанности работодателя по обеспечению электробезопасности (продолжение)</vt:lpstr>
      <vt:lpstr>Меры безопасности обслуживающего персонала и посторонних лиц</vt:lpstr>
      <vt:lpstr>Требования к работникам для выполнения работ в электроустановках</vt:lpstr>
      <vt:lpstr>Специальные работы на электроустановках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Виды ответственности за нарушение требований охраны труда</dc:title>
  <dc:creator>Arsenii Morgunov</dc:creator>
  <cp:lastModifiedBy>Arsenii Morgunov</cp:lastModifiedBy>
  <cp:revision>12</cp:revision>
  <dcterms:created xsi:type="dcterms:W3CDTF">2022-04-20T10:47:59Z</dcterms:created>
  <dcterms:modified xsi:type="dcterms:W3CDTF">2022-04-20T12:22:31Z</dcterms:modified>
</cp:coreProperties>
</file>