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4630400" cy="8229600"/>
  <p:notesSz cx="8229600" cy="14630400"/>
  <p:embeddedFontLst>
    <p:embeddedFont>
      <p:font typeface="Instrument Sans SemiBold" panose="020B0604020202020204" charset="0"/>
      <p:regular r:id="rId24"/>
      <p:bold r:id="rId25"/>
      <p:italic r:id="rId26"/>
      <p:boldItalic r:id="rId27"/>
    </p:embeddedFont>
    <p:embeddedFont>
      <p:font typeface="Instrument Sans Medium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Instrument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1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1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1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37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40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489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3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4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5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6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7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8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9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9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 master">
  <p:cSld name="Slide 9 mast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0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748146" y="1016724"/>
            <a:ext cx="12922211" cy="218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6150"/>
              <a:buFont typeface="Instrument Sans SemiBold"/>
              <a:buNone/>
            </a:pPr>
            <a:r>
              <a:rPr lang="en-US" sz="665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Spotify Sentiment Analysis</a:t>
            </a:r>
            <a:endParaRPr sz="6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2"/>
          <p:cNvSpPr/>
          <p:nvPr/>
        </p:nvSpPr>
        <p:spPr>
          <a:xfrm>
            <a:off x="2108250" y="2761275"/>
            <a:ext cx="10600500" cy="1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21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Exploring the correlation between song </a:t>
            </a:r>
            <a:r>
              <a:rPr lang="en-US" sz="2150" b="0" i="0" u="none" strike="noStrike" cap="none" dirty="0" err="1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lyrics,their</a:t>
            </a:r>
            <a:r>
              <a:rPr lang="en-US" sz="21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 popularity and various acoustic feature</a:t>
            </a:r>
            <a:r>
              <a:rPr lang="en-US" sz="19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s present in a </a:t>
            </a:r>
            <a:r>
              <a:rPr lang="en-US" sz="1950" b="0" i="0" u="none" strike="noStrike" cap="none" dirty="0" err="1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song,collected</a:t>
            </a:r>
            <a:r>
              <a:rPr lang="en-US" sz="19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 from </a:t>
            </a:r>
            <a:r>
              <a:rPr lang="en-US" sz="1950" b="0" i="0" u="none" strike="noStrike" cap="none" dirty="0" err="1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spotify</a:t>
            </a:r>
            <a:r>
              <a:rPr lang="en-US" sz="19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 in the </a:t>
            </a:r>
            <a:r>
              <a:rPr lang="en-US" sz="1950" b="0" i="0" u="none" strike="noStrike" cap="none" dirty="0" err="1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MusicOSSet</a:t>
            </a:r>
            <a:r>
              <a:rPr lang="en-US" sz="19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 dataset using GCP</a:t>
            </a:r>
            <a:endParaRPr sz="19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2"/>
          <p:cNvSpPr/>
          <p:nvPr/>
        </p:nvSpPr>
        <p:spPr>
          <a:xfrm>
            <a:off x="5430203" y="7419444"/>
            <a:ext cx="2429708" cy="39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Shankar Nandy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2"/>
          <p:cNvSpPr/>
          <p:nvPr/>
        </p:nvSpPr>
        <p:spPr>
          <a:xfrm>
            <a:off x="12896822" y="7730836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2"/>
          <p:cNvSpPr/>
          <p:nvPr/>
        </p:nvSpPr>
        <p:spPr>
          <a:xfrm>
            <a:off x="5430203" y="5536191"/>
            <a:ext cx="2429708" cy="39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Samin Yasar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5430203" y="6455852"/>
            <a:ext cx="2429708" cy="39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Ravindra Vadali	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2"/>
          <p:cNvSpPr/>
          <p:nvPr/>
        </p:nvSpPr>
        <p:spPr>
          <a:xfrm>
            <a:off x="5430203" y="6937648"/>
            <a:ext cx="2429708" cy="39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Nuobo Genpan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5430203" y="5972904"/>
            <a:ext cx="2429708" cy="39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Shaon Prodhan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5027392" y="5063926"/>
            <a:ext cx="548640" cy="43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By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793790" y="1342712"/>
            <a:ext cx="72063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Dataset and Preprocessing</a:t>
            </a:r>
            <a:endParaRPr sz="44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Dataset Overview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20,000 Spotify songs reduced to 100 samples for analysis.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Preprocessing Steps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Cleaning, tokenization, and feature engineering simplify raw data.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Optimization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Reduced MusicOSset dataset to essential features for faster processing</a:t>
            </a:r>
            <a:r>
              <a:rPr lang="en-US" sz="175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/analysis.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2863572" y="7714211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431840" y="716919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Methodology Focus</a:t>
            </a:r>
            <a:endParaRPr sz="44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431840" y="241161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612281" y="251732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Algorithm Choice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666273" y="3033533"/>
            <a:ext cx="3195995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Natural Language Processing techniques applied for sentiment analysis.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6032541" y="2394986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6862169" y="239498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 dirty="0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GCP Services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6501409" y="2752158"/>
            <a:ext cx="3195995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Utilization of Cloud Storage, Cloud Functions, Compute Engine, </a:t>
            </a:r>
            <a:r>
              <a:rPr lang="en-US" sz="1750" b="0" i="0" u="none" strike="noStrike" cap="none" dirty="0" err="1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BigQuery</a:t>
            </a: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 ML, and more.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914400" y="1788438"/>
            <a:ext cx="12922211" cy="293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6150"/>
              <a:buFont typeface="Instrument Sans SemiBold"/>
              <a:buNone/>
            </a:pPr>
            <a:r>
              <a:rPr lang="en-US" sz="615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Demo Solution: Data Processing and Analysis</a:t>
            </a:r>
            <a:endParaRPr sz="61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12880197" y="7764086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/>
          <p:nvPr/>
        </p:nvSpPr>
        <p:spPr>
          <a:xfrm>
            <a:off x="793790" y="636151"/>
            <a:ext cx="6740843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 Upload and Filtering</a:t>
            </a:r>
            <a:endParaRPr sz="44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 flipH="1">
            <a:off x="1112068" y="2300528"/>
            <a:ext cx="50700" cy="531780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1358622" y="3959084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878750" y="3716424"/>
            <a:ext cx="510300" cy="510300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1029302" y="3716425"/>
            <a:ext cx="50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650"/>
              <a:buFont typeface="Instrument Sans SemiBold"/>
              <a:buNone/>
            </a:pPr>
            <a:r>
              <a:rPr lang="en-US" sz="2650" b="1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2</a:t>
            </a:r>
            <a:endParaRPr sz="2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2348238" y="379013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Download Raw Data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2381488" y="4181255"/>
            <a:ext cx="596872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Raw data downloaded to VM 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1358622" y="494419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878800" y="47042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/>
          <p:nvPr/>
        </p:nvSpPr>
        <p:spPr>
          <a:xfrm flipH="1">
            <a:off x="243250" y="4793725"/>
            <a:ext cx="1733700" cy="29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650"/>
              <a:buFont typeface="Instrument Sans SemiBold"/>
              <a:buNone/>
            </a:pPr>
            <a:r>
              <a:rPr lang="en-US" sz="2650" b="1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3</a:t>
            </a:r>
            <a:endParaRPr sz="2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2381488" y="467594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Merge Files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2348238" y="5016738"/>
            <a:ext cx="596872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Merged into s</a:t>
            </a: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ingle file based on song ID.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1358622" y="5979189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878800" y="5739278"/>
            <a:ext cx="510300" cy="510300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1035368" y="5824288"/>
            <a:ext cx="197048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650"/>
              <a:buFont typeface="Instrument Sans SemiBold"/>
              <a:buNone/>
            </a:pPr>
            <a:r>
              <a:rPr lang="en-US" sz="2650" b="1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4</a:t>
            </a:r>
            <a:endParaRPr sz="2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2381488" y="571094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Filter Songs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2381488" y="6035106"/>
            <a:ext cx="596872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Remove Duplicates  based on highest score.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1358622" y="7064068"/>
            <a:ext cx="793800" cy="3060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878800" y="682415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1029295" y="6909171"/>
            <a:ext cx="209312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650"/>
              <a:buFont typeface="Instrument Sans SemiBold"/>
              <a:buNone/>
            </a:pPr>
            <a:r>
              <a:rPr lang="en-US" sz="2650" b="1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5</a:t>
            </a:r>
            <a:endParaRPr sz="2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2381488" y="679582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Upload Cleaned Data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2381488" y="7286238"/>
            <a:ext cx="596872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Cleaned data uploaded to bucket.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12880197" y="7747461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9070" y="1905733"/>
            <a:ext cx="7281948" cy="299608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/>
          <p:nvPr/>
        </p:nvSpPr>
        <p:spPr>
          <a:xfrm>
            <a:off x="7398749" y="187505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1511022" y="251543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948075" y="22755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1220510" y="2360538"/>
            <a:ext cx="131683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650"/>
              <a:buFont typeface="Instrument Sans SemiBold"/>
              <a:buNone/>
            </a:pPr>
            <a:r>
              <a:rPr lang="en-US" sz="265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1</a:t>
            </a:r>
            <a:endParaRPr sz="2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2500638" y="234648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 Raw Data ( CSV)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2517263" y="2720990"/>
            <a:ext cx="596872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CSV file will be uploaded to Cloud Storage.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2710" y="5114039"/>
            <a:ext cx="7248307" cy="283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 Pre-processing</a:t>
            </a:r>
            <a:endParaRPr sz="44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90" y="1917502"/>
            <a:ext cx="1134070" cy="181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Clean Data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Optimize data for learning process.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790" y="3732014"/>
            <a:ext cx="1134070" cy="181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Pre-process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2268022" y="4449247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Prepare data for analysis.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2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790" y="5546527"/>
            <a:ext cx="1134070" cy="181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/>
          <p:nvPr/>
        </p:nvSpPr>
        <p:spPr>
          <a:xfrm>
            <a:off x="2268022" y="577334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Upload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2268022" y="6263759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Pre-processed data uploaded to cloud storage.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66808" y="3133725"/>
            <a:ext cx="7755076" cy="2768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/>
          <p:nvPr/>
        </p:nvSpPr>
        <p:spPr>
          <a:xfrm>
            <a:off x="701397" y="749618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Natural Language Processing</a:t>
            </a:r>
            <a:endParaRPr sz="44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793790" y="25486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983099" y="2633708"/>
            <a:ext cx="131683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650"/>
              <a:buFont typeface="Instrument Sans SemiBold"/>
              <a:buNone/>
            </a:pPr>
            <a:r>
              <a:rPr lang="en-US" sz="265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1</a:t>
            </a:r>
            <a:endParaRPr sz="2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1530906" y="254869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Cloud API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1438394" y="3025205"/>
            <a:ext cx="2927747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Perform NLP using cloud natural language API.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747535" y="45981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907912" y="4683174"/>
            <a:ext cx="189548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650"/>
              <a:buFont typeface="Instrument Sans SemiBold"/>
              <a:buNone/>
            </a:pPr>
            <a:r>
              <a:rPr lang="en-US" sz="265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2</a:t>
            </a:r>
            <a:endParaRPr sz="2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1438393" y="454587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Sentiment Analysis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1438394" y="5013483"/>
            <a:ext cx="2927747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Generate sentiment score and magnitude.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793790" y="613663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950357" y="6221646"/>
            <a:ext cx="197048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650"/>
              <a:buFont typeface="Instrument Sans SemiBold"/>
              <a:buNone/>
            </a:pPr>
            <a:r>
              <a:rPr lang="en-US" sz="265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3</a:t>
            </a:r>
            <a:endParaRPr sz="2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1438394" y="618173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Prediction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1438394" y="6561927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Predict levels based on NLP results.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426" y="2167175"/>
            <a:ext cx="9001450" cy="47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/>
          <p:nvPr/>
        </p:nvSpPr>
        <p:spPr>
          <a:xfrm>
            <a:off x="793790" y="1002506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NLP Results Visualization</a:t>
            </a:r>
            <a:endParaRPr sz="44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12863572" y="7764086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677412" y="3146457"/>
            <a:ext cx="4326850" cy="15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NLP has added the results highlighted here and which are shown in the dataset uploaded to</a:t>
            </a:r>
            <a:r>
              <a:rPr lang="en-US" sz="2200" b="1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 Bigquery</a:t>
            </a: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096" y="2027958"/>
            <a:ext cx="9067050" cy="5287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/>
          <p:nvPr/>
        </p:nvSpPr>
        <p:spPr>
          <a:xfrm>
            <a:off x="645914" y="507563"/>
            <a:ext cx="8954214" cy="5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3600"/>
              <a:buFont typeface="Instrument Sans SemiBold"/>
              <a:buNone/>
            </a:pPr>
            <a:r>
              <a:rPr lang="en-US" sz="360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 Visualization: Sentiment Correlation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645914" y="1996238"/>
            <a:ext cx="24234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1800"/>
              <a:buFont typeface="Instrument Sans SemiBold"/>
              <a:buNone/>
            </a:pPr>
            <a:r>
              <a:rPr lang="en-US" sz="180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Sentiment Correlation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645914" y="2823330"/>
            <a:ext cx="41454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450"/>
              <a:buFont typeface="Instrument Sans Medium"/>
              <a:buNone/>
            </a:pPr>
            <a:r>
              <a:rPr lang="en-US" sz="14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Analyze correlation between </a:t>
            </a:r>
            <a:r>
              <a:rPr lang="en-US" sz="145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sentiment and </a:t>
            </a:r>
            <a:r>
              <a:rPr lang="en-US" sz="14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other song features.</a:t>
            </a:r>
            <a:endParaRPr sz="14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5183147" y="1996238"/>
            <a:ext cx="2555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1800"/>
              <a:buFont typeface="Instrument Sans SemiBold"/>
              <a:buNone/>
            </a:pPr>
            <a:r>
              <a:rPr lang="en-US" sz="180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Popularity Visualization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5242497" y="2823317"/>
            <a:ext cx="41454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450"/>
              <a:buFont typeface="Instrument Sans Medium"/>
              <a:buNone/>
            </a:pPr>
            <a:r>
              <a:rPr lang="en-US" sz="14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Visualize relationship between popularity and </a:t>
            </a:r>
            <a:r>
              <a:rPr lang="en-US" sz="145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sentiment of the lyrics</a:t>
            </a:r>
            <a:r>
              <a:rPr lang="en-US" sz="14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.</a:t>
            </a:r>
            <a:endParaRPr sz="14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9852679" y="1996238"/>
            <a:ext cx="23070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1800"/>
              <a:buFont typeface="Instrument Sans SemiBold"/>
              <a:buNone/>
            </a:pPr>
            <a:r>
              <a:rPr lang="en-US" sz="180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Label Visualization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9600129" y="2823330"/>
            <a:ext cx="4145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450"/>
              <a:buFont typeface="Instrument Sans Medium"/>
              <a:buNone/>
            </a:pPr>
            <a:r>
              <a:rPr lang="en-US" sz="14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Visualize relationship between labels and songs.</a:t>
            </a:r>
            <a:endParaRPr sz="14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12730567" y="7730836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50" y="3796475"/>
            <a:ext cx="13041651" cy="41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5"/>
          <p:cNvSpPr/>
          <p:nvPr/>
        </p:nvSpPr>
        <p:spPr>
          <a:xfrm>
            <a:off x="482650" y="7352150"/>
            <a:ext cx="909600" cy="2952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/>
          <p:nvPr/>
        </p:nvSpPr>
        <p:spPr>
          <a:xfrm>
            <a:off x="793790" y="1002506"/>
            <a:ext cx="614041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 Visualization </a:t>
            </a:r>
            <a:endParaRPr sz="44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2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0036" y="2164913"/>
            <a:ext cx="5815024" cy="359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6"/>
          <p:cNvSpPr/>
          <p:nvPr/>
        </p:nvSpPr>
        <p:spPr>
          <a:xfrm>
            <a:off x="793790" y="637377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Uniqueness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793790" y="6864191"/>
            <a:ext cx="6351270" cy="89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The pie chart shows proportions for number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 of unique songs from each artist present in our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CFD0D8"/>
              </a:solidFill>
              <a:latin typeface="Instrument Sans SemiBold"/>
              <a:ea typeface="Instrument Sans SemiBold"/>
              <a:cs typeface="Instrument Sans SemiBold"/>
              <a:sym typeface="Instrument Sans SemiBold"/>
            </a:endParaRPr>
          </a:p>
        </p:txBody>
      </p:sp>
      <p:pic>
        <p:nvPicPr>
          <p:cNvPr id="289" name="Google Shape;289;p2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0342" y="2164913"/>
            <a:ext cx="5906268" cy="365027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6"/>
          <p:cNvSpPr/>
          <p:nvPr/>
        </p:nvSpPr>
        <p:spPr>
          <a:xfrm>
            <a:off x="8150239" y="619660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Popularity Chart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8150239" y="6682739"/>
            <a:ext cx="635138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220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Chart visualizing popularity of songs. Color coded by their sentiment</a:t>
            </a:r>
            <a:endParaRPr sz="2200" i="0" u="none" strike="noStrike" cap="none">
              <a:solidFill>
                <a:schemeClr val="dk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12801300" y="7764087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/>
          <p:nvPr/>
        </p:nvSpPr>
        <p:spPr>
          <a:xfrm>
            <a:off x="793790" y="627345"/>
            <a:ext cx="66660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Challenges &amp; Limitations</a:t>
            </a:r>
            <a:endParaRPr sz="44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793790" y="2659261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1028224" y="289369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 Noise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1028224" y="3384113"/>
            <a:ext cx="3195995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Addressing inconsistent or </a:t>
            </a:r>
            <a:r>
              <a:rPr lang="en-US" sz="1750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unintelligible words in lyrics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4685467" y="2659261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4919901" y="2599376"/>
            <a:ext cx="2946202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 dirty="0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Language Constraints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4919901" y="3384113"/>
            <a:ext cx="3195995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Limitations in analyzing non-English reviews.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9156740" y="2757607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9391174" y="299204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Sample Size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9391174" y="3482459"/>
            <a:ext cx="3195995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Potential bias from reduced dataset of 100 songs.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793790" y="483477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1028224" y="506920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 dirty="0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Mitigation Strategies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1028224" y="5559622"/>
            <a:ext cx="3195995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Implementing techniques to improve accuracy despite limitations.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449644" y="384237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 dirty="0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 Introduction</a:t>
            </a:r>
            <a:endParaRPr sz="44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784539" y="243015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973848" y="2515167"/>
            <a:ext cx="131683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650"/>
              <a:buFont typeface="Instrument Sans SemiBold"/>
              <a:buNone/>
            </a:pPr>
            <a:r>
              <a:rPr lang="en-US" sz="2650" b="1" i="0" u="none" strike="noStrike" cap="none" dirty="0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1</a:t>
            </a:r>
            <a:endParaRPr sz="26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636415" y="2484448"/>
            <a:ext cx="1523624" cy="37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 dirty="0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Objective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349348" y="2436320"/>
            <a:ext cx="6503193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Classify Lyrics Sentiment into positive, neutral, or negative.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784539" y="40778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944916" y="4162901"/>
            <a:ext cx="189548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650"/>
              <a:buFont typeface="Instrument Sans SemiBold"/>
              <a:buNone/>
            </a:pPr>
            <a:r>
              <a:rPr lang="en-US" sz="2650" b="1" i="0" u="none" strike="noStrike" cap="none" dirty="0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2</a:t>
            </a:r>
            <a:endParaRPr sz="26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636416" y="4081718"/>
            <a:ext cx="1317800" cy="42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 dirty="0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Platform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352443" y="4077892"/>
            <a:ext cx="5984988" cy="42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Google Cloud Platform (GCP) for scalable analysis.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782239" y="57332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938806" y="5818222"/>
            <a:ext cx="197048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650"/>
              <a:buFont typeface="Instrument Sans SemiBold"/>
              <a:buNone/>
            </a:pPr>
            <a:r>
              <a:rPr lang="en-US" sz="2650" b="1" i="0" u="none" strike="noStrike" cap="none" dirty="0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3</a:t>
            </a:r>
            <a:endParaRPr sz="26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636415" y="5729452"/>
            <a:ext cx="1317801" cy="39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 dirty="0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Purpose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3349348" y="5618528"/>
            <a:ext cx="10524914" cy="39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Gain insights into </a:t>
            </a:r>
            <a:r>
              <a:rPr lang="en-US" sz="1750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the significance </a:t>
            </a: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 of </a:t>
            </a:r>
            <a:r>
              <a:rPr lang="en-US" sz="1750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acoustic features of a song to the popularity and to their lyrics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2880197" y="7747461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/>
          <p:nvPr/>
        </p:nvSpPr>
        <p:spPr>
          <a:xfrm>
            <a:off x="603290" y="592931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 dirty="0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Future Scope</a:t>
            </a:r>
            <a:endParaRPr sz="44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290" y="164187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8"/>
          <p:cNvSpPr/>
          <p:nvPr/>
        </p:nvSpPr>
        <p:spPr>
          <a:xfrm>
            <a:off x="603290" y="243566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Real-time Analysis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603290" y="2926080"/>
            <a:ext cx="4120753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Implement streaming data for up-to-the-minute sentiment insights.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2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4204" y="164187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8"/>
          <p:cNvSpPr/>
          <p:nvPr/>
        </p:nvSpPr>
        <p:spPr>
          <a:xfrm>
            <a:off x="5064204" y="243566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Language Expansion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5064204" y="2926080"/>
            <a:ext cx="4120872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Develop capabilities to analyze non-English reviews accurately.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2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238" y="164187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8"/>
          <p:cNvSpPr/>
          <p:nvPr/>
        </p:nvSpPr>
        <p:spPr>
          <a:xfrm>
            <a:off x="9525238" y="243566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Advanced Models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9525238" y="2926080"/>
            <a:ext cx="4120753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Explore transformer models for nuanced sentiment understanding.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12673072" y="4337511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/>
          <p:nvPr/>
        </p:nvSpPr>
        <p:spPr>
          <a:xfrm>
            <a:off x="914400" y="3085223"/>
            <a:ext cx="12922211" cy="293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6150"/>
              <a:buFont typeface="Instrument Sans SemiBold"/>
              <a:buNone/>
            </a:pPr>
            <a:r>
              <a:rPr lang="en-US" sz="615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Thank You</a:t>
            </a:r>
            <a:endParaRPr sz="61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12880197" y="7764086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778602" y="301244"/>
            <a:ext cx="5565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050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3950"/>
              <a:buFont typeface="Instrument Sans SemiBold"/>
              <a:buNone/>
            </a:pPr>
            <a:r>
              <a:rPr lang="en-US" sz="395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Business Case Scenario</a:t>
            </a:r>
            <a:endParaRPr sz="3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993219" y="1481971"/>
            <a:ext cx="22860" cy="6197560"/>
          </a:xfrm>
          <a:prstGeom prst="roundRect">
            <a:avLst>
              <a:gd name="adj" fmla="val 369243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1207830" y="1922502"/>
            <a:ext cx="703302" cy="22860"/>
          </a:xfrm>
          <a:prstGeom prst="roundRect">
            <a:avLst>
              <a:gd name="adj" fmla="val 369243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78609" y="1707952"/>
            <a:ext cx="452100" cy="452100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946249" y="1783199"/>
            <a:ext cx="116681" cy="3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350"/>
              <a:buFont typeface="Instrument Sans SemiBold"/>
              <a:buNone/>
            </a:pPr>
            <a:r>
              <a:rPr lang="en-US" sz="235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1</a:t>
            </a:r>
            <a:endParaRPr sz="2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2109907" y="1682829"/>
            <a:ext cx="2512100" cy="31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950"/>
              <a:buFont typeface="Instrument Sans SemiBold"/>
              <a:buNone/>
            </a:pPr>
            <a:r>
              <a:rPr lang="en-US" sz="195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Company</a:t>
            </a:r>
            <a:endParaRPr sz="1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2109907" y="2117288"/>
            <a:ext cx="6330791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550"/>
              <a:buFont typeface="Instrument Sans Medium"/>
              <a:buNone/>
            </a:pPr>
            <a:r>
              <a:rPr lang="en-US" sz="15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Spotify: Global music streaming platform with over 500 million active users.</a:t>
            </a:r>
            <a:endParaRPr sz="15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207830" y="3602474"/>
            <a:ext cx="703302" cy="22860"/>
          </a:xfrm>
          <a:prstGeom prst="roundRect">
            <a:avLst>
              <a:gd name="adj" fmla="val 369243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778609" y="3387923"/>
            <a:ext cx="452080" cy="452080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20651" y="3463171"/>
            <a:ext cx="167878" cy="3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350"/>
              <a:buFont typeface="Instrument Sans SemiBold"/>
              <a:buNone/>
            </a:pPr>
            <a:r>
              <a:rPr lang="en-US" sz="235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2</a:t>
            </a:r>
            <a:endParaRPr sz="2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2109907" y="3362801"/>
            <a:ext cx="2512100" cy="31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950"/>
              <a:buFont typeface="Instrument Sans SemiBold"/>
              <a:buNone/>
            </a:pPr>
            <a:r>
              <a:rPr lang="en-US" sz="1950" b="1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Goal</a:t>
            </a:r>
            <a:endParaRPr sz="1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2109907" y="3797260"/>
            <a:ext cx="6330791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550"/>
              <a:buFont typeface="Instrument Sans Medium"/>
              <a:buNone/>
            </a:pPr>
            <a:r>
              <a:rPr lang="en-US" sz="155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Streaming platforms like </a:t>
            </a:r>
            <a:r>
              <a:rPr lang="en-US" sz="155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Spotify</a:t>
            </a:r>
            <a:r>
              <a:rPr lang="en-US" sz="155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, </a:t>
            </a:r>
            <a:r>
              <a:rPr lang="en-US" sz="155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Apple Music</a:t>
            </a:r>
            <a:r>
              <a:rPr lang="en-US" sz="155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, or </a:t>
            </a:r>
            <a:r>
              <a:rPr lang="en-US" sz="155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YouTube Music</a:t>
            </a:r>
            <a:r>
              <a:rPr lang="en-US" sz="155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can enhance their recommendation engines by incorporating sentiment analysis of lyrics and acoustic features</a:t>
            </a:r>
            <a:endParaRPr sz="1550" i="0" u="none" strike="noStrike" cap="none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207830" y="5282446"/>
            <a:ext cx="703302" cy="22860"/>
          </a:xfrm>
          <a:prstGeom prst="roundRect">
            <a:avLst>
              <a:gd name="adj" fmla="val 369243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78609" y="5067895"/>
            <a:ext cx="452080" cy="452080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917317" y="5143143"/>
            <a:ext cx="174546" cy="3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350"/>
              <a:buFont typeface="Instrument Sans SemiBold"/>
              <a:buNone/>
            </a:pPr>
            <a:r>
              <a:rPr lang="en-US" sz="235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3</a:t>
            </a:r>
            <a:endParaRPr sz="2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109907" y="5042773"/>
            <a:ext cx="2512100" cy="31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950"/>
              <a:buFont typeface="Instrument Sans SemiBold"/>
              <a:buNone/>
            </a:pPr>
            <a:r>
              <a:rPr lang="en-US" sz="195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Challenge</a:t>
            </a:r>
            <a:endParaRPr sz="1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109907" y="5477232"/>
            <a:ext cx="6330791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550"/>
              <a:buFont typeface="Instrument Sans Medium"/>
              <a:buNone/>
            </a:pPr>
            <a:r>
              <a:rPr lang="en-US" sz="15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Manual analysis of millions of</a:t>
            </a:r>
            <a:r>
              <a:rPr lang="en-US" sz="155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 songs and their lyrics </a:t>
            </a:r>
            <a:r>
              <a:rPr lang="en-US" sz="15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is time-intensive.</a:t>
            </a:r>
            <a:endParaRPr sz="15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207830" y="6640949"/>
            <a:ext cx="703302" cy="22860"/>
          </a:xfrm>
          <a:prstGeom prst="roundRect">
            <a:avLst>
              <a:gd name="adj" fmla="val 369243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78609" y="6426398"/>
            <a:ext cx="452080" cy="452080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911959" y="6501646"/>
            <a:ext cx="185380" cy="3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350"/>
              <a:buFont typeface="Instrument Sans SemiBold"/>
              <a:buNone/>
            </a:pPr>
            <a:r>
              <a:rPr lang="en-US" sz="235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4</a:t>
            </a:r>
            <a:endParaRPr sz="2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109907" y="6401276"/>
            <a:ext cx="2512100" cy="31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950"/>
              <a:buFont typeface="Instrument Sans SemiBold"/>
              <a:buNone/>
            </a:pPr>
            <a:r>
              <a:rPr lang="en-US" sz="195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Solution</a:t>
            </a:r>
            <a:endParaRPr sz="1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109907" y="6835735"/>
            <a:ext cx="6330791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550"/>
              <a:buFont typeface="Instrument Sans Medium"/>
              <a:buNone/>
            </a:pPr>
            <a:r>
              <a:rPr lang="en-US" sz="15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Automate sentiment analysis using cloud-based AI tools for efficient decision-making.</a:t>
            </a:r>
            <a:endParaRPr sz="15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266250" y="416299"/>
            <a:ext cx="9622009" cy="1010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 dirty="0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Key Solution Requirements</a:t>
            </a:r>
            <a:endParaRPr sz="44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250" y="1971437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898200" y="245405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 dirty="0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Scalability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2672120" y="2391013"/>
            <a:ext cx="7367230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Handle large data volumes efficiently with consistent performance.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338" y="3479721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898200" y="351749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 dirty="0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 Security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885777" y="3467874"/>
            <a:ext cx="808702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Ensure encrypted data transfer and compliance with privacy regulations.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250" y="498800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966146" y="509432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 dirty="0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Cost Efficiency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3172731" y="5085755"/>
            <a:ext cx="5953958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Optimize costs using pay-as-you-go cloud solutions.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338" y="6348651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898199" y="658162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 SemiBold"/>
              <a:buNone/>
            </a:pPr>
            <a:r>
              <a:rPr lang="en-US" sz="2200" b="1" i="0" u="none" strike="noStrike" cap="none" dirty="0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Low Maintenance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716781" y="6552724"/>
            <a:ext cx="725601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 dirty="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Minimize operational overhead with automated cloud services.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2880197" y="7697585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748146" y="1016724"/>
            <a:ext cx="12922211" cy="218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6150"/>
              <a:buFont typeface="Instrument Sans SemiBold"/>
              <a:buNone/>
            </a:pPr>
            <a:r>
              <a:rPr lang="en-US" sz="6650" b="1" dirty="0" smtClean="0">
                <a:solidFill>
                  <a:srgbClr val="CBCCCE"/>
                </a:solidFill>
                <a:latin typeface="Instrument Sans SemiBold"/>
                <a:ea typeface="Calibri"/>
                <a:cs typeface="Calibri"/>
                <a:sym typeface="Instrument Sans SemiBold"/>
              </a:rPr>
              <a:t>Cloud vs  On-</a:t>
            </a:r>
            <a:r>
              <a:rPr lang="en-US" sz="6650" b="1" dirty="0" err="1" smtClean="0">
                <a:solidFill>
                  <a:srgbClr val="CBCCCE"/>
                </a:solidFill>
                <a:latin typeface="Instrument Sans SemiBold"/>
                <a:ea typeface="Calibri"/>
                <a:cs typeface="Calibri"/>
                <a:sym typeface="Instrument Sans SemiBold"/>
              </a:rPr>
              <a:t>Prem</a:t>
            </a:r>
            <a:r>
              <a:rPr lang="en-US" sz="6650" b="1" dirty="0" smtClean="0">
                <a:solidFill>
                  <a:srgbClr val="CBCCCE"/>
                </a:solidFill>
                <a:latin typeface="Instrument Sans SemiBold"/>
                <a:ea typeface="Calibri"/>
                <a:cs typeface="Calibri"/>
                <a:sym typeface="Instrument Sans SemiBold"/>
              </a:rPr>
              <a:t> </a:t>
            </a:r>
            <a:r>
              <a:rPr lang="en-US" sz="6650" b="1" dirty="0" err="1" smtClean="0">
                <a:solidFill>
                  <a:srgbClr val="CBCCCE"/>
                </a:solidFill>
                <a:latin typeface="Instrument Sans SemiBold"/>
                <a:ea typeface="Calibri"/>
                <a:cs typeface="Calibri"/>
                <a:sym typeface="Instrument Sans SemiBold"/>
              </a:rPr>
              <a:t>Matix</a:t>
            </a:r>
            <a:r>
              <a:rPr lang="en-US" sz="6650" b="1" dirty="0" smtClean="0">
                <a:solidFill>
                  <a:srgbClr val="CBCCCE"/>
                </a:solidFill>
                <a:latin typeface="Instrument Sans SemiBold"/>
                <a:ea typeface="Calibri"/>
                <a:cs typeface="Calibri"/>
                <a:sym typeface="Instrument Sans SemiBold"/>
              </a:rPr>
              <a:t> </a:t>
            </a:r>
            <a:endParaRPr sz="66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2"/>
          <p:cNvSpPr/>
          <p:nvPr/>
        </p:nvSpPr>
        <p:spPr>
          <a:xfrm>
            <a:off x="12896822" y="7730836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5027392" y="5063926"/>
            <a:ext cx="548640" cy="43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DE7D373-0C4F-1CFC-DD7F-74A0B8A84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25870"/>
              </p:ext>
            </p:extLst>
          </p:nvPr>
        </p:nvGraphicFramePr>
        <p:xfrm>
          <a:off x="2082189" y="2755280"/>
          <a:ext cx="10385302" cy="4617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2047">
                  <a:extLst>
                    <a:ext uri="{9D8B030D-6E8A-4147-A177-3AD203B41FA5}">
                      <a16:colId xmlns:a16="http://schemas.microsoft.com/office/drawing/2014/main" val="2908274073"/>
                    </a:ext>
                  </a:extLst>
                </a:gridCol>
                <a:gridCol w="2472047">
                  <a:extLst>
                    <a:ext uri="{9D8B030D-6E8A-4147-A177-3AD203B41FA5}">
                      <a16:colId xmlns:a16="http://schemas.microsoft.com/office/drawing/2014/main" val="1083675385"/>
                    </a:ext>
                  </a:extLst>
                </a:gridCol>
                <a:gridCol w="2472047">
                  <a:extLst>
                    <a:ext uri="{9D8B030D-6E8A-4147-A177-3AD203B41FA5}">
                      <a16:colId xmlns:a16="http://schemas.microsoft.com/office/drawing/2014/main" val="1756568629"/>
                    </a:ext>
                  </a:extLst>
                </a:gridCol>
                <a:gridCol w="2969161">
                  <a:extLst>
                    <a:ext uri="{9D8B030D-6E8A-4147-A177-3AD203B41FA5}">
                      <a16:colId xmlns:a16="http://schemas.microsoft.com/office/drawing/2014/main" val="1988217925"/>
                    </a:ext>
                  </a:extLst>
                </a:gridCol>
              </a:tblGrid>
              <a:tr h="9469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On-Premise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79655"/>
                  </a:ext>
                </a:extLst>
              </a:tr>
              <a:tr h="524336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80866"/>
                  </a:ext>
                </a:extLst>
              </a:tr>
              <a:tr h="524336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45149"/>
                  </a:ext>
                </a:extLst>
              </a:tr>
              <a:tr h="524336">
                <a:tc>
                  <a:txBody>
                    <a:bodyPr/>
                    <a:lstStyle/>
                    <a:p>
                      <a:r>
                        <a:rPr lang="en-US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26540"/>
                  </a:ext>
                </a:extLst>
              </a:tr>
              <a:tr h="524336">
                <a:tc>
                  <a:txBody>
                    <a:bodyPr/>
                    <a:lstStyle/>
                    <a:p>
                      <a:r>
                        <a:rPr lang="en-US" dirty="0"/>
                        <a:t>CAPEX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79356"/>
                  </a:ext>
                </a:extLst>
              </a:tr>
              <a:tr h="524336">
                <a:tc>
                  <a:txBody>
                    <a:bodyPr/>
                    <a:lstStyle/>
                    <a:p>
                      <a:r>
                        <a:rPr lang="en-US" dirty="0"/>
                        <a:t>OPEX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27023"/>
                  </a:ext>
                </a:extLst>
              </a:tr>
              <a:tr h="524336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37186"/>
                  </a:ext>
                </a:extLst>
              </a:tr>
              <a:tr h="524336">
                <a:tc>
                  <a:txBody>
                    <a:bodyPr/>
                    <a:lstStyle/>
                    <a:p>
                      <a:r>
                        <a:rPr lang="en-US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54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3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236083" y="120658"/>
            <a:ext cx="12876414" cy="118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6150"/>
              <a:buFont typeface="Instrument Sans SemiBold"/>
              <a:buNone/>
            </a:pPr>
            <a:r>
              <a:rPr lang="en-US" sz="6650" b="1" dirty="0" smtClean="0">
                <a:solidFill>
                  <a:srgbClr val="CBCCCE"/>
                </a:solidFill>
                <a:latin typeface="Instrument Sans SemiBold"/>
                <a:ea typeface="Calibri"/>
                <a:cs typeface="Calibri"/>
                <a:sym typeface="Instrument Sans SemiBold"/>
              </a:rPr>
              <a:t>Cost Comparison GCP vs AWS</a:t>
            </a:r>
            <a:endParaRPr sz="66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2"/>
          <p:cNvSpPr/>
          <p:nvPr/>
        </p:nvSpPr>
        <p:spPr>
          <a:xfrm>
            <a:off x="12896822" y="7730836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5027392" y="5063926"/>
            <a:ext cx="548640" cy="43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82078"/>
              </p:ext>
            </p:extLst>
          </p:nvPr>
        </p:nvGraphicFramePr>
        <p:xfrm>
          <a:off x="1892524" y="1499201"/>
          <a:ext cx="4762500" cy="185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49286349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552882495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426542160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Cloud Storage</a:t>
                      </a:r>
                      <a:endParaRPr lang="en-GB" sz="13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9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Service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GCP: Cloud Storage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AWS: S3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109112916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Storage Type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Standard Storage (Regional)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Standard Storage (S3 Standard)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2108182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Cost/GB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$0.023/GB/month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$0.023/GB/month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23214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Example Usage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1 TB stored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1 TB stored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3772252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>
                          <a:effectLst/>
                        </a:rPr>
                        <a:t>Monthly Cost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$23.00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$23.00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220141651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73654"/>
              </p:ext>
            </p:extLst>
          </p:nvPr>
        </p:nvGraphicFramePr>
        <p:xfrm>
          <a:off x="1892524" y="3618470"/>
          <a:ext cx="4762500" cy="2018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63809288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76111877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743963093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Compute Engine</a:t>
                      </a:r>
                      <a:endParaRPr lang="en-GB" sz="13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51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Service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GCP: Compute Engine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AWS: EC2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319959761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Instance Type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e2-standard-4 (4 vCPU, 16 GB RAM)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t3.xlarge (4 vCPU, 16 GB RAM)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1131346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Cost/Hour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$0.134/hour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$0.1344/hour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25775751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Example Usage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730 hours (1 month, on-demand pricing)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730 hours (1 month, on-demand pricing)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3807415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>
                          <a:effectLst/>
                        </a:rPr>
                        <a:t>Monthly Cost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$97.82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$98.11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40651806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92480"/>
              </p:ext>
            </p:extLst>
          </p:nvPr>
        </p:nvGraphicFramePr>
        <p:xfrm>
          <a:off x="7199757" y="1414746"/>
          <a:ext cx="4762500" cy="1934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25008752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672773775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4107056190"/>
                    </a:ext>
                  </a:extLst>
                </a:gridCol>
              </a:tblGrid>
              <a:tr h="18237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NLP API</a:t>
                      </a:r>
                      <a:endParaRPr lang="en-GB" sz="13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41158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Service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GCP: Natural Language API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AWS: Comprehend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295798131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API Usage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Sentiment Analysis (up to 1K units)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Sentiment Analysis (up to 1K units)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1639857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Cost/1K Units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$1.00/1K units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$1.00/1K units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2283569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Example Usage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100,000 units/month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100,000 units/month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4233696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>
                          <a:effectLst/>
                        </a:rPr>
                        <a:t>Monthly Cost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>
                          <a:effectLst/>
                        </a:rPr>
                        <a:t>$100.00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$100.00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28251654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56236"/>
              </p:ext>
            </p:extLst>
          </p:nvPr>
        </p:nvGraphicFramePr>
        <p:xfrm>
          <a:off x="7110222" y="3618470"/>
          <a:ext cx="4941570" cy="2018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592">
                  <a:extLst>
                    <a:ext uri="{9D8B030D-6E8A-4147-A177-3AD203B41FA5}">
                      <a16:colId xmlns:a16="http://schemas.microsoft.com/office/drawing/2014/main" val="3687804027"/>
                    </a:ext>
                  </a:extLst>
                </a:gridCol>
                <a:gridCol w="1844853">
                  <a:extLst>
                    <a:ext uri="{9D8B030D-6E8A-4147-A177-3AD203B41FA5}">
                      <a16:colId xmlns:a16="http://schemas.microsoft.com/office/drawing/2014/main" val="2689879060"/>
                    </a:ext>
                  </a:extLst>
                </a:gridCol>
                <a:gridCol w="1568125">
                  <a:extLst>
                    <a:ext uri="{9D8B030D-6E8A-4147-A177-3AD203B41FA5}">
                      <a16:colId xmlns:a16="http://schemas.microsoft.com/office/drawing/2014/main" val="808504217"/>
                    </a:ext>
                  </a:extLst>
                </a:gridCol>
              </a:tblGrid>
              <a:tr h="2453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Big Query </a:t>
                      </a:r>
                      <a:endParaRPr lang="en-GB" sz="13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2663"/>
                  </a:ext>
                </a:extLst>
              </a:tr>
              <a:tr h="3450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Service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GCP: BigQuery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AWS: Athena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423333622"/>
                  </a:ext>
                </a:extLst>
              </a:tr>
              <a:tr h="5413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Query Pricing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$5.00/TB (on-demand queries)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$5.00/TB (on-demand queries)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4016783566"/>
                  </a:ext>
                </a:extLst>
              </a:tr>
              <a:tr h="5413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Example Usage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 TB queried per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 TB queried per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4107084253"/>
                  </a:ext>
                </a:extLst>
              </a:tr>
              <a:tr h="3450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>
                          <a:effectLst/>
                        </a:rPr>
                        <a:t>Monthly Cost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>
                          <a:effectLst/>
                        </a:rPr>
                        <a:t>$50.00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$50.00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373301386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94867"/>
              </p:ext>
            </p:extLst>
          </p:nvPr>
        </p:nvGraphicFramePr>
        <p:xfrm>
          <a:off x="4572000" y="5960242"/>
          <a:ext cx="4901184" cy="1985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6100">
                  <a:extLst>
                    <a:ext uri="{9D8B030D-6E8A-4147-A177-3AD203B41FA5}">
                      <a16:colId xmlns:a16="http://schemas.microsoft.com/office/drawing/2014/main" val="3210108761"/>
                    </a:ext>
                  </a:extLst>
                </a:gridCol>
                <a:gridCol w="1829775">
                  <a:extLst>
                    <a:ext uri="{9D8B030D-6E8A-4147-A177-3AD203B41FA5}">
                      <a16:colId xmlns:a16="http://schemas.microsoft.com/office/drawing/2014/main" val="646053144"/>
                    </a:ext>
                  </a:extLst>
                </a:gridCol>
                <a:gridCol w="1555309">
                  <a:extLst>
                    <a:ext uri="{9D8B030D-6E8A-4147-A177-3AD203B41FA5}">
                      <a16:colId xmlns:a16="http://schemas.microsoft.com/office/drawing/2014/main" val="177121149"/>
                    </a:ext>
                  </a:extLst>
                </a:gridCol>
              </a:tblGrid>
              <a:tr h="24142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Looker Studio</a:t>
                      </a:r>
                      <a:endParaRPr lang="en-GB" sz="13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86636"/>
                  </a:ext>
                </a:extLst>
              </a:tr>
              <a:tr h="532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Service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GCP: Looker Studio (Free Tier)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AWS: QuickSight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1938912359"/>
                  </a:ext>
                </a:extLst>
              </a:tr>
              <a:tr h="53259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Cost/User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Free (basic functionality)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$9.00/user/month (Standard Edition)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2346396511"/>
                  </a:ext>
                </a:extLst>
              </a:tr>
              <a:tr h="33945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Example Usage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5 users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5 users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3150404258"/>
                  </a:ext>
                </a:extLst>
              </a:tr>
              <a:tr h="33945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>
                          <a:effectLst/>
                        </a:rPr>
                        <a:t>Monthly Cost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>
                          <a:effectLst/>
                        </a:rPr>
                        <a:t>Free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$45.00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215125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3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748146" y="1016725"/>
            <a:ext cx="12922211" cy="144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6150"/>
              <a:buFont typeface="Instrument Sans SemiBold"/>
              <a:buNone/>
            </a:pPr>
            <a:r>
              <a:rPr lang="en-US" sz="6650" b="1" dirty="0" smtClean="0">
                <a:solidFill>
                  <a:srgbClr val="CBCCCE"/>
                </a:solidFill>
                <a:latin typeface="Instrument Sans SemiBold"/>
                <a:ea typeface="Calibri"/>
                <a:cs typeface="Calibri"/>
                <a:sym typeface="Instrument Sans SemiBold"/>
              </a:rPr>
              <a:t>Cloud vs  On-</a:t>
            </a:r>
            <a:r>
              <a:rPr lang="en-US" sz="6650" b="1" dirty="0" err="1" smtClean="0">
                <a:solidFill>
                  <a:srgbClr val="CBCCCE"/>
                </a:solidFill>
                <a:latin typeface="Instrument Sans SemiBold"/>
                <a:ea typeface="Calibri"/>
                <a:cs typeface="Calibri"/>
                <a:sym typeface="Instrument Sans SemiBold"/>
              </a:rPr>
              <a:t>Prem</a:t>
            </a:r>
            <a:r>
              <a:rPr lang="en-US" sz="6650" b="1" dirty="0" smtClean="0">
                <a:solidFill>
                  <a:srgbClr val="CBCCCE"/>
                </a:solidFill>
                <a:latin typeface="Instrument Sans SemiBold"/>
                <a:ea typeface="Calibri"/>
                <a:cs typeface="Calibri"/>
                <a:sym typeface="Instrument Sans SemiBold"/>
              </a:rPr>
              <a:t> </a:t>
            </a:r>
            <a:r>
              <a:rPr lang="en-US" sz="6650" b="1" dirty="0" err="1" smtClean="0">
                <a:solidFill>
                  <a:srgbClr val="CBCCCE"/>
                </a:solidFill>
                <a:latin typeface="Instrument Sans SemiBold"/>
                <a:ea typeface="Calibri"/>
                <a:cs typeface="Calibri"/>
                <a:sym typeface="Instrument Sans SemiBold"/>
              </a:rPr>
              <a:t>Matix</a:t>
            </a:r>
            <a:r>
              <a:rPr lang="en-US" sz="6650" b="1" dirty="0" smtClean="0">
                <a:solidFill>
                  <a:srgbClr val="CBCCCE"/>
                </a:solidFill>
                <a:latin typeface="Instrument Sans SemiBold"/>
                <a:ea typeface="Calibri"/>
                <a:cs typeface="Calibri"/>
                <a:sym typeface="Instrument Sans SemiBold"/>
              </a:rPr>
              <a:t> </a:t>
            </a:r>
            <a:endParaRPr sz="66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2"/>
          <p:cNvSpPr/>
          <p:nvPr/>
        </p:nvSpPr>
        <p:spPr>
          <a:xfrm>
            <a:off x="12896822" y="7730836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5027392" y="5063926"/>
            <a:ext cx="548640" cy="43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200"/>
              <a:buFont typeface="Instrument San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11536"/>
              </p:ext>
            </p:extLst>
          </p:nvPr>
        </p:nvGraphicFramePr>
        <p:xfrm>
          <a:off x="2487169" y="2673350"/>
          <a:ext cx="8266176" cy="3873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8904">
                  <a:extLst>
                    <a:ext uri="{9D8B030D-6E8A-4147-A177-3AD203B41FA5}">
                      <a16:colId xmlns:a16="http://schemas.microsoft.com/office/drawing/2014/main" val="3862354282"/>
                    </a:ext>
                  </a:extLst>
                </a:gridCol>
                <a:gridCol w="2629788">
                  <a:extLst>
                    <a:ext uri="{9D8B030D-6E8A-4147-A177-3AD203B41FA5}">
                      <a16:colId xmlns:a16="http://schemas.microsoft.com/office/drawing/2014/main" val="2063701730"/>
                    </a:ext>
                  </a:extLst>
                </a:gridCol>
                <a:gridCol w="3207484">
                  <a:extLst>
                    <a:ext uri="{9D8B030D-6E8A-4147-A177-3AD203B41FA5}">
                      <a16:colId xmlns:a16="http://schemas.microsoft.com/office/drawing/2014/main" val="1437618991"/>
                    </a:ext>
                  </a:extLst>
                </a:gridCol>
              </a:tblGrid>
              <a:tr h="6564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Service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GCP Monthly Cost</a:t>
                      </a:r>
                    </a:p>
                  </a:txBody>
                  <a:tcPr marL="9525" marR="9525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AWS Monthly Cost</a:t>
                      </a:r>
                    </a:p>
                  </a:txBody>
                  <a:tcPr marL="9525" marR="9525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94521"/>
                  </a:ext>
                </a:extLst>
              </a:tr>
              <a:tr h="51217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Cloud Storage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$23.00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</a:rPr>
                        <a:t>$23.00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1450703940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Compute Engine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$97.82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</a:rPr>
                        <a:t>$98.11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2969349112"/>
                  </a:ext>
                </a:extLst>
              </a:tr>
              <a:tr h="51217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NLP API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$100.00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</a:rPr>
                        <a:t>$100.00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3778050991"/>
                  </a:ext>
                </a:extLst>
              </a:tr>
              <a:tr h="51217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BigQuery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$50.00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</a:rPr>
                        <a:t>$50.00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1882757536"/>
                  </a:ext>
                </a:extLst>
              </a:tr>
              <a:tr h="51217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Looker Studio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Free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</a:rPr>
                        <a:t>$45.00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1430190261"/>
                  </a:ext>
                </a:extLst>
              </a:tr>
              <a:tr h="51217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Total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$270.82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$316.11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63500" marB="63500" anchor="ctr"/>
                </a:tc>
                <a:extLst>
                  <a:ext uri="{0D108BD9-81ED-4DB2-BD59-A6C34878D82A}">
                    <a16:rowId xmlns:a16="http://schemas.microsoft.com/office/drawing/2014/main" val="122163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4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569000" y="447080"/>
            <a:ext cx="4065032" cy="50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3200"/>
              <a:buFont typeface="Instrument Sans SemiBold"/>
              <a:buNone/>
            </a:pPr>
            <a:r>
              <a:rPr lang="en-US" sz="320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Solution Architecture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2880197" y="7684314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5120"/>
            <a:ext cx="14613775" cy="727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405782" y="223361"/>
            <a:ext cx="4065032" cy="50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BCCCE"/>
              </a:buClr>
              <a:buSzPts val="3200"/>
              <a:buFont typeface="Instrument Sans SemiBold"/>
              <a:buNone/>
            </a:pPr>
            <a:r>
              <a:rPr lang="en-US" sz="3200" b="1" i="0" u="none" strike="noStrike" cap="none">
                <a:solidFill>
                  <a:srgbClr val="CBCCCE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Project Workflow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758" y="1280279"/>
            <a:ext cx="812959" cy="1300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3454556" y="1442799"/>
            <a:ext cx="2032516" cy="25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Instrument Sans SemiBold"/>
              <a:buNone/>
            </a:pPr>
            <a:r>
              <a:rPr lang="en-US" sz="16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 Collection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3454556" y="1794272"/>
            <a:ext cx="12435602" cy="26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250"/>
              <a:buFont typeface="Instrument Sans Medium"/>
              <a:buNone/>
            </a:pPr>
            <a:r>
              <a:rPr lang="en-US" sz="12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Gather user feedback from various platforms.</a:t>
            </a:r>
            <a:endParaRPr sz="1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7758" y="2581037"/>
            <a:ext cx="812959" cy="1300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/>
          <p:nvPr/>
        </p:nvSpPr>
        <p:spPr>
          <a:xfrm>
            <a:off x="3454556" y="2743557"/>
            <a:ext cx="2032516" cy="25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Instrument Sans SemiBold"/>
              <a:buNone/>
            </a:pPr>
            <a:r>
              <a:rPr lang="en-US" sz="16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Pre-processing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454556" y="3095030"/>
            <a:ext cx="12435602" cy="26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250"/>
              <a:buFont typeface="Instrument Sans Medium"/>
              <a:buNone/>
            </a:pPr>
            <a:r>
              <a:rPr lang="en-US" sz="12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Clean and prepare data for analysis.</a:t>
            </a:r>
            <a:endParaRPr sz="1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97758" y="3881795"/>
            <a:ext cx="812959" cy="1300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3454556" y="4044315"/>
            <a:ext cx="2032516" cy="25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Instrument Sans SemiBold"/>
              <a:buNone/>
            </a:pPr>
            <a:r>
              <a:rPr lang="en-US" sz="16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Sentiment Analysis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3454556" y="4395788"/>
            <a:ext cx="12435602" cy="26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250"/>
              <a:buFont typeface="Instrument Sans Medium"/>
              <a:buNone/>
            </a:pPr>
            <a:r>
              <a:rPr lang="en-US" sz="12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Apply NLP techniques to classify sentiments.</a:t>
            </a:r>
            <a:endParaRPr sz="1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7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97758" y="5182553"/>
            <a:ext cx="812959" cy="1300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/>
          <p:nvPr/>
        </p:nvSpPr>
        <p:spPr>
          <a:xfrm>
            <a:off x="3454568" y="5345081"/>
            <a:ext cx="20325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Instrument Sans SemiBold"/>
              <a:buNone/>
            </a:pPr>
            <a:r>
              <a:rPr lang="en-US" sz="1600" b="1" i="0" u="none" strike="noStrike" cap="none">
                <a:solidFill>
                  <a:srgbClr val="CFD0D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Visualization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3454556" y="5696578"/>
            <a:ext cx="124356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250"/>
              <a:buFont typeface="Instrument Sans Medium"/>
              <a:buNone/>
            </a:pPr>
            <a:r>
              <a:rPr lang="en-US" sz="1250" b="0" i="0" u="none" strike="noStrike" cap="none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Present insights using Looker Studio.</a:t>
            </a:r>
            <a:endParaRPr sz="1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12747151" y="7780713"/>
            <a:ext cx="1733578" cy="448887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</TotalTime>
  <Words>935</Words>
  <Application>Microsoft Office PowerPoint</Application>
  <PresentationFormat>Custom</PresentationFormat>
  <Paragraphs>279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Instrument Sans SemiBold</vt:lpstr>
      <vt:lpstr>Instrument Sans Medium</vt:lpstr>
      <vt:lpstr>Arial</vt:lpstr>
      <vt:lpstr>Calibri</vt:lpstr>
      <vt:lpstr>Instrument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Shankar Nandy</cp:lastModifiedBy>
  <cp:revision>12</cp:revision>
  <dcterms:modified xsi:type="dcterms:W3CDTF">2024-12-05T00:42:11Z</dcterms:modified>
</cp:coreProperties>
</file>