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3" r:id="rId4"/>
    <p:sldId id="264"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50" d="100"/>
          <a:sy n="50" d="100"/>
        </p:scale>
        <p:origin x="1709"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0B1AFEC1-6361-4606-B4E7-705BBA856A10}" type="datetimeFigureOut">
              <a:rPr lang="en-MY" smtClean="0"/>
              <a:t>5/11/2019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280551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0B1AFEC1-6361-4606-B4E7-705BBA856A10}" type="datetimeFigureOut">
              <a:rPr lang="en-MY" smtClean="0"/>
              <a:t>5/11/2019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45400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0B1AFEC1-6361-4606-B4E7-705BBA856A10}" type="datetimeFigureOut">
              <a:rPr lang="en-MY" smtClean="0"/>
              <a:t>5/11/2019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339719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0B1AFEC1-6361-4606-B4E7-705BBA856A10}" type="datetimeFigureOut">
              <a:rPr lang="en-MY" smtClean="0"/>
              <a:t>5/11/2019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382559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1AFEC1-6361-4606-B4E7-705BBA856A10}" type="datetimeFigureOut">
              <a:rPr lang="en-MY" smtClean="0"/>
              <a:t>5/11/2019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119099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0B1AFEC1-6361-4606-B4E7-705BBA856A10}" type="datetimeFigureOut">
              <a:rPr lang="en-MY" smtClean="0"/>
              <a:t>5/11/2019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14104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0B1AFEC1-6361-4606-B4E7-705BBA856A10}" type="datetimeFigureOut">
              <a:rPr lang="en-MY" smtClean="0"/>
              <a:t>5/11/2019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204903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0B1AFEC1-6361-4606-B4E7-705BBA856A10}" type="datetimeFigureOut">
              <a:rPr lang="en-MY" smtClean="0"/>
              <a:t>5/11/2019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111177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AFEC1-6361-4606-B4E7-705BBA856A10}" type="datetimeFigureOut">
              <a:rPr lang="en-MY" smtClean="0"/>
              <a:t>5/11/2019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157240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1AFEC1-6361-4606-B4E7-705BBA856A10}" type="datetimeFigureOut">
              <a:rPr lang="en-MY" smtClean="0"/>
              <a:t>5/11/2019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41350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1AFEC1-6361-4606-B4E7-705BBA856A10}" type="datetimeFigureOut">
              <a:rPr lang="en-MY" smtClean="0"/>
              <a:t>5/11/2019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6FDBACE-93E2-4D4B-BC9B-02A80C7BC38A}" type="slidenum">
              <a:rPr lang="en-MY" smtClean="0"/>
              <a:t>‹#›</a:t>
            </a:fld>
            <a:endParaRPr lang="en-MY"/>
          </a:p>
        </p:txBody>
      </p:sp>
    </p:spTree>
    <p:extLst>
      <p:ext uri="{BB962C8B-B14F-4D97-AF65-F5344CB8AC3E}">
        <p14:creationId xmlns:p14="http://schemas.microsoft.com/office/powerpoint/2010/main" val="358363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AFEC1-6361-4606-B4E7-705BBA856A10}" type="datetimeFigureOut">
              <a:rPr lang="en-MY" smtClean="0"/>
              <a:t>5/11/2019</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DBACE-93E2-4D4B-BC9B-02A80C7BC38A}" type="slidenum">
              <a:rPr lang="en-MY" smtClean="0"/>
              <a:t>‹#›</a:t>
            </a:fld>
            <a:endParaRPr lang="en-MY"/>
          </a:p>
        </p:txBody>
      </p:sp>
    </p:spTree>
    <p:extLst>
      <p:ext uri="{BB962C8B-B14F-4D97-AF65-F5344CB8AC3E}">
        <p14:creationId xmlns:p14="http://schemas.microsoft.com/office/powerpoint/2010/main" val="3131012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534194" y="1022622"/>
            <a:ext cx="6191312" cy="12416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a:xfrm>
            <a:off x="2875039" y="1022622"/>
            <a:ext cx="5850467" cy="1325563"/>
          </a:xfrm>
        </p:spPr>
        <p:txBody>
          <a:bodyPr/>
          <a:lstStyle/>
          <a:p>
            <a:r>
              <a:rPr lang="en-MY" dirty="0" smtClean="0"/>
              <a:t>Web Server Architecture</a:t>
            </a:r>
            <a:endParaRPr lang="en-MY" dirty="0"/>
          </a:p>
        </p:txBody>
      </p:sp>
      <p:sp>
        <p:nvSpPr>
          <p:cNvPr id="4" name="TextBox 3"/>
          <p:cNvSpPr txBox="1"/>
          <p:nvPr/>
        </p:nvSpPr>
        <p:spPr>
          <a:xfrm>
            <a:off x="8535066" y="3587933"/>
            <a:ext cx="1698171" cy="553998"/>
          </a:xfrm>
          <a:prstGeom prst="rect">
            <a:avLst/>
          </a:prstGeom>
          <a:noFill/>
        </p:spPr>
        <p:txBody>
          <a:bodyPr wrap="square" rtlCol="0">
            <a:spAutoFit/>
          </a:bodyPr>
          <a:lstStyle/>
          <a:p>
            <a:r>
              <a:rPr lang="en-MY" sz="3000" dirty="0" smtClean="0"/>
              <a:t>Deployed</a:t>
            </a:r>
            <a:endParaRPr lang="en-MY" sz="3000" dirty="0"/>
          </a:p>
        </p:txBody>
      </p:sp>
      <p:sp>
        <p:nvSpPr>
          <p:cNvPr id="5" name="TextBox 4"/>
          <p:cNvSpPr txBox="1"/>
          <p:nvPr/>
        </p:nvSpPr>
        <p:spPr>
          <a:xfrm>
            <a:off x="1434195" y="3663180"/>
            <a:ext cx="1698171" cy="553998"/>
          </a:xfrm>
          <a:prstGeom prst="rect">
            <a:avLst/>
          </a:prstGeom>
          <a:noFill/>
        </p:spPr>
        <p:txBody>
          <a:bodyPr wrap="square" rtlCol="0">
            <a:spAutoFit/>
          </a:bodyPr>
          <a:lstStyle/>
          <a:p>
            <a:r>
              <a:rPr lang="en-MY" sz="3000" dirty="0" smtClean="0"/>
              <a:t>Designed</a:t>
            </a:r>
            <a:endParaRPr lang="en-MY" sz="3000" dirty="0"/>
          </a:p>
        </p:txBody>
      </p:sp>
      <p:sp>
        <p:nvSpPr>
          <p:cNvPr id="6" name="TextBox 5"/>
          <p:cNvSpPr txBox="1"/>
          <p:nvPr/>
        </p:nvSpPr>
        <p:spPr>
          <a:xfrm>
            <a:off x="4838943" y="3663180"/>
            <a:ext cx="1989546" cy="553998"/>
          </a:xfrm>
          <a:prstGeom prst="rect">
            <a:avLst/>
          </a:prstGeom>
          <a:noFill/>
        </p:spPr>
        <p:txBody>
          <a:bodyPr wrap="square" rtlCol="0">
            <a:spAutoFit/>
          </a:bodyPr>
          <a:lstStyle/>
          <a:p>
            <a:r>
              <a:rPr lang="en-MY" sz="3000" dirty="0" smtClean="0"/>
              <a:t>Developed</a:t>
            </a:r>
            <a:endParaRPr lang="en-MY" sz="3000" dirty="0"/>
          </a:p>
        </p:txBody>
      </p:sp>
      <p:cxnSp>
        <p:nvCxnSpPr>
          <p:cNvPr id="8" name="Straight Arrow Connector 7"/>
          <p:cNvCxnSpPr/>
          <p:nvPr/>
        </p:nvCxnSpPr>
        <p:spPr>
          <a:xfrm flipH="1">
            <a:off x="2534194" y="2394857"/>
            <a:ext cx="1567543" cy="1062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367451" y="2264229"/>
            <a:ext cx="1811383" cy="11930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3929360" y="400812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Rectangle 14"/>
          <p:cNvSpPr/>
          <p:nvPr/>
        </p:nvSpPr>
        <p:spPr>
          <a:xfrm>
            <a:off x="9133115" y="330708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8" name="Straight Arrow Connector 17"/>
          <p:cNvCxnSpPr>
            <a:stCxn id="2" idx="2"/>
          </p:cNvCxnSpPr>
          <p:nvPr/>
        </p:nvCxnSpPr>
        <p:spPr>
          <a:xfrm>
            <a:off x="5800273" y="2348185"/>
            <a:ext cx="6167" cy="12397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66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183371"/>
            <a:ext cx="0"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44436"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289561" y="401126"/>
            <a:ext cx="11654117" cy="6456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982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Arial" panose="020B0604020202020204" pitchFamily="34" charset="0"/>
                <a:ea typeface="Open-sans"/>
              </a:rPr>
              <a:t> </a:t>
            </a:r>
            <a:br>
              <a:rPr kumimoji="0" lang="en-US" altLang="en-US" sz="1200" b="0" i="0" u="none" strike="noStrike" cap="none" normalizeH="0" baseline="0" dirty="0" smtClean="0">
                <a:ln>
                  <a:noFill/>
                </a:ln>
                <a:solidFill>
                  <a:srgbClr val="333333"/>
                </a:solidFill>
                <a:effectLst/>
                <a:latin typeface="Arial" panose="020B0604020202020204" pitchFamily="34" charset="0"/>
                <a:ea typeface="Open-sans"/>
              </a:rPr>
            </a:br>
            <a:endParaRPr kumimoji="0" lang="en-US" altLang="en-US" sz="1200" b="0" i="0" u="none" strike="noStrike" cap="none" normalizeH="0" baseline="0" dirty="0" smtClean="0">
              <a:ln>
                <a:noFill/>
              </a:ln>
              <a:solidFill>
                <a:srgbClr val="333333"/>
              </a:solidFill>
              <a:effectLst/>
              <a:latin typeface="Arial" panose="020B0604020202020204" pitchFamily="34" charset="0"/>
              <a:ea typeface="Open-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rgbClr val="333333"/>
              </a:solidFill>
              <a:effectLst/>
              <a:latin typeface="Arial" panose="020B0604020202020204" pitchFamily="34" charset="0"/>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smtClean="0">
                <a:ln>
                  <a:noFill/>
                </a:ln>
                <a:solidFill>
                  <a:srgbClr val="333333"/>
                </a:solidFill>
                <a:effectLst/>
                <a:latin typeface="Arial" panose="020B0604020202020204" pitchFamily="34" charset="0"/>
                <a:ea typeface="Open-sans"/>
              </a:rPr>
              <a:t>Web server architecture consists of parameters including, but not limited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smtClean="0">
                <a:ln>
                  <a:noFill/>
                </a:ln>
                <a:solidFill>
                  <a:schemeClr val="accent5"/>
                </a:solidFill>
                <a:effectLst/>
                <a:latin typeface="Arial" panose="020B0604020202020204" pitchFamily="34" charset="0"/>
                <a:ea typeface="Open-sans"/>
              </a:rPr>
              <a:t>Physical capacity </a:t>
            </a:r>
            <a:r>
              <a:rPr kumimoji="0" lang="en-US" altLang="en-US" sz="3000" b="0" i="0" u="none" strike="noStrike" cap="none" normalizeH="0" baseline="0" dirty="0" smtClean="0">
                <a:ln>
                  <a:noFill/>
                </a:ln>
                <a:solidFill>
                  <a:srgbClr val="333333"/>
                </a:solidFill>
                <a:effectLst/>
                <a:latin typeface="Arial" panose="020B0604020202020204" pitchFamily="34" charset="0"/>
                <a:ea typeface="Open-sans"/>
              </a:rPr>
              <a:t>of the server in terms of computing power, storage and memory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smtClean="0">
                <a:ln>
                  <a:noFill/>
                </a:ln>
                <a:solidFill>
                  <a:schemeClr val="accent5"/>
                </a:solidFill>
                <a:effectLst/>
                <a:latin typeface="Arial" panose="020B0604020202020204" pitchFamily="34" charset="0"/>
                <a:ea typeface="Open-sans"/>
              </a:rPr>
              <a:t>Performance and quality of service </a:t>
            </a:r>
            <a:r>
              <a:rPr kumimoji="0" lang="en-US" altLang="en-US" sz="3000" b="0" i="0" u="none" strike="noStrike" cap="none" normalizeH="0" baseline="0" dirty="0" smtClean="0">
                <a:ln>
                  <a:noFill/>
                </a:ln>
                <a:solidFill>
                  <a:srgbClr val="333333"/>
                </a:solidFill>
                <a:effectLst/>
                <a:latin typeface="Arial" panose="020B0604020202020204" pitchFamily="34" charset="0"/>
                <a:ea typeface="Open-sans"/>
              </a:rPr>
              <a:t>(latency, throughput, low memory utilization)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smtClean="0">
                <a:ln>
                  <a:noFill/>
                </a:ln>
                <a:solidFill>
                  <a:schemeClr val="accent5"/>
                </a:solidFill>
                <a:effectLst/>
                <a:latin typeface="Arial" panose="020B0604020202020204" pitchFamily="34" charset="0"/>
                <a:ea typeface="Open-sans"/>
              </a:rPr>
              <a:t>Application tiers </a:t>
            </a:r>
            <a:r>
              <a:rPr kumimoji="0" lang="en-US" altLang="en-US" sz="3000" b="0" i="0" u="none" strike="noStrike" cap="none" normalizeH="0" baseline="0" dirty="0" smtClean="0">
                <a:ln>
                  <a:noFill/>
                </a:ln>
                <a:solidFill>
                  <a:srgbClr val="333333"/>
                </a:solidFill>
                <a:effectLst/>
                <a:latin typeface="Arial" panose="020B0604020202020204" pitchFamily="34" charset="0"/>
                <a:ea typeface="Open-sans"/>
              </a:rPr>
              <a:t>(type of different applications deployed on the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smtClean="0">
                <a:ln>
                  <a:noFill/>
                </a:ln>
                <a:solidFill>
                  <a:schemeClr val="accent5"/>
                </a:solidFill>
                <a:effectLst/>
                <a:latin typeface="Arial" panose="020B0604020202020204" pitchFamily="34" charset="0"/>
                <a:ea typeface="Open-sans"/>
              </a:rPr>
              <a:t>Platform supported</a:t>
            </a:r>
            <a:r>
              <a:rPr kumimoji="0" lang="en-US" altLang="en-US" sz="3000" b="0" i="0" u="none" strike="noStrike" cap="none" normalizeH="0" baseline="0" dirty="0" smtClean="0">
                <a:ln>
                  <a:noFill/>
                </a:ln>
                <a:solidFill>
                  <a:srgbClr val="333333"/>
                </a:solidFill>
                <a:effectLst/>
                <a:latin typeface="Arial" panose="020B0604020202020204" pitchFamily="34" charset="0"/>
                <a:ea typeface="Open-sans"/>
              </a:rPr>
              <a:t> (</a:t>
            </a:r>
            <a:r>
              <a:rPr kumimoji="0" lang="en-US" altLang="en-US" sz="3000" b="0" i="0" u="none" strike="noStrike" cap="none" normalizeH="0" baseline="0" dirty="0" err="1" smtClean="0">
                <a:ln>
                  <a:noFill/>
                </a:ln>
                <a:solidFill>
                  <a:srgbClr val="333333"/>
                </a:solidFill>
                <a:effectLst/>
                <a:latin typeface="Arial" panose="020B0604020202020204" pitchFamily="34" charset="0"/>
                <a:ea typeface="Open-sans"/>
              </a:rPr>
              <a:t>.Net</a:t>
            </a:r>
            <a:r>
              <a:rPr kumimoji="0" lang="en-US" altLang="en-US" sz="3000" b="0" i="0" u="none" strike="noStrike" cap="none" normalizeH="0" baseline="0" dirty="0" smtClean="0">
                <a:ln>
                  <a:noFill/>
                </a:ln>
                <a:solidFill>
                  <a:srgbClr val="333333"/>
                </a:solidFill>
                <a:effectLst/>
                <a:latin typeface="Arial" panose="020B0604020202020204" pitchFamily="34" charset="0"/>
                <a:ea typeface="Open-sans"/>
              </a:rPr>
              <a:t>, LAMP)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smtClean="0">
                <a:ln>
                  <a:noFill/>
                </a:ln>
                <a:solidFill>
                  <a:schemeClr val="accent5"/>
                </a:solidFill>
                <a:effectLst/>
                <a:latin typeface="Arial" panose="020B0604020202020204" pitchFamily="34" charset="0"/>
                <a:ea typeface="Open-sans"/>
              </a:rPr>
              <a:t>Operating system</a:t>
            </a:r>
            <a:r>
              <a:rPr kumimoji="0" lang="en-US" altLang="en-US" sz="3000" b="0" i="0" u="none" strike="noStrike" cap="none" normalizeH="0" baseline="0" dirty="0" smtClean="0">
                <a:ln>
                  <a:noFill/>
                </a:ln>
                <a:solidFill>
                  <a:srgbClr val="333333"/>
                </a:solidFill>
                <a:effectLst/>
                <a:latin typeface="Arial" panose="020B0604020202020204" pitchFamily="34" charset="0"/>
                <a:ea typeface="Open-sans"/>
              </a:rPr>
              <a:t> (Windows, Linux, Solaris)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0" i="0" u="none" strike="noStrike" cap="none" normalizeH="0" baseline="0" dirty="0" smtClean="0">
                <a:ln>
                  <a:noFill/>
                </a:ln>
                <a:solidFill>
                  <a:schemeClr val="accent5"/>
                </a:solidFill>
                <a:effectLst/>
                <a:latin typeface="Arial" panose="020B0604020202020204" pitchFamily="34" charset="0"/>
                <a:ea typeface="Open-sans"/>
              </a:rPr>
              <a:t>Network and/or Internet connectivity</a:t>
            </a:r>
            <a:r>
              <a:rPr kumimoji="0" lang="en-US" altLang="en-US" sz="3000" b="0" i="0" u="none" strike="noStrike" cap="none" normalizeH="0" baseline="0" dirty="0" smtClean="0">
                <a:ln>
                  <a:noFill/>
                </a:ln>
                <a:solidFill>
                  <a:srgbClr val="333333"/>
                </a:solidFill>
                <a:effectLst/>
                <a:latin typeface="Arial" panose="020B0604020202020204" pitchFamily="34" charset="0"/>
                <a:ea typeface="Open-sans"/>
              </a:rPr>
              <a:t> (modes of connection and the number of concurrent users it can support</a:t>
            </a:r>
            <a:r>
              <a:rPr kumimoji="0" lang="en-US" altLang="en-US" sz="1200" b="0" i="0" u="none" strike="noStrike" cap="none" normalizeH="0" baseline="0" dirty="0" smtClean="0">
                <a:ln>
                  <a:noFill/>
                </a:ln>
                <a:solidFill>
                  <a:srgbClr val="333333"/>
                </a:solidFill>
                <a:effectLst/>
                <a:latin typeface="Arial" panose="020B0604020202020204" pitchFamily="34" charset="0"/>
                <a:ea typeface="Open-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173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6720" y="1234440"/>
            <a:ext cx="11414760" cy="4862870"/>
          </a:xfrm>
          <a:prstGeom prst="rect">
            <a:avLst/>
          </a:prstGeom>
        </p:spPr>
        <p:txBody>
          <a:bodyPr wrap="square">
            <a:spAutoFit/>
          </a:bodyPr>
          <a:lstStyle/>
          <a:p>
            <a:r>
              <a:rPr lang="en-US" sz="3500" b="1" dirty="0" smtClean="0"/>
              <a:t>How Web Application Architecture Works</a:t>
            </a:r>
          </a:p>
          <a:p>
            <a:r>
              <a:rPr lang="en-US" sz="3500" b="1" dirty="0" smtClean="0"/>
              <a:t>With web applications, you have the server vs. the client side. In essence, there are two programs running concurrently:</a:t>
            </a:r>
          </a:p>
          <a:p>
            <a:endParaRPr lang="en-US" sz="3000" dirty="0" smtClean="0"/>
          </a:p>
          <a:p>
            <a:r>
              <a:rPr lang="en-US" sz="3500" dirty="0" smtClean="0"/>
              <a:t>The code which lives in the browser and responds to user input</a:t>
            </a:r>
          </a:p>
          <a:p>
            <a:r>
              <a:rPr lang="en-US" sz="3500" dirty="0" smtClean="0"/>
              <a:t>The code which lives on the server and responds to HTTP requests</a:t>
            </a:r>
            <a:endParaRPr lang="en-MY" sz="3500" dirty="0"/>
          </a:p>
        </p:txBody>
      </p:sp>
    </p:spTree>
    <p:extLst>
      <p:ext uri="{BB962C8B-B14F-4D97-AF65-F5344CB8AC3E}">
        <p14:creationId xmlns:p14="http://schemas.microsoft.com/office/powerpoint/2010/main" val="110158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9920" y="624840"/>
            <a:ext cx="7894320" cy="707886"/>
          </a:xfrm>
          <a:prstGeom prst="rect">
            <a:avLst/>
          </a:prstGeom>
          <a:noFill/>
        </p:spPr>
        <p:txBody>
          <a:bodyPr wrap="square" rtlCol="0">
            <a:spAutoFit/>
          </a:bodyPr>
          <a:lstStyle/>
          <a:p>
            <a:r>
              <a:rPr lang="en-MY" sz="4000" dirty="0" smtClean="0"/>
              <a:t>Which  Language to Use</a:t>
            </a:r>
            <a:endParaRPr lang="en-MY" sz="4000" dirty="0"/>
          </a:p>
        </p:txBody>
      </p:sp>
      <p:cxnSp>
        <p:nvCxnSpPr>
          <p:cNvPr id="6" name="Straight Arrow Connector 5"/>
          <p:cNvCxnSpPr/>
          <p:nvPr/>
        </p:nvCxnSpPr>
        <p:spPr>
          <a:xfrm flipH="1">
            <a:off x="3916680" y="1508760"/>
            <a:ext cx="563880" cy="1249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513320" y="1508760"/>
            <a:ext cx="105156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039100" y="3302615"/>
            <a:ext cx="6096000" cy="1938992"/>
          </a:xfrm>
          <a:prstGeom prst="rect">
            <a:avLst/>
          </a:prstGeom>
        </p:spPr>
        <p:txBody>
          <a:bodyPr>
            <a:spAutoFit/>
          </a:bodyPr>
          <a:lstStyle/>
          <a:p>
            <a:r>
              <a:rPr lang="en-MY" sz="3000" b="1" i="0" dirty="0" smtClean="0">
                <a:solidFill>
                  <a:srgbClr val="000000"/>
                </a:solidFill>
                <a:effectLst/>
                <a:latin typeface="ForoSans-Light"/>
              </a:rPr>
              <a:t>Client</a:t>
            </a:r>
          </a:p>
          <a:p>
            <a:pPr>
              <a:buFont typeface="Arial" panose="020B0604020202020204" pitchFamily="34" charset="0"/>
              <a:buChar char="•"/>
            </a:pPr>
            <a:r>
              <a:rPr lang="en-MY" sz="3000" b="0" i="0" dirty="0" smtClean="0">
                <a:solidFill>
                  <a:srgbClr val="000000"/>
                </a:solidFill>
                <a:effectLst/>
                <a:latin typeface="ForoSans-Light"/>
              </a:rPr>
              <a:t>CSS</a:t>
            </a:r>
          </a:p>
          <a:p>
            <a:pPr>
              <a:buFont typeface="Arial" panose="020B0604020202020204" pitchFamily="34" charset="0"/>
              <a:buChar char="•"/>
            </a:pPr>
            <a:r>
              <a:rPr lang="en-MY" sz="3000" b="0" i="0" dirty="0" err="1" smtClean="0">
                <a:solidFill>
                  <a:srgbClr val="000000"/>
                </a:solidFill>
                <a:effectLst/>
                <a:latin typeface="ForoSans-Light"/>
              </a:rPr>
              <a:t>Javascript</a:t>
            </a:r>
            <a:endParaRPr lang="en-MY" sz="3000" b="0" i="0" dirty="0" smtClean="0">
              <a:solidFill>
                <a:srgbClr val="000000"/>
              </a:solidFill>
              <a:effectLst/>
              <a:latin typeface="ForoSans-Light"/>
            </a:endParaRPr>
          </a:p>
          <a:p>
            <a:pPr>
              <a:buFont typeface="Arial" panose="020B0604020202020204" pitchFamily="34" charset="0"/>
              <a:buChar char="•"/>
            </a:pPr>
            <a:r>
              <a:rPr lang="en-MY" sz="3000" b="0" i="0" dirty="0" smtClean="0">
                <a:solidFill>
                  <a:srgbClr val="000000"/>
                </a:solidFill>
                <a:effectLst/>
                <a:latin typeface="ForoSans-Light"/>
              </a:rPr>
              <a:t>HTML</a:t>
            </a:r>
            <a:endParaRPr lang="en-MY" sz="3000" b="0" i="0" dirty="0">
              <a:solidFill>
                <a:srgbClr val="000000"/>
              </a:solidFill>
              <a:effectLst/>
              <a:latin typeface="ForoSans-Light"/>
            </a:endParaRPr>
          </a:p>
        </p:txBody>
      </p:sp>
      <p:sp>
        <p:nvSpPr>
          <p:cNvPr id="12" name="Rectangle 11"/>
          <p:cNvSpPr/>
          <p:nvPr/>
        </p:nvSpPr>
        <p:spPr>
          <a:xfrm>
            <a:off x="2377440" y="3117949"/>
            <a:ext cx="2392680" cy="2862322"/>
          </a:xfrm>
          <a:prstGeom prst="rect">
            <a:avLst/>
          </a:prstGeom>
        </p:spPr>
        <p:txBody>
          <a:bodyPr wrap="square">
            <a:spAutoFit/>
          </a:bodyPr>
          <a:lstStyle/>
          <a:p>
            <a:r>
              <a:rPr lang="en-MY" sz="3000" b="1" dirty="0" smtClean="0">
                <a:solidFill>
                  <a:srgbClr val="000000"/>
                </a:solidFill>
                <a:latin typeface="ForoSans-Light"/>
              </a:rPr>
              <a:t>Developer</a:t>
            </a:r>
            <a:endParaRPr lang="en-MY" sz="3000" b="1" i="0" dirty="0" smtClean="0">
              <a:solidFill>
                <a:srgbClr val="000000"/>
              </a:solidFill>
              <a:effectLst/>
              <a:latin typeface="ForoSans-Light"/>
            </a:endParaRPr>
          </a:p>
          <a:p>
            <a:pPr>
              <a:buFont typeface="Arial" panose="020B0604020202020204" pitchFamily="34" charset="0"/>
              <a:buChar char="•"/>
            </a:pPr>
            <a:r>
              <a:rPr lang="en-MY" sz="3000" b="0" i="0" dirty="0" smtClean="0">
                <a:solidFill>
                  <a:srgbClr val="000000"/>
                </a:solidFill>
                <a:effectLst/>
                <a:latin typeface="ForoSans-Light"/>
              </a:rPr>
              <a:t>PHP</a:t>
            </a:r>
          </a:p>
          <a:p>
            <a:pPr>
              <a:buFont typeface="Arial" panose="020B0604020202020204" pitchFamily="34" charset="0"/>
              <a:buChar char="•"/>
            </a:pPr>
            <a:r>
              <a:rPr lang="en-MY" sz="3000" b="0" i="0" dirty="0" smtClean="0">
                <a:solidFill>
                  <a:srgbClr val="000000"/>
                </a:solidFill>
                <a:effectLst/>
                <a:latin typeface="ForoSans-Light"/>
              </a:rPr>
              <a:t>C#</a:t>
            </a:r>
          </a:p>
          <a:p>
            <a:pPr>
              <a:buFont typeface="Arial" panose="020B0604020202020204" pitchFamily="34" charset="0"/>
              <a:buChar char="•"/>
            </a:pPr>
            <a:r>
              <a:rPr lang="en-MY" sz="3000" b="0" i="0" dirty="0" smtClean="0">
                <a:solidFill>
                  <a:srgbClr val="000000"/>
                </a:solidFill>
                <a:effectLst/>
                <a:latin typeface="ForoSans-Light"/>
              </a:rPr>
              <a:t>Java</a:t>
            </a:r>
          </a:p>
          <a:p>
            <a:pPr>
              <a:buFont typeface="Arial" panose="020B0604020202020204" pitchFamily="34" charset="0"/>
              <a:buChar char="•"/>
            </a:pPr>
            <a:r>
              <a:rPr lang="en-MY" sz="3000" b="0" i="0" dirty="0" smtClean="0">
                <a:solidFill>
                  <a:srgbClr val="000000"/>
                </a:solidFill>
                <a:effectLst/>
                <a:latin typeface="ForoSans-Light"/>
              </a:rPr>
              <a:t>Python</a:t>
            </a:r>
          </a:p>
          <a:p>
            <a:pPr>
              <a:buFont typeface="Arial" panose="020B0604020202020204" pitchFamily="34" charset="0"/>
              <a:buChar char="•"/>
            </a:pPr>
            <a:r>
              <a:rPr lang="en-MY" sz="3000" b="0" i="0" dirty="0" err="1" smtClean="0">
                <a:solidFill>
                  <a:srgbClr val="000000"/>
                </a:solidFill>
                <a:effectLst/>
                <a:latin typeface="ForoSans-Light"/>
              </a:rPr>
              <a:t>Javascript</a:t>
            </a:r>
            <a:endParaRPr lang="en-MY" sz="3000" b="0" i="0" dirty="0">
              <a:solidFill>
                <a:srgbClr val="000000"/>
              </a:solidFill>
              <a:effectLst/>
              <a:latin typeface="ForoSans-Light"/>
            </a:endParaRPr>
          </a:p>
        </p:txBody>
      </p:sp>
    </p:spTree>
    <p:extLst>
      <p:ext uri="{BB962C8B-B14F-4D97-AF65-F5344CB8AC3E}">
        <p14:creationId xmlns:p14="http://schemas.microsoft.com/office/powerpoint/2010/main" val="155663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 y="746760"/>
            <a:ext cx="11734800" cy="3939540"/>
          </a:xfrm>
          <a:prstGeom prst="rect">
            <a:avLst/>
          </a:prstGeom>
        </p:spPr>
        <p:txBody>
          <a:bodyPr wrap="square">
            <a:spAutoFit/>
          </a:bodyPr>
          <a:lstStyle/>
          <a:p>
            <a:r>
              <a:rPr lang="en-US" sz="4000" b="1" i="0" dirty="0" smtClean="0">
                <a:effectLst/>
                <a:latin typeface="Arial" panose="020B0604020202020204" pitchFamily="34" charset="0"/>
              </a:rPr>
              <a:t>Concurrent Approach</a:t>
            </a:r>
          </a:p>
          <a:p>
            <a:pPr algn="just"/>
            <a:r>
              <a:rPr lang="en-US" sz="3000" b="0" i="0" dirty="0" smtClean="0">
                <a:solidFill>
                  <a:srgbClr val="000000"/>
                </a:solidFill>
                <a:effectLst/>
                <a:latin typeface="Arial" panose="020B0604020202020204" pitchFamily="34" charset="0"/>
              </a:rPr>
              <a:t>Concurrent approach allows the web server to handle multiple client requests at the same time. It can be achieved by following methods:</a:t>
            </a:r>
          </a:p>
          <a:p>
            <a:pPr algn="just"/>
            <a:endParaRPr lang="en-US" sz="3000" b="0" i="0" dirty="0" smtClean="0">
              <a:solidFill>
                <a:srgbClr val="000000"/>
              </a:solidFill>
              <a:effectLst/>
              <a:latin typeface="Arial" panose="020B0604020202020204" pitchFamily="34" charset="0"/>
            </a:endParaRPr>
          </a:p>
          <a:p>
            <a:pPr algn="just">
              <a:buFont typeface="Arial" panose="020B0604020202020204" pitchFamily="34" charset="0"/>
              <a:buChar char="•"/>
            </a:pPr>
            <a:r>
              <a:rPr lang="en-US" sz="3000" b="0" i="0" dirty="0" smtClean="0">
                <a:solidFill>
                  <a:srgbClr val="000000"/>
                </a:solidFill>
                <a:effectLst/>
                <a:latin typeface="Arial" panose="020B0604020202020204" pitchFamily="34" charset="0"/>
              </a:rPr>
              <a:t>Multi-process</a:t>
            </a:r>
          </a:p>
          <a:p>
            <a:pPr algn="just">
              <a:buFont typeface="Arial" panose="020B0604020202020204" pitchFamily="34" charset="0"/>
              <a:buChar char="•"/>
            </a:pPr>
            <a:r>
              <a:rPr lang="en-US" sz="3000" b="0" i="0" dirty="0" smtClean="0">
                <a:solidFill>
                  <a:srgbClr val="000000"/>
                </a:solidFill>
                <a:effectLst/>
                <a:latin typeface="Arial" panose="020B0604020202020204" pitchFamily="34" charset="0"/>
              </a:rPr>
              <a:t>Multi-threaded</a:t>
            </a:r>
          </a:p>
          <a:p>
            <a:pPr algn="just">
              <a:buFont typeface="Arial" panose="020B0604020202020204" pitchFamily="34" charset="0"/>
              <a:buChar char="•"/>
            </a:pPr>
            <a:r>
              <a:rPr lang="en-US" sz="3000" b="0" i="0" dirty="0" smtClean="0">
                <a:solidFill>
                  <a:srgbClr val="000000"/>
                </a:solidFill>
                <a:effectLst/>
                <a:latin typeface="Arial" panose="020B0604020202020204" pitchFamily="34" charset="0"/>
              </a:rPr>
              <a:t>Hybrid method.</a:t>
            </a:r>
          </a:p>
          <a:p>
            <a:pPr algn="just">
              <a:buFont typeface="Arial" panose="020B0604020202020204" pitchFamily="34" charset="0"/>
              <a:buChar char="•"/>
            </a:pPr>
            <a:endParaRPr lang="en-US" sz="3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68870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 y="289560"/>
            <a:ext cx="11460480" cy="3939540"/>
          </a:xfrm>
          <a:prstGeom prst="rect">
            <a:avLst/>
          </a:prstGeom>
        </p:spPr>
        <p:txBody>
          <a:bodyPr wrap="square">
            <a:spAutoFit/>
          </a:bodyPr>
          <a:lstStyle/>
          <a:p>
            <a:pPr algn="just"/>
            <a:r>
              <a:rPr lang="en-US" sz="4000" u="sng" dirty="0">
                <a:solidFill>
                  <a:srgbClr val="000000"/>
                </a:solidFill>
                <a:latin typeface="Arial" panose="020B0604020202020204" pitchFamily="34" charset="0"/>
              </a:rPr>
              <a:t>Multi-processing</a:t>
            </a:r>
          </a:p>
          <a:p>
            <a:pPr algn="just"/>
            <a:r>
              <a:rPr lang="en-US" sz="3000" dirty="0">
                <a:solidFill>
                  <a:srgbClr val="000000"/>
                </a:solidFill>
                <a:latin typeface="Arial" panose="020B0604020202020204" pitchFamily="34" charset="0"/>
              </a:rPr>
              <a:t>In this a single process (parent process) initiates several single-threaded child processes and distribute incoming requests to these child processes. Each of the child processes are responsible for handling single request.</a:t>
            </a:r>
          </a:p>
          <a:p>
            <a:pPr algn="just">
              <a:buFont typeface="Arial" panose="020B0604020202020204" pitchFamily="34" charset="0"/>
              <a:buChar char="•"/>
            </a:pPr>
            <a:endParaRPr lang="en-US" sz="3000" dirty="0">
              <a:solidFill>
                <a:srgbClr val="000000"/>
              </a:solidFill>
              <a:latin typeface="Arial" panose="020B0604020202020204" pitchFamily="34" charset="0"/>
            </a:endParaRPr>
          </a:p>
          <a:p>
            <a:pPr algn="just"/>
            <a:r>
              <a:rPr lang="en-US" sz="3000" dirty="0">
                <a:solidFill>
                  <a:srgbClr val="000000"/>
                </a:solidFill>
                <a:latin typeface="Arial" panose="020B0604020202020204" pitchFamily="34" charset="0"/>
              </a:rPr>
              <a:t>It is the responsibility of parent process to monitor the load and decide if processes should be killed or forked.</a:t>
            </a:r>
          </a:p>
        </p:txBody>
      </p:sp>
    </p:spTree>
    <p:extLst>
      <p:ext uri="{BB962C8B-B14F-4D97-AF65-F5344CB8AC3E}">
        <p14:creationId xmlns:p14="http://schemas.microsoft.com/office/powerpoint/2010/main" val="84554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 y="152400"/>
            <a:ext cx="11765280" cy="4093428"/>
          </a:xfrm>
          <a:prstGeom prst="rect">
            <a:avLst/>
          </a:prstGeom>
        </p:spPr>
        <p:txBody>
          <a:bodyPr wrap="square">
            <a:spAutoFit/>
          </a:bodyPr>
          <a:lstStyle/>
          <a:p>
            <a:r>
              <a:rPr lang="en-US" sz="4000" b="0" i="0" u="sng" dirty="0" smtClean="0">
                <a:effectLst/>
                <a:latin typeface="Arial" panose="020B0604020202020204" pitchFamily="34" charset="0"/>
              </a:rPr>
              <a:t>Multi-threaded</a:t>
            </a:r>
          </a:p>
          <a:p>
            <a:pPr algn="just"/>
            <a:r>
              <a:rPr lang="en-US" sz="3000" b="0" i="0" dirty="0" smtClean="0">
                <a:solidFill>
                  <a:srgbClr val="000000"/>
                </a:solidFill>
                <a:effectLst/>
                <a:latin typeface="Arial" panose="020B0604020202020204" pitchFamily="34" charset="0"/>
              </a:rPr>
              <a:t>Unlike Multi-process, it creates multiple single-threaded process.</a:t>
            </a:r>
          </a:p>
          <a:p>
            <a:endParaRPr lang="en-US" sz="3000" b="0" i="0" dirty="0" smtClean="0">
              <a:effectLst/>
              <a:latin typeface="Arial" panose="020B0604020202020204" pitchFamily="34" charset="0"/>
            </a:endParaRPr>
          </a:p>
          <a:p>
            <a:r>
              <a:rPr lang="en-US" sz="4000" b="0" i="0" u="sng" dirty="0" smtClean="0">
                <a:effectLst/>
                <a:latin typeface="Arial" panose="020B0604020202020204" pitchFamily="34" charset="0"/>
              </a:rPr>
              <a:t>Hybrid</a:t>
            </a:r>
          </a:p>
          <a:p>
            <a:pPr algn="just"/>
            <a:r>
              <a:rPr lang="en-US" sz="3000" b="0" i="0" dirty="0" smtClean="0">
                <a:solidFill>
                  <a:srgbClr val="000000"/>
                </a:solidFill>
                <a:effectLst/>
                <a:latin typeface="Arial" panose="020B0604020202020204" pitchFamily="34" charset="0"/>
              </a:rPr>
              <a:t>It is combination of above two approaches. In this approach multiple process are created and each process initiates multiple threads. Each of the threads handles one connection. Using multiple threads in single process results in less load on system resources.</a:t>
            </a:r>
            <a:endParaRPr lang="en-US" sz="30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7463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endParaRPr lang="en-MY"/>
          </a:p>
        </p:txBody>
      </p:sp>
    </p:spTree>
    <p:extLst>
      <p:ext uri="{BB962C8B-B14F-4D97-AF65-F5344CB8AC3E}">
        <p14:creationId xmlns:p14="http://schemas.microsoft.com/office/powerpoint/2010/main" val="128202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217</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ForoSans-Light</vt:lpstr>
      <vt:lpstr>inherit</vt:lpstr>
      <vt:lpstr>Open-sans</vt:lpstr>
      <vt:lpstr>Arial</vt:lpstr>
      <vt:lpstr>Calibri</vt:lpstr>
      <vt:lpstr>Calibri Light</vt:lpstr>
      <vt:lpstr>Office Theme</vt:lpstr>
      <vt:lpstr>Web Server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cp:revision>
  <dcterms:created xsi:type="dcterms:W3CDTF">2019-11-05T06:34:32Z</dcterms:created>
  <dcterms:modified xsi:type="dcterms:W3CDTF">2019-11-05T07:13:01Z</dcterms:modified>
</cp:coreProperties>
</file>