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4"/>
  </p:notesMasterIdLst>
  <p:sldIdLst>
    <p:sldId id="256" r:id="rId5"/>
    <p:sldId id="420" r:id="rId6"/>
    <p:sldId id="441" r:id="rId7"/>
    <p:sldId id="421" r:id="rId8"/>
    <p:sldId id="422" r:id="rId9"/>
    <p:sldId id="430" r:id="rId10"/>
    <p:sldId id="431" r:id="rId11"/>
    <p:sldId id="429" r:id="rId12"/>
    <p:sldId id="423" r:id="rId13"/>
    <p:sldId id="424" r:id="rId14"/>
    <p:sldId id="428" r:id="rId15"/>
    <p:sldId id="425" r:id="rId16"/>
    <p:sldId id="427" r:id="rId17"/>
    <p:sldId id="426" r:id="rId18"/>
    <p:sldId id="322" r:id="rId19"/>
    <p:sldId id="323" r:id="rId20"/>
    <p:sldId id="324" r:id="rId21"/>
    <p:sldId id="325" r:id="rId22"/>
    <p:sldId id="337" r:id="rId23"/>
    <p:sldId id="321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439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</p14:sldIdLst>
        </p14:section>
        <p14:section name="Monitoring" id="{FDDB9284-215F-448B-AE51-8F841307E55E}">
          <p14:sldIdLst>
            <p14:sldId id="420"/>
            <p14:sldId id="441"/>
            <p14:sldId id="421"/>
            <p14:sldId id="422"/>
            <p14:sldId id="430"/>
            <p14:sldId id="431"/>
            <p14:sldId id="429"/>
            <p14:sldId id="423"/>
            <p14:sldId id="424"/>
            <p14:sldId id="428"/>
            <p14:sldId id="425"/>
            <p14:sldId id="427"/>
            <p14:sldId id="426"/>
            <p14:sldId id="322"/>
            <p14:sldId id="323"/>
            <p14:sldId id="324"/>
            <p14:sldId id="325"/>
            <p14:sldId id="337"/>
            <p14:sldId id="321"/>
            <p14:sldId id="314"/>
            <p14:sldId id="315"/>
            <p14:sldId id="316"/>
            <p14:sldId id="317"/>
            <p14:sldId id="318"/>
            <p14:sldId id="319"/>
            <p14:sldId id="320"/>
            <p14:sldId id="439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7637" autoAdjust="0"/>
  </p:normalViewPr>
  <p:slideViewPr>
    <p:cSldViewPr snapToGrid="0">
      <p:cViewPr varScale="1">
        <p:scale>
          <a:sx n="86" d="100"/>
          <a:sy n="86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microservices/logging-monitoring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https://docs.microsoft.com/en-us/azure/architecture/microservices/logging-monitoring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5D190-B0D8-4761-AB29-0A399AE6E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pmjs.com/package/applicationinsights-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</a:t>
            </a:r>
            <a:r>
              <a:rPr lang="en-US"/>
              <a:t>Microservices Monitoring </a:t>
            </a:r>
            <a:r>
              <a:rPr lang="en-US" dirty="0"/>
              <a:t>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https://github.com/SychevIgor/pronet_docker</a:t>
            </a:r>
            <a:endParaRPr lang="en-US" dirty="0"/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F529-C742-4067-9F31-3F8B2F74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77" y="987553"/>
            <a:ext cx="8514446" cy="53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3140-4789-42E6-9CAF-E666BA15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31" y="1111768"/>
            <a:ext cx="10395473" cy="52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841B-6DB1-427A-AEAF-A1285C4C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Investigation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3E3E-1223-4141-95B8-F7CC6955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99816"/>
            <a:ext cx="11274552" cy="51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841B-6DB1-427A-AEAF-A1285C4C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Investigation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EF81-C41C-470A-8996-992B35F8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7" y="1199816"/>
            <a:ext cx="9255162" cy="51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5742-30EA-49E6-9C1D-14613722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Kusto query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7AED6-32FF-4B37-8E56-22894A4D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69771"/>
            <a:ext cx="11274552" cy="5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88B48-C67B-4517-BF3C-F4FD9CB518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Performance troubleshooting or why distributed logging is important  </a:t>
            </a:r>
          </a:p>
        </p:txBody>
      </p:sp>
    </p:spTree>
    <p:extLst>
      <p:ext uri="{BB962C8B-B14F-4D97-AF65-F5344CB8AC3E}">
        <p14:creationId xmlns:p14="http://schemas.microsoft.com/office/powerpoint/2010/main" val="254709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04A07-01D2-4DAB-8C81-CE8FC858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Once, team reported performance issue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53E60-E556-4222-8967-B44652471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6364485" cy="4946162"/>
          </a:xfrm>
        </p:spPr>
        <p:txBody>
          <a:bodyPr>
            <a:normAutofit/>
          </a:bodyPr>
          <a:lstStyle/>
          <a:p>
            <a:r>
              <a:rPr lang="en-US" dirty="0"/>
              <a:t>In an application was added Application Insights for such moments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 lot of nested API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76D45-9DDA-47B3-9D90-B60C0FB6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30" y="2062803"/>
            <a:ext cx="5938407" cy="2441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38F79-8FEE-446F-855E-0EE0C314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992957"/>
            <a:ext cx="4785741" cy="53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2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9557-CF31-4CEC-94BC-EE09B131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http requests?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F72D7-817A-4643-A5E6-67479A90A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“Count_” should equal to 1</a:t>
            </a:r>
          </a:p>
          <a:p>
            <a:r>
              <a:rPr lang="en-US" dirty="0"/>
              <a:t>1 unique request for data per unique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solve: caching http requests.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71DDC-C47C-4746-B034-679CD12C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119745"/>
            <a:ext cx="79914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DDD6-946A-4A18-B311-F963E872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example how in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118C3-B12C-4FAA-B3CE-E492D4D2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987553"/>
            <a:ext cx="11337005" cy="36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7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2464-5436-4D43-AE3A-933990BC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for React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92479-4F44-4FCA-9249-892B37CE4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3578578"/>
            <a:ext cx="11274552" cy="2520470"/>
          </a:xfrm>
        </p:spPr>
        <p:txBody>
          <a:bodyPr/>
          <a:lstStyle/>
          <a:p>
            <a:r>
              <a:rPr lang="en-US" dirty="0"/>
              <a:t>React Specific package was deprecated. </a:t>
            </a:r>
          </a:p>
          <a:p>
            <a:r>
              <a:rPr lang="en-US" dirty="0"/>
              <a:t>In our project we create our own library on top of </a:t>
            </a:r>
            <a:r>
              <a:rPr lang="en-US" dirty="0">
                <a:hlinkClick r:id="rId2"/>
              </a:rPr>
              <a:t>https://www.npmjs.com/package/applicationinsights-js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9C2C-6BBD-4CFD-A378-00EEAFFD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987553"/>
            <a:ext cx="836748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Monitoring: Overview</a:t>
            </a:r>
          </a:p>
        </p:txBody>
      </p:sp>
    </p:spTree>
    <p:extLst>
      <p:ext uri="{BB962C8B-B14F-4D97-AF65-F5344CB8AC3E}">
        <p14:creationId xmlns:p14="http://schemas.microsoft.com/office/powerpoint/2010/main" val="190289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Monitoring: Price </a:t>
            </a:r>
            <a:r>
              <a:rPr lang="en-US" dirty="0"/>
              <a:t>of a log </a:t>
            </a:r>
          </a:p>
        </p:txBody>
      </p:sp>
    </p:spTree>
    <p:extLst>
      <p:ext uri="{BB962C8B-B14F-4D97-AF65-F5344CB8AC3E}">
        <p14:creationId xmlns:p14="http://schemas.microsoft.com/office/powerpoint/2010/main" val="395523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A11553-B5BB-463D-B820-AE45C64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D895A-5FF7-4041-8515-85EB25B05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340351" cy="4956048"/>
          </a:xfrm>
        </p:spPr>
        <p:txBody>
          <a:bodyPr/>
          <a:lstStyle/>
          <a:p>
            <a:r>
              <a:rPr lang="en-US" dirty="0"/>
              <a:t>Costs for Log Analytics started growing exponentially.</a:t>
            </a:r>
          </a:p>
          <a:p>
            <a:r>
              <a:rPr lang="en-US" dirty="0"/>
              <a:t>Cost per GB – 2.07$ with 4 GB per day.</a:t>
            </a:r>
          </a:p>
          <a:p>
            <a:endParaRPr lang="en-US" dirty="0"/>
          </a:p>
          <a:p>
            <a:r>
              <a:rPr lang="en-US" dirty="0"/>
              <a:t>It was just Development Environment with 1 machines (and average expected logs size from one machine should be </a:t>
            </a:r>
            <a:r>
              <a:rPr lang="en-US" dirty="0">
                <a:latin typeface="+mn-lt"/>
              </a:rPr>
              <a:t>~ 400MB)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E19CB-671C-4D5B-BE87-219241BE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04" y="1143000"/>
            <a:ext cx="6934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8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253C8A-09D7-4E27-9A87-08703BFE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3"/>
            <a:ext cx="2549974" cy="3085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14A297-FD01-43BE-AFF2-D8293125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8" y="987553"/>
            <a:ext cx="9777430" cy="5081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FCD19-1B93-4556-A4CA-C1C01BD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Investigation: find the biggest table and grow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39C8-5E11-4122-A477-04FFAF1F6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034" y="2985113"/>
            <a:ext cx="5042223" cy="20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9F893-0226-4D86-98A8-5EB78762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309887"/>
            <a:ext cx="11360726" cy="50485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90B3E-76EA-45DC-8AFE-4DA70ED8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Investigation: Find data distribution per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68F9A-4398-4CEA-98CB-D166878B6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0058" y="3569493"/>
            <a:ext cx="5537939" cy="529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“Two noisy boys”: gateway and one more</a:t>
            </a:r>
          </a:p>
        </p:txBody>
      </p:sp>
    </p:spTree>
    <p:extLst>
      <p:ext uri="{BB962C8B-B14F-4D97-AF65-F5344CB8AC3E}">
        <p14:creationId xmlns:p14="http://schemas.microsoft.com/office/powerpoint/2010/main" val="3566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274EF2-560B-4044-9F5C-516B0617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93" y="1560345"/>
            <a:ext cx="8334375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88E0B-2DF7-4127-AE03-D8C6A96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Investigation: To detailed logging (green)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07827-CD37-4655-877E-87966DCE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987553"/>
            <a:ext cx="5097889" cy="29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98D-4B1B-489D-8258-6BC221A6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Investigation: Logging without severity filters (blue)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164BE-F519-4B04-9D9B-9FCE2A46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3" y="1080221"/>
            <a:ext cx="6513096" cy="262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853F4-F979-46DD-9958-6BA7F877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788643"/>
            <a:ext cx="5289541" cy="243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8FADA-7725-45F5-9C1C-8756A9F6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27" y="2382163"/>
            <a:ext cx="7006520" cy="39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BEC0-D048-4078-A6A0-E593D937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Investigation: </a:t>
            </a:r>
            <a:r>
              <a:rPr lang="en-US" dirty="0" err="1"/>
              <a:t>FluentAssertion</a:t>
            </a:r>
            <a:r>
              <a:rPr lang="en-US" dirty="0"/>
              <a:t> </a:t>
            </a:r>
            <a:r>
              <a:rPr lang="en-US" dirty="0" err="1"/>
              <a:t>BeEquivalentTo</a:t>
            </a:r>
            <a:r>
              <a:rPr lang="en-US" dirty="0"/>
              <a:t>() - Dumped an entire object to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C25F5-D919-4EA1-802B-C9EDB816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75" y="1152047"/>
            <a:ext cx="4213989" cy="5068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A2CF5-9D63-470B-BB4D-C558B3163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1072851"/>
            <a:ext cx="3220766" cy="49089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FD749F-56C2-4666-AFFC-CCC5AF61A7AE}"/>
              </a:ext>
            </a:extLst>
          </p:cNvPr>
          <p:cNvSpPr/>
          <p:nvPr/>
        </p:nvSpPr>
        <p:spPr>
          <a:xfrm>
            <a:off x="3397985" y="2693617"/>
            <a:ext cx="400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actual.Should</a:t>
            </a:r>
            <a:r>
              <a:rPr lang="en-US" dirty="0"/>
              <a:t>()</a:t>
            </a:r>
          </a:p>
          <a:p>
            <a:r>
              <a:rPr lang="en-US" dirty="0"/>
              <a:t>           .</a:t>
            </a:r>
            <a:r>
              <a:rPr lang="en-US" dirty="0" err="1"/>
              <a:t>BeEquivalentTo</a:t>
            </a:r>
            <a:r>
              <a:rPr lang="en-US" dirty="0"/>
              <a:t>(</a:t>
            </a:r>
            <a:r>
              <a:rPr lang="en-US" dirty="0" err="1"/>
              <a:t>referenceObject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9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E70-57FE-4890-80FF-45634E2E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F789-BD2F-4513-BD69-3DBFDE382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Invested 4 hours</a:t>
            </a:r>
          </a:p>
          <a:p>
            <a:r>
              <a:rPr lang="en-US" dirty="0"/>
              <a:t>For Dev Environment </a:t>
            </a:r>
          </a:p>
          <a:p>
            <a:pPr lvl="1"/>
            <a:r>
              <a:rPr lang="en-US" dirty="0"/>
              <a:t>Log sizes decreased from 4GB per day to 100MB per day</a:t>
            </a:r>
          </a:p>
          <a:p>
            <a:pPr lvl="1"/>
            <a:r>
              <a:rPr lang="en-US" dirty="0"/>
              <a:t>Cost Saving: from 248$ to 6.2$</a:t>
            </a:r>
          </a:p>
          <a:p>
            <a:pPr lvl="1"/>
            <a:endParaRPr lang="en-US" dirty="0"/>
          </a:p>
          <a:p>
            <a:r>
              <a:rPr lang="en-US" dirty="0"/>
              <a:t>For UAT/Production environments – prevented unhappy, poor customer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2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F37-38D0-4F06-8E37-C493CB7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not </a:t>
            </a:r>
            <a:r>
              <a:rPr lang="en-US" dirty="0" err="1"/>
              <a:t>Cadvise+Grafana+InfluxDB+ELK</a:t>
            </a:r>
            <a:r>
              <a:rPr lang="en-US" dirty="0"/>
              <a:t>(</a:t>
            </a:r>
            <a:r>
              <a:rPr lang="en-US" dirty="0" err="1"/>
              <a:t>ElasticSearch+Kibana</a:t>
            </a:r>
            <a:r>
              <a:rPr lang="en-US" dirty="0"/>
              <a:t>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46C6-8EFB-43FE-9FA6-1F338A85E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“If your data rate is high enough to trigger throttling, and sampling or aggregation are not acceptable, consider exporting metrics to a time-series database such as </a:t>
            </a:r>
            <a:r>
              <a:rPr lang="en-US" b="1" dirty="0"/>
              <a:t>Prometheus</a:t>
            </a:r>
            <a:r>
              <a:rPr lang="en-US" dirty="0"/>
              <a:t> or </a:t>
            </a:r>
            <a:r>
              <a:rPr lang="en-US" b="1" dirty="0" err="1"/>
              <a:t>InfluxDB</a:t>
            </a:r>
            <a:r>
              <a:rPr lang="en-US" dirty="0"/>
              <a:t> running in the cluster.”©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Azure Monitor is billed per gigabyte (GB) of data ingested into the service. At very high volumes, cost may become a consideration. /**/ For example, many organizations use </a:t>
            </a:r>
            <a:r>
              <a:rPr lang="en-US" b="1" dirty="0" err="1"/>
              <a:t>Fluentd</a:t>
            </a:r>
            <a:r>
              <a:rPr lang="en-US" dirty="0"/>
              <a:t> with </a:t>
            </a:r>
            <a:r>
              <a:rPr lang="en-US" b="1" dirty="0"/>
              <a:t>Elasticsearch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EC786-76BC-427D-8C7E-B2EC42F9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65" y="2021270"/>
            <a:ext cx="7442232" cy="1821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7A7062-E52D-4E2B-BAB6-35979DA5685B}"/>
              </a:ext>
            </a:extLst>
          </p:cNvPr>
          <p:cNvSpPr/>
          <p:nvPr/>
        </p:nvSpPr>
        <p:spPr>
          <a:xfrm>
            <a:off x="410852" y="5069104"/>
            <a:ext cx="11370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don’t need to be Cloud Agnostic, Application Insights limits enough for our project, Data Ingression issue fixed.</a:t>
            </a:r>
          </a:p>
        </p:txBody>
      </p:sp>
    </p:spTree>
    <p:extLst>
      <p:ext uri="{BB962C8B-B14F-4D97-AF65-F5344CB8AC3E}">
        <p14:creationId xmlns:p14="http://schemas.microsoft.com/office/powerpoint/2010/main" val="28069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https://github.com/SychevIgor/pronet_docker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6D52E-488E-4A2B-AD82-C879384E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Monitoring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4BE30-E083-4FC7-A7BD-50FB4E3C9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Customer requested </a:t>
            </a:r>
            <a:r>
              <a:rPr lang="en-US" dirty="0" err="1"/>
              <a:t>DataDog</a:t>
            </a:r>
            <a:r>
              <a:rPr lang="en-US" dirty="0"/>
              <a:t> as Enterprise Standard</a:t>
            </a:r>
          </a:p>
          <a:p>
            <a:r>
              <a:rPr lang="en-US" dirty="0"/>
              <a:t>Collect </a:t>
            </a:r>
          </a:p>
          <a:p>
            <a:pPr lvl="1"/>
            <a:r>
              <a:rPr lang="en-US" dirty="0"/>
              <a:t>infrastructure level Logs (aka CPU utilization)</a:t>
            </a:r>
          </a:p>
          <a:p>
            <a:pPr lvl="1"/>
            <a:r>
              <a:rPr lang="en-US" dirty="0"/>
              <a:t>Kubernetes cluster level information (nodes, containers, pods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Logs (logs of containerized applications from std out)</a:t>
            </a:r>
          </a:p>
          <a:p>
            <a:pPr lvl="1"/>
            <a:r>
              <a:rPr lang="en-US" dirty="0"/>
              <a:t>APM (application performance metrics like – durations, list of </a:t>
            </a:r>
            <a:r>
              <a:rPr lang="en-US" dirty="0" err="1"/>
              <a:t>urls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queries)</a:t>
            </a:r>
          </a:p>
          <a:p>
            <a:pPr lvl="1"/>
            <a:r>
              <a:rPr lang="en-US" dirty="0"/>
              <a:t>RUM (real time user monitoring)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6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6D52E-488E-4A2B-AD82-C879384E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Monitoring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4BE30-E083-4FC7-A7BD-50FB4E3C9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Minimum efforts on maintains </a:t>
            </a:r>
          </a:p>
          <a:p>
            <a:pPr lvl="1"/>
            <a:r>
              <a:rPr lang="en-US" dirty="0"/>
              <a:t>Flat learning curve</a:t>
            </a:r>
          </a:p>
          <a:p>
            <a:pPr lvl="1"/>
            <a:r>
              <a:rPr lang="en-US" dirty="0"/>
              <a:t>Visualization mechanism</a:t>
            </a:r>
          </a:p>
          <a:p>
            <a:pPr lvl="1"/>
            <a:r>
              <a:rPr lang="en-US" dirty="0"/>
              <a:t>Protect from Disk overflow by logs</a:t>
            </a:r>
          </a:p>
          <a:p>
            <a:r>
              <a:rPr lang="en-US" dirty="0"/>
              <a:t>Azure Application Insights for Application level Monitoring</a:t>
            </a:r>
          </a:p>
          <a:p>
            <a:r>
              <a:rPr lang="en-US" dirty="0"/>
              <a:t>Azure Log Analytics for Infrastructure level Monitoring</a:t>
            </a:r>
          </a:p>
        </p:txBody>
      </p:sp>
    </p:spTree>
    <p:extLst>
      <p:ext uri="{BB962C8B-B14F-4D97-AF65-F5344CB8AC3E}">
        <p14:creationId xmlns:p14="http://schemas.microsoft.com/office/powerpoint/2010/main" val="23483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758286-86AB-47AC-A525-095C095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2" y="1027521"/>
            <a:ext cx="11467652" cy="3950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5CDB4-EC6F-402C-8F7B-04B7E53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Containers Solution 1</a:t>
            </a:r>
          </a:p>
        </p:txBody>
      </p:sp>
    </p:spTree>
    <p:extLst>
      <p:ext uri="{BB962C8B-B14F-4D97-AF65-F5344CB8AC3E}">
        <p14:creationId xmlns:p14="http://schemas.microsoft.com/office/powerpoint/2010/main" val="9929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CDB4-EC6F-402C-8F7B-04B7E53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Containers Solution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49094-D7E0-47D5-9881-86FAAC7C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3"/>
            <a:ext cx="8445833" cy="51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9548C-60C4-48FC-87B3-EBEDEE31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763663"/>
            <a:ext cx="8810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410-9E75-4809-8A53-FE4B6E1D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STDOUT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C7656-1734-45C5-880F-6C79472F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3"/>
            <a:ext cx="9010557" cy="4981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12E2-F42A-4765-8598-2B0628FD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1280225"/>
            <a:ext cx="11274552" cy="46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100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Statistics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3DCE-F31A-4EFE-933D-DB5800DE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42588"/>
            <a:ext cx="7426361" cy="54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83758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557</Words>
  <Application>Microsoft Office PowerPoint</Application>
  <PresentationFormat>Widescreen</PresentationFormat>
  <Paragraphs>92</Paragraphs>
  <Slides>29</Slides>
  <Notes>2</Notes>
  <HiddenSlides>25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PowerPoint Presentation</vt:lpstr>
      <vt:lpstr>Selected Monitoring Technologies</vt:lpstr>
      <vt:lpstr>Selected Monitoring Technologies</vt:lpstr>
      <vt:lpstr>Log Analytics Containers Solution 1</vt:lpstr>
      <vt:lpstr>Log Analytics Containers Solution 2</vt:lpstr>
      <vt:lpstr>Log Analytics STDOUT</vt:lpstr>
      <vt:lpstr>PowerPoint Presentation</vt:lpstr>
      <vt:lpstr>Application Insights Statistics </vt:lpstr>
      <vt:lpstr>Application Map 1 </vt:lpstr>
      <vt:lpstr>Application Map 2</vt:lpstr>
      <vt:lpstr>Failures Investigation 1</vt:lpstr>
      <vt:lpstr>Failures Investigation 2</vt:lpstr>
      <vt:lpstr>Kusto query Language</vt:lpstr>
      <vt:lpstr>PowerPoint Presentation</vt:lpstr>
      <vt:lpstr>Once, team reported performance issue</vt:lpstr>
      <vt:lpstr>What’s inside http requests?</vt:lpstr>
      <vt:lpstr>Dummy example how in .Net Core</vt:lpstr>
      <vt:lpstr>Application Insights for React</vt:lpstr>
      <vt:lpstr>PowerPoint Presentation</vt:lpstr>
      <vt:lpstr>Log Analytics</vt:lpstr>
      <vt:lpstr>Investigation: find the biggest table and grow trend</vt:lpstr>
      <vt:lpstr>Investigation: Find data distribution per image</vt:lpstr>
      <vt:lpstr>Investigation: To detailed logging (green)</vt:lpstr>
      <vt:lpstr>Investigation: Logging without severity filters (blue)</vt:lpstr>
      <vt:lpstr>Investigation: FluentAssertion BeEquivalentTo() - Dumped an entire object to logs</vt:lpstr>
      <vt:lpstr>Results: </vt:lpstr>
      <vt:lpstr>Why not Cadvise+Grafana+InfluxDB+ELK(ElasticSearch+Kibana)?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997</cp:revision>
  <dcterms:created xsi:type="dcterms:W3CDTF">2019-02-24T19:07:03Z</dcterms:created>
  <dcterms:modified xsi:type="dcterms:W3CDTF">2020-08-30T16:36:28Z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