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55"/>
  </p:notesMasterIdLst>
  <p:sldIdLst>
    <p:sldId id="256" r:id="rId5"/>
    <p:sldId id="306" r:id="rId6"/>
    <p:sldId id="268" r:id="rId7"/>
    <p:sldId id="269" r:id="rId8"/>
    <p:sldId id="285" r:id="rId9"/>
    <p:sldId id="259" r:id="rId10"/>
    <p:sldId id="257" r:id="rId11"/>
    <p:sldId id="258" r:id="rId12"/>
    <p:sldId id="286" r:id="rId13"/>
    <p:sldId id="260" r:id="rId14"/>
    <p:sldId id="261" r:id="rId15"/>
    <p:sldId id="262" r:id="rId16"/>
    <p:sldId id="265" r:id="rId17"/>
    <p:sldId id="270" r:id="rId18"/>
    <p:sldId id="266" r:id="rId19"/>
    <p:sldId id="308" r:id="rId20"/>
    <p:sldId id="309" r:id="rId21"/>
    <p:sldId id="310" r:id="rId22"/>
    <p:sldId id="287" r:id="rId23"/>
    <p:sldId id="278" r:id="rId24"/>
    <p:sldId id="279" r:id="rId25"/>
    <p:sldId id="284" r:id="rId26"/>
    <p:sldId id="281" r:id="rId27"/>
    <p:sldId id="282" r:id="rId28"/>
    <p:sldId id="280" r:id="rId29"/>
    <p:sldId id="283" r:id="rId30"/>
    <p:sldId id="293" r:id="rId31"/>
    <p:sldId id="288" r:id="rId32"/>
    <p:sldId id="263" r:id="rId33"/>
    <p:sldId id="274" r:id="rId34"/>
    <p:sldId id="292" r:id="rId35"/>
    <p:sldId id="296" r:id="rId36"/>
    <p:sldId id="290" r:id="rId37"/>
    <p:sldId id="291" r:id="rId38"/>
    <p:sldId id="289" r:id="rId39"/>
    <p:sldId id="271" r:id="rId40"/>
    <p:sldId id="273" r:id="rId41"/>
    <p:sldId id="305" r:id="rId42"/>
    <p:sldId id="294" r:id="rId43"/>
    <p:sldId id="272" r:id="rId44"/>
    <p:sldId id="302" r:id="rId45"/>
    <p:sldId id="303" r:id="rId46"/>
    <p:sldId id="304" r:id="rId47"/>
    <p:sldId id="297" r:id="rId48"/>
    <p:sldId id="298" r:id="rId49"/>
    <p:sldId id="299" r:id="rId50"/>
    <p:sldId id="300" r:id="rId51"/>
    <p:sldId id="301" r:id="rId52"/>
    <p:sldId id="275" r:id="rId53"/>
    <p:sldId id="29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06"/>
            <p14:sldId id="268"/>
            <p14:sldId id="269"/>
          </p14:sldIdLst>
        </p14:section>
        <p14:section name="MonoAll" id="{51DA4CE1-CFCC-40F4-BF72-978B8F5EF60C}">
          <p14:sldIdLst>
            <p14:sldId id="285"/>
            <p14:sldId id="259"/>
            <p14:sldId id="257"/>
            <p14:sldId id="258"/>
          </p14:sldIdLst>
        </p14:section>
        <p14:section name="MicroservicesAll" id="{0BED8904-8CDE-41AC-A5D9-4EA35B506972}">
          <p14:sldIdLst>
            <p14:sldId id="286"/>
            <p14:sldId id="260"/>
            <p14:sldId id="261"/>
            <p14:sldId id="262"/>
            <p14:sldId id="265"/>
            <p14:sldId id="270"/>
            <p14:sldId id="266"/>
            <p14:sldId id="308"/>
            <p14:sldId id="309"/>
            <p14:sldId id="310"/>
          </p14:sldIdLst>
        </p14:section>
        <p14:section name="Designer to YAML BUILDS" id="{64A484F3-D64C-4C71-9540-1D8518BFFEE7}">
          <p14:sldIdLst>
            <p14:sldId id="287"/>
            <p14:sldId id="278"/>
            <p14:sldId id="279"/>
          </p14:sldIdLst>
        </p14:section>
        <p14:section name="Docker Build/Test" id="{148E13B4-7AF7-4517-AD55-808287123FEB}">
          <p14:sldIdLst>
            <p14:sldId id="284"/>
            <p14:sldId id="281"/>
            <p14:sldId id="282"/>
            <p14:sldId id="280"/>
            <p14:sldId id="283"/>
            <p14:sldId id="293"/>
          </p14:sldIdLst>
        </p14:section>
        <p14:section name="Docker-Compose" id="{C6E0859D-7133-4AAC-A8E2-6B24EC7151EA}">
          <p14:sldIdLst>
            <p14:sldId id="288"/>
            <p14:sldId id="263"/>
            <p14:sldId id="274"/>
          </p14:sldIdLst>
        </p14:section>
        <p14:section name="SonarQube" id="{70715B67-8A27-43B9-9CC8-F10F317A585F}">
          <p14:sldIdLst>
            <p14:sldId id="292"/>
            <p14:sldId id="296"/>
            <p14:sldId id="290"/>
            <p14:sldId id="291"/>
          </p14:sldIdLst>
        </p14:section>
        <p14:section name="Infrastructure as Code and CI/CD" id="{B1CE9FC9-0FB3-46E0-B877-0AEDA1D68D70}">
          <p14:sldIdLst>
            <p14:sldId id="289"/>
            <p14:sldId id="271"/>
            <p14:sldId id="273"/>
            <p14:sldId id="305"/>
            <p14:sldId id="294"/>
            <p14:sldId id="272"/>
          </p14:sldIdLst>
        </p14:section>
        <p14:section name="Helm" id="{DF664A36-8F7D-4BE3-A44B-AB4CEAF15C44}">
          <p14:sldIdLst>
            <p14:sldId id="302"/>
            <p14:sldId id="303"/>
            <p14:sldId id="304"/>
            <p14:sldId id="297"/>
            <p14:sldId id="298"/>
            <p14:sldId id="299"/>
            <p14:sldId id="300"/>
            <p14:sldId id="301"/>
          </p14:sldIdLst>
        </p14:section>
        <p14:section name="Azure DevSpaces" id="{242CA7C8-6F7A-4AA1-A882-E79453F07EE2}">
          <p14:sldIdLst>
            <p14:sldId id="275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0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release-note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Microservices referenced common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about “Custom Condition” and filtering based on “Artifact name” – didn’t work with, because CI (docker-composed) pushed all microservices at once and custom condition make the situation even worse, because created a lot of released, based on single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initial mono repo to Meta Repository (to simplify testing by QA as well as let to dev team a way to debug all together locally)</a:t>
            </a:r>
          </a:p>
          <a:p>
            <a:r>
              <a:rPr lang="en-US" dirty="0"/>
              <a:t>Microservices with identified domain boundaries moved to separate repositories and added as a git submodules to a Meta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identified microservices moved to separate repos, next logics step was- create independent build(CI) for each microservice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Our project is 10month long, so Microsoft will not have enough time to retire Designer based builds, but we should think about long time goals and support. </a:t>
            </a:r>
            <a:r>
              <a:rPr lang="en-US" dirty="0">
                <a:hlinkClick r:id="rId3"/>
              </a:rPr>
              <a:t>https://docs.microsoft.com/en-us/azure/devops/release-notes/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</a:t>
            </a:r>
            <a:r>
              <a:rPr lang="en-US" dirty="0" err="1"/>
              <a:t>Devs</a:t>
            </a:r>
            <a:r>
              <a:rPr lang="en-US" dirty="0"/>
              <a:t> can run all back containers</a:t>
            </a:r>
          </a:p>
          <a:p>
            <a:r>
              <a:rPr lang="en-US" dirty="0"/>
              <a:t>Back </a:t>
            </a:r>
            <a:r>
              <a:rPr lang="en-US" dirty="0" err="1"/>
              <a:t>Devs</a:t>
            </a:r>
            <a:r>
              <a:rPr lang="en-US" dirty="0"/>
              <a:t> can run front containers</a:t>
            </a:r>
          </a:p>
          <a:p>
            <a:r>
              <a:rPr lang="en-US" dirty="0"/>
              <a:t>QA team can run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 was- store credentials in Azure DevOps (free to use, but harder to protect from access)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chevIgor/pronet_dock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pipelines-image-generation/blob/master/images/linux/Ubuntu1604-README.m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otnet-architecture/eShopOnContainers/issues/94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us.dev.azure.com/_history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helm/helm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_docke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DevOps for </a:t>
            </a:r>
            <a:r>
              <a:rPr lang="en-US" dirty="0" err="1"/>
              <a:t>MicroServices</a:t>
            </a:r>
            <a:r>
              <a:rPr lang="en-US" dirty="0"/>
              <a:t> App </a:t>
            </a:r>
            <a:r>
              <a:rPr lang="ru-RU" dirty="0"/>
              <a:t>– 4 </a:t>
            </a:r>
            <a:r>
              <a:rPr lang="en-US" dirty="0"/>
              <a:t>months of Project Evolution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A2C98-270A-4629-90B4-C60D7FDA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2" y="1143000"/>
            <a:ext cx="3204795" cy="32552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45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https://github.com/SychevIgor/pronet_docker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317A-D71B-4EA9-ACCC-CCF64778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2 sprints: Meta Repository + Set of Micro 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0A007-CDDB-4C49-A8EF-B4B62620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1143000"/>
            <a:ext cx="5353467" cy="495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48A62-10BA-4054-A003-A7CDB9595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28" y="1143000"/>
            <a:ext cx="4815563" cy="49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F7D2-FD7C-437B-B6A6-87A1D86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 Repositories -&gt; Microservices Build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FB55B-456D-4DB8-B3FE-B7788CEE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92" y="987553"/>
            <a:ext cx="4313294" cy="4488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E2608-7DFD-40FD-80A0-025F5A13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883" y="987553"/>
            <a:ext cx="4419920" cy="2977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3BFEAE-D15E-4742-BF78-545C4223A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1143000"/>
            <a:ext cx="2400441" cy="37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AB1F-484C-4BEC-9D59-EC8AC66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Build -&gt; Independent Releases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F608A-44F0-4F39-98E2-62AF64D2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3"/>
            <a:ext cx="7875893" cy="3468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22707-CE19-44DE-8D68-EEFABF66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82" y="3325091"/>
            <a:ext cx="8039031" cy="33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29BC-DF9D-4999-B7F8-2908B63E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Tricks – variables from Libraries in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43AF-C8AE-4CDB-988D-13D5E2B6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58" y="987553"/>
            <a:ext cx="6618046" cy="495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ABBB6A-DD8C-4A9D-BC91-E62C8E35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317497"/>
            <a:ext cx="7334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AEE4-D87F-447E-B844-B79A5158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managing CI/CD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EF736-7CC3-4D62-ACC4-572989411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5 Microservices – we created 5 CI pipelines for docker build, and 5 to create helm charts.</a:t>
            </a:r>
          </a:p>
          <a:p>
            <a:r>
              <a:rPr lang="en-US" dirty="0"/>
              <a:t>For 5 Microservices – we created 5 CD pipelines, with 4 Environment each.</a:t>
            </a:r>
          </a:p>
          <a:p>
            <a:endParaRPr lang="en-US" dirty="0"/>
          </a:p>
          <a:p>
            <a:r>
              <a:rPr lang="en-US" dirty="0"/>
              <a:t>Q: What was the challenge?</a:t>
            </a:r>
          </a:p>
          <a:p>
            <a:r>
              <a:rPr lang="en-US" dirty="0"/>
              <a:t>A: Make all CI/CD identical for easy/fast modification and improvement.</a:t>
            </a:r>
          </a:p>
          <a:p>
            <a:r>
              <a:rPr lang="en-US" dirty="0"/>
              <a:t>Q: How?</a:t>
            </a:r>
          </a:p>
          <a:p>
            <a:r>
              <a:rPr lang="en-US" dirty="0"/>
              <a:t>A: </a:t>
            </a:r>
          </a:p>
          <a:p>
            <a:pPr lvl="1"/>
            <a:r>
              <a:rPr lang="en-US" dirty="0"/>
              <a:t>Standardize names across different “layers”. Names of repositories should match names of Build Artifacts, match k8s Deployments/Services/Pods.</a:t>
            </a:r>
          </a:p>
          <a:p>
            <a:pPr lvl="1"/>
            <a:r>
              <a:rPr lang="en-US" dirty="0"/>
              <a:t>Standardize repository structure(where will be code, where will be helm charts)</a:t>
            </a:r>
          </a:p>
          <a:p>
            <a:pPr lvl="1"/>
            <a:r>
              <a:rPr lang="en-US" dirty="0"/>
              <a:t>Clone CI/CD from one Microservices, replace Variables, Git Repository and </a:t>
            </a:r>
          </a:p>
        </p:txBody>
      </p:sp>
    </p:spTree>
    <p:extLst>
      <p:ext uri="{BB962C8B-B14F-4D97-AF65-F5344CB8AC3E}">
        <p14:creationId xmlns:p14="http://schemas.microsoft.com/office/powerpoint/2010/main" val="321109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B5-3930-4CC4-8930-D07AC971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Tricks – variables from Libraries in Release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AD2B9-7C54-470B-86C0-0553446A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78" y="1121879"/>
            <a:ext cx="5819325" cy="494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0B7FD-72F7-4E92-9293-1EE844E8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987553"/>
            <a:ext cx="5197186" cy="51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889E2-82D9-4AF4-ACF6-27C6B445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Releases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D7AD-367C-43FF-96E3-93827AA48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517157" cy="4956048"/>
          </a:xfrm>
        </p:spPr>
        <p:txBody>
          <a:bodyPr/>
          <a:lstStyle/>
          <a:p>
            <a:r>
              <a:rPr lang="en-US" dirty="0"/>
              <a:t>Each Microservice independently releasing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AFE16-FD67-4033-8187-30F94DAD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28800"/>
            <a:ext cx="3176155" cy="3410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8849A-7474-4353-BD27-B2EB81EA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45" y="1828800"/>
            <a:ext cx="4457188" cy="287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EF4D1-4CF9-4267-9C52-A01B090B7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09" y="1784986"/>
            <a:ext cx="7426636" cy="43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6024-B55B-4B69-8D5C-33C464D6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(temporary pause)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AD22F-84F2-43D1-B5BD-8AF1286C33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228552"/>
            <a:ext cx="4215130" cy="329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B1F36-990A-424E-9027-8D1309E4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17" y="1228552"/>
            <a:ext cx="4610100" cy="421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75236-AE14-49B4-A82A-8A70B8F9A3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14367" y="1176597"/>
            <a:ext cx="4038600" cy="412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7F144-2165-44A8-9C4F-3C2B9838B36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77040" y="2133600"/>
            <a:ext cx="5600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408D-C5A7-461F-A01B-DB5157D6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(temporary pause)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9AAB-199D-4637-8957-4326CBEF4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751" y="987553"/>
            <a:ext cx="5330121" cy="432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88FB75-9A37-4C72-965E-6D53070F44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745" y="1008543"/>
            <a:ext cx="9511146" cy="4861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0C3D4-0D47-4BBF-9035-65036C787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892" y="987553"/>
            <a:ext cx="618035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95673-F3F9-41E2-A5D2-F38A18E5C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YAML based Builds</a:t>
            </a:r>
          </a:p>
        </p:txBody>
      </p:sp>
    </p:spTree>
    <p:extLst>
      <p:ext uri="{BB962C8B-B14F-4D97-AF65-F5344CB8AC3E}">
        <p14:creationId xmlns:p14="http://schemas.microsoft.com/office/powerpoint/2010/main" val="10965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3D3-9877-4105-AEE1-18B82CB8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 if I’m not DevOps Engineer?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5B84-948F-4D4A-B76D-4971F9669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6654-7C7A-4087-B5D3-D8D5CE4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based Builds (and Releases)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F408-7A42-4D68-8A5C-206814D62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6795239" cy="4956048"/>
          </a:xfrm>
        </p:spPr>
        <p:txBody>
          <a:bodyPr/>
          <a:lstStyle/>
          <a:p>
            <a:r>
              <a:rPr lang="en-US" dirty="0"/>
              <a:t>Initially we used Designer based builds, because “Click-&gt;Click” is faster to start</a:t>
            </a:r>
          </a:p>
          <a:p>
            <a:r>
              <a:rPr lang="en-US" dirty="0"/>
              <a:t>YAML based builds were introduced relatively recently and we were not confident that it’s not yet another Silverlight, </a:t>
            </a:r>
            <a:r>
              <a:rPr lang="en-US" dirty="0" err="1"/>
              <a:t>WinPhone</a:t>
            </a:r>
            <a:endParaRPr lang="en-US" dirty="0"/>
          </a:p>
          <a:p>
            <a:r>
              <a:rPr lang="en-US" dirty="0"/>
              <a:t>YAML based releases were not available -&gt; no consistency between CI and 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8AF7-C9A3-45B4-91BB-F61DBB77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10" y="1226431"/>
            <a:ext cx="4313294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AB3-DCF2-4101-8610-B68F725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based 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38C5F-848A-44E4-8590-093CDA11A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039175" cy="4956048"/>
          </a:xfrm>
        </p:spPr>
        <p:txBody>
          <a:bodyPr>
            <a:normAutofit/>
          </a:bodyPr>
          <a:lstStyle/>
          <a:p>
            <a:r>
              <a:rPr lang="en-US" dirty="0"/>
              <a:t>On a BUILD2019 Microsoft shows “unified pipelines”, triggered us to create YAML based builds. *</a:t>
            </a:r>
          </a:p>
          <a:p>
            <a:pPr lvl="1"/>
            <a:r>
              <a:rPr lang="en-US" dirty="0"/>
              <a:t>Migration of 5 builds takes 2h (without YAML builds skills)</a:t>
            </a:r>
          </a:p>
          <a:p>
            <a:pPr lvl="1"/>
            <a:r>
              <a:rPr lang="en-US" dirty="0"/>
              <a:t>YAML builds – give us 99.9% compatibility between microservices (1 variable is different)</a:t>
            </a:r>
          </a:p>
          <a:p>
            <a:pPr lvl="1"/>
            <a:r>
              <a:rPr lang="en-US" dirty="0"/>
              <a:t>We store YAML build definitions under source control -&gt; CI as Code (infrastructure as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B877A-A25E-45B1-9F3B-01620147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52" y="888864"/>
            <a:ext cx="6081452" cy="5210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40BFE-9707-40DA-85C4-469CD548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87" y="202415"/>
            <a:ext cx="3587461" cy="26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11E7-AEDC-4610-BAD2-A8126858AD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Build/Test in Docker</a:t>
            </a:r>
          </a:p>
        </p:txBody>
      </p:sp>
    </p:spTree>
    <p:extLst>
      <p:ext uri="{BB962C8B-B14F-4D97-AF65-F5344CB8AC3E}">
        <p14:creationId xmlns:p14="http://schemas.microsoft.com/office/powerpoint/2010/main" val="72781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B254-7B60-476A-88C5-9C6185BD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03189-586A-4C6C-9579-CCD351FE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99" y="1190711"/>
            <a:ext cx="5488805" cy="495604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3925-CCD8-4444-B911-E2FB2B0C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488805" cy="4956048"/>
          </a:xfrm>
        </p:spPr>
        <p:txBody>
          <a:bodyPr/>
          <a:lstStyle/>
          <a:p>
            <a:r>
              <a:rPr lang="en-US" dirty="0"/>
              <a:t>Why, if It’s slower?!</a:t>
            </a:r>
          </a:p>
          <a:p>
            <a:pPr lvl="1"/>
            <a:r>
              <a:rPr lang="en-US" dirty="0"/>
              <a:t>Have you ever seen errors/bug because on one machine software was older/newer than on others?</a:t>
            </a:r>
          </a:p>
          <a:p>
            <a:pPr lvl="1"/>
            <a:r>
              <a:rPr lang="en-US" dirty="0"/>
              <a:t>Have you ever ask- what this </a:t>
            </a:r>
            <a:r>
              <a:rPr lang="en-US" dirty="0" err="1"/>
              <a:t>dll</a:t>
            </a:r>
            <a:r>
              <a:rPr lang="en-US" dirty="0"/>
              <a:t> doing here?</a:t>
            </a:r>
          </a:p>
          <a:p>
            <a:pPr lvl="1"/>
            <a:r>
              <a:rPr lang="en-US" dirty="0"/>
              <a:t>Do your developers all got the 100% same(cloned) machines?</a:t>
            </a:r>
          </a:p>
          <a:p>
            <a:pPr lvl="1"/>
            <a:r>
              <a:rPr lang="en-US" dirty="0"/>
              <a:t>I can build my app in CI, but not locally!</a:t>
            </a:r>
          </a:p>
          <a:p>
            <a:pPr lvl="1"/>
            <a:r>
              <a:rPr lang="en-US"/>
              <a:t>Concurrency </a:t>
            </a:r>
            <a:r>
              <a:rPr lang="en-US" dirty="0"/>
              <a:t>tests may work locally, but fail in docker.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10B7-EED2-4F75-8EAA-52831106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Installed on Ubuntu Agent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1EB8-A6CB-4F12-85AE-81956655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08" y="1142999"/>
            <a:ext cx="2939396" cy="49248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0227-0A59-4A75-BBE6-932238F7B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1" y="1143000"/>
            <a:ext cx="8094103" cy="4615936"/>
          </a:xfrm>
        </p:spPr>
        <p:txBody>
          <a:bodyPr/>
          <a:lstStyle/>
          <a:p>
            <a:r>
              <a:rPr lang="en-US" dirty="0"/>
              <a:t>Do you dev machines got the same version of software that Build Agent in Azure?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850DA-4913-4CA0-9258-BEBB10B9774B}"/>
              </a:ext>
            </a:extLst>
          </p:cNvPr>
          <p:cNvSpPr/>
          <p:nvPr/>
        </p:nvSpPr>
        <p:spPr>
          <a:xfrm>
            <a:off x="458724" y="5914382"/>
            <a:ext cx="1127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https://github.com/Microsoft/azure-pipelines-image-generation/blob/master/images/linux/Ubuntu1604-README.md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CCC6D-2FFC-4FEA-861C-B7795932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427" y="1598356"/>
            <a:ext cx="5153891" cy="43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91E-1805-406C-BD4E-191E59F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in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6714-F1A3-4EC5-ABD5-A136F66B8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Why, if It’s slower?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Yes, but apps will be executed in a container, not on your machine!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77F2D-7EC1-42C9-A5DB-5B5E0E83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5" y="1742843"/>
            <a:ext cx="11227409" cy="20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42F3-E7DE-41A0-8DB8-490382D2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Build/Test in Docker as simple 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58B1E-30A2-4905-B16C-82F42CCB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1186574"/>
            <a:ext cx="10838385" cy="24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65B3-B6F2-47E9-8082-4B861D53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Build/Test in Docker as simple as (part2)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AE3A-7B43-4FDA-90F4-DAD613E8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137963"/>
            <a:ext cx="9444921" cy="514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3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60DA-A218-4933-B3B3-B7161F7DA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8210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1A5D-23E1-4B57-9A99-247B59BB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MicroServices</a:t>
            </a:r>
            <a:r>
              <a:rPr lang="en-US" dirty="0"/>
              <a:t> App Locally from Meta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3E7A-9096-45D0-9018-31A1990C8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Docker-Compose files in a meta repository and in each Microservice Repository</a:t>
            </a:r>
          </a:p>
          <a:p>
            <a:r>
              <a:rPr lang="en-US" dirty="0"/>
              <a:t>Meta repo:</a:t>
            </a:r>
          </a:p>
          <a:p>
            <a:pPr lvl="1"/>
            <a:r>
              <a:rPr lang="en-US" dirty="0"/>
              <a:t>Run all</a:t>
            </a:r>
          </a:p>
          <a:p>
            <a:pPr lvl="1"/>
            <a:r>
              <a:rPr lang="en-US" dirty="0"/>
              <a:t>Run back</a:t>
            </a:r>
          </a:p>
          <a:p>
            <a:pPr lvl="1"/>
            <a:r>
              <a:rPr lang="en-US" dirty="0"/>
              <a:t>Run front</a:t>
            </a:r>
          </a:p>
          <a:p>
            <a:pPr lvl="1"/>
            <a:r>
              <a:rPr lang="en-US" dirty="0"/>
              <a:t>Run all tests</a:t>
            </a:r>
          </a:p>
          <a:p>
            <a:pPr lvl="1"/>
            <a:r>
              <a:rPr lang="en-US" dirty="0"/>
              <a:t>Run back tests</a:t>
            </a:r>
          </a:p>
          <a:p>
            <a:pPr lvl="1"/>
            <a:r>
              <a:rPr lang="en-US" dirty="0"/>
              <a:t>Run front tests</a:t>
            </a:r>
          </a:p>
          <a:p>
            <a:r>
              <a:rPr lang="en-US" dirty="0"/>
              <a:t>For Microservices</a:t>
            </a:r>
          </a:p>
          <a:p>
            <a:pPr lvl="1"/>
            <a:r>
              <a:rPr lang="en-US" dirty="0"/>
              <a:t>Run microservices</a:t>
            </a:r>
          </a:p>
          <a:p>
            <a:pPr lvl="1"/>
            <a:r>
              <a:rPr lang="en-US" dirty="0"/>
              <a:t>Run microservice test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3BD9-6F70-473B-911B-DF131EBC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17" y="5014912"/>
            <a:ext cx="6629400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38272-0D85-4B9F-BA76-8127D73A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17" y="1859144"/>
            <a:ext cx="243861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3138-279E-457D-ABFF-DEA06947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B39B-39D0-46A4-8490-307AF7DAEC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based backend microservices</a:t>
            </a:r>
          </a:p>
          <a:p>
            <a:r>
              <a:rPr lang="en-US" dirty="0" err="1"/>
              <a:t>Ractjs</a:t>
            </a:r>
            <a:r>
              <a:rPr lang="en-US" dirty="0"/>
              <a:t> based frontend pp</a:t>
            </a:r>
          </a:p>
          <a:p>
            <a:r>
              <a:rPr lang="en-US" dirty="0"/>
              <a:t>The App should be hosted in Azure (preferred hosting is Managed Kubernetes Cluster)</a:t>
            </a:r>
          </a:p>
          <a:p>
            <a:r>
              <a:rPr lang="en-US" dirty="0"/>
              <a:t>“Sold” to a customer CI/CD system is Azure DevOps</a:t>
            </a:r>
          </a:p>
          <a:p>
            <a:r>
              <a:rPr lang="en-US" dirty="0"/>
              <a:t>No clear scope -&gt; Time and Material type of project</a:t>
            </a:r>
          </a:p>
        </p:txBody>
      </p:sp>
    </p:spTree>
    <p:extLst>
      <p:ext uri="{BB962C8B-B14F-4D97-AF65-F5344CB8AC3E}">
        <p14:creationId xmlns:p14="http://schemas.microsoft.com/office/powerpoint/2010/main" val="321416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099B-AACF-4B6F-875B-AF708C1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Override file to run docker-compose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24E12-1D42-46AB-90C6-163CE53E9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 to store local ports mapping</a:t>
            </a:r>
          </a:p>
          <a:p>
            <a:r>
              <a:rPr lang="en-US" dirty="0"/>
              <a:t>In a cluster we used 80-443, but we can’t map on the same port more than 1 </a:t>
            </a:r>
            <a:r>
              <a:rPr lang="en-US" dirty="0" err="1"/>
              <a:t>MicroService</a:t>
            </a:r>
            <a:r>
              <a:rPr lang="en-US" dirty="0"/>
              <a:t>-&gt; we need custom ports mapping from Container ports to Host Ports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3258D-13E0-4F70-B101-FE8D99B6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2374773"/>
            <a:ext cx="10572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6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34A9B-8C66-496E-A9F9-8B898A8E12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SonarQube and technical Debt journey</a:t>
            </a:r>
          </a:p>
        </p:txBody>
      </p:sp>
    </p:spTree>
    <p:extLst>
      <p:ext uri="{BB962C8B-B14F-4D97-AF65-F5344CB8AC3E}">
        <p14:creationId xmlns:p14="http://schemas.microsoft.com/office/powerpoint/2010/main" val="2980190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8B1484-4185-4022-A53A-B9B1641B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318D-AF40-4A2B-9F69-DF95C2035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197512" cy="4956048"/>
          </a:xfrm>
        </p:spPr>
        <p:txBody>
          <a:bodyPr/>
          <a:lstStyle/>
          <a:p>
            <a:r>
              <a:rPr lang="en-US" dirty="0"/>
              <a:t>Install Java every time is slow</a:t>
            </a:r>
          </a:p>
          <a:p>
            <a:endParaRPr lang="en-US" dirty="0"/>
          </a:p>
          <a:p>
            <a:r>
              <a:rPr lang="en-US" dirty="0"/>
              <a:t>Create custom base image and maintain it – it’s not secured</a:t>
            </a:r>
          </a:p>
          <a:p>
            <a:pPr lvl="1"/>
            <a:r>
              <a:rPr lang="en-US" dirty="0"/>
              <a:t>Yes, it’s possible to automate base image creating using Azure DevOps Build pipeline, but again- militance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2763F-C1A4-4892-9D15-4F46212C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758" y="1328565"/>
            <a:ext cx="7299490" cy="43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9BF6-E0D5-4993-8D39-A8BEA37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technical Debt Story – Problem definition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837D-3931-4D2A-867C-A73C19DA0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SonarQube is a tool to manage code technical debt, but….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EPAM’s SonarQube accessible via VPN</a:t>
            </a:r>
          </a:p>
          <a:p>
            <a:pPr marL="0" indent="0" algn="ctr">
              <a:buNone/>
            </a:pPr>
            <a:r>
              <a:rPr lang="en-US" sz="2400" dirty="0"/>
              <a:t>Azure DevOps Agents is outside of EPAM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B4F3C-26E5-4491-B50B-7427B428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57" y="1003015"/>
            <a:ext cx="8011391" cy="52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9BF6-E0D5-4993-8D39-A8BEA37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technical Debt Story – Resolution Options: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837D-3931-4D2A-867C-A73C19DA0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3344826"/>
          </a:xfrm>
        </p:spPr>
        <p:txBody>
          <a:bodyPr>
            <a:normAutofit/>
          </a:bodyPr>
          <a:lstStyle/>
          <a:p>
            <a:r>
              <a:rPr lang="en-US" dirty="0"/>
              <a:t>Use EPAM SonarQube installation</a:t>
            </a:r>
          </a:p>
          <a:p>
            <a:pPr lvl="1"/>
            <a:r>
              <a:rPr lang="en-US" dirty="0"/>
              <a:t>Create Hosted Agent in EPAM network and maintain it? (min 15$ per month to Microsoft+ something to EPAM)</a:t>
            </a:r>
          </a:p>
          <a:p>
            <a:pPr lvl="1"/>
            <a:r>
              <a:rPr lang="en-US" dirty="0"/>
              <a:t>Create Hosted Agent on Azure VM, allocate Public IP (15$+ VM price… +50$ min)</a:t>
            </a:r>
          </a:p>
          <a:p>
            <a:endParaRPr lang="en-US" dirty="0"/>
          </a:p>
          <a:p>
            <a:r>
              <a:rPr lang="en-US" dirty="0"/>
              <a:t>Don’t use EPAM SonarQube installation</a:t>
            </a:r>
          </a:p>
          <a:p>
            <a:pPr lvl="1"/>
            <a:r>
              <a:rPr lang="en-US" dirty="0"/>
              <a:t>SonarQube Cloud and pay per line (disclose your customer’s code outside)</a:t>
            </a:r>
          </a:p>
          <a:p>
            <a:pPr lvl="1"/>
            <a:r>
              <a:rPr lang="en-US" dirty="0"/>
              <a:t>Create your own SonarQube installation and don’t use EPAM’s one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72C96-BBF0-4F8F-B9A0-4876251C255E}"/>
              </a:ext>
            </a:extLst>
          </p:cNvPr>
          <p:cNvSpPr/>
          <p:nvPr/>
        </p:nvSpPr>
        <p:spPr>
          <a:xfrm>
            <a:off x="301752" y="4487826"/>
            <a:ext cx="11588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90" lvl="1" indent="0" algn="ctr">
              <a:buNone/>
            </a:pPr>
            <a:r>
              <a:rPr lang="en-US" sz="2800" dirty="0"/>
              <a:t>Our dirty decision: </a:t>
            </a:r>
          </a:p>
          <a:p>
            <a:pPr marL="457090" lvl="1" indent="0" algn="ctr">
              <a:buNone/>
            </a:pPr>
            <a:r>
              <a:rPr lang="en-US" sz="2800" dirty="0"/>
              <a:t>RUN </a:t>
            </a:r>
            <a:r>
              <a:rPr lang="en-US" sz="2800" dirty="0" err="1"/>
              <a:t>SonarScanner</a:t>
            </a:r>
            <a:r>
              <a:rPr lang="en-US" sz="2800" dirty="0"/>
              <a:t> locally few time per week by </a:t>
            </a:r>
            <a:r>
              <a:rPr lang="en-US" sz="2800" dirty="0" err="1"/>
              <a:t>TeamLeads</a:t>
            </a:r>
            <a:r>
              <a:rPr lang="en-US" sz="2800" dirty="0"/>
              <a:t>/QA team</a:t>
            </a:r>
          </a:p>
        </p:txBody>
      </p:sp>
    </p:spTree>
    <p:extLst>
      <p:ext uri="{BB962C8B-B14F-4D97-AF65-F5344CB8AC3E}">
        <p14:creationId xmlns:p14="http://schemas.microsoft.com/office/powerpoint/2010/main" val="41231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9A3C-9109-4B7E-9F44-2401EBC5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Infrastructure as Code -&gt;CI/CD</a:t>
            </a:r>
          </a:p>
        </p:txBody>
      </p:sp>
    </p:spTree>
    <p:extLst>
      <p:ext uri="{BB962C8B-B14F-4D97-AF65-F5344CB8AC3E}">
        <p14:creationId xmlns:p14="http://schemas.microsoft.com/office/powerpoint/2010/main" val="1987208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A7A6-A91F-44D4-9A0E-008E829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repository for ARM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C5115-0772-4449-B5E1-5EA36048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142999"/>
            <a:ext cx="4832604" cy="4960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BDFB-26CF-4F23-BD51-5D4E5C715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1" y="1143000"/>
            <a:ext cx="6265303" cy="4956048"/>
          </a:xfrm>
        </p:spPr>
        <p:txBody>
          <a:bodyPr/>
          <a:lstStyle/>
          <a:p>
            <a:r>
              <a:rPr lang="en-US" dirty="0"/>
              <a:t>Azure infrastructure modified only from Azure DevOps CD (releases)</a:t>
            </a:r>
          </a:p>
          <a:p>
            <a:r>
              <a:rPr lang="en-US" dirty="0"/>
              <a:t>Infrastructure separated on 2 pieces:</a:t>
            </a:r>
          </a:p>
          <a:p>
            <a:pPr lvl="1"/>
            <a:r>
              <a:rPr lang="en-US" dirty="0"/>
              <a:t>DevOps infrastructure (Azure Container Registry, Azure Key Vault)</a:t>
            </a:r>
          </a:p>
          <a:p>
            <a:pPr lvl="2"/>
            <a:r>
              <a:rPr lang="en-US" dirty="0"/>
              <a:t>2 params sets (1 for all EPAM environments and 1 for Customer’s environment)</a:t>
            </a:r>
          </a:p>
          <a:p>
            <a:pPr lvl="1"/>
            <a:r>
              <a:rPr lang="en-US" dirty="0"/>
              <a:t>Main Infrastructure  (AKS, Application Insights, Log Analytics)</a:t>
            </a:r>
          </a:p>
          <a:p>
            <a:pPr lvl="2"/>
            <a:r>
              <a:rPr lang="en-US" dirty="0"/>
              <a:t>4+ params sets (dev/</a:t>
            </a:r>
            <a:r>
              <a:rPr lang="en-US" dirty="0" err="1"/>
              <a:t>qa</a:t>
            </a:r>
            <a:r>
              <a:rPr lang="en-US" dirty="0"/>
              <a:t>/</a:t>
            </a:r>
            <a:r>
              <a:rPr lang="en-US" dirty="0" err="1"/>
              <a:t>uat</a:t>
            </a:r>
            <a:r>
              <a:rPr lang="en-US" dirty="0"/>
              <a:t>/</a:t>
            </a:r>
            <a:r>
              <a:rPr lang="en-US" dirty="0" err="1"/>
              <a:t>prod,etc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98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FBCE-2275-4129-A08C-4E1B0A07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outside of ARM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8683-9F7B-4E50-8844-DA531E0B8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choose Azure Key Vault as a storage for Secrets (Service Principal credentials for AKS to access Azure Container Registry and add/remove nodes)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FBABC-D075-48AE-8772-76138C4E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1945788"/>
            <a:ext cx="10280271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3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F33-D113-442B-827D-86EE85D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Infrastructure Rereleases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E82B7-7A05-4BED-9F3B-D22563D9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485731"/>
            <a:ext cx="622608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8947-E042-4F79-83A8-E4E9D430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Release Pipelines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12607-1604-44EA-A4C9-1D130131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1931540"/>
            <a:ext cx="10874682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01CA-7132-49D0-82D3-F0337240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eShopOnContainers</a:t>
            </a:r>
            <a:r>
              <a:rPr lang="en-US" dirty="0"/>
              <a:t> as a reference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F683-4407-4653-B451-0AC6EBEB7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to start, but not covered CI/CD/DEVOPS/ALM questions at the moment </a:t>
            </a:r>
            <a:r>
              <a:rPr lang="en-US" dirty="0">
                <a:hlinkClick r:id="rId2"/>
              </a:rPr>
              <a:t>https://github.com/dotnet-architecture/eShopOnContainers/issues/949</a:t>
            </a:r>
            <a:endParaRPr lang="en-US" dirty="0"/>
          </a:p>
          <a:p>
            <a:r>
              <a:rPr lang="en-US" dirty="0"/>
              <a:t>Used Mono Repository (developed mainly by 1-2 </a:t>
            </a:r>
            <a:r>
              <a:rPr lang="en-US" dirty="0" err="1"/>
              <a:t>devs</a:t>
            </a:r>
            <a:r>
              <a:rPr lang="en-US" dirty="0"/>
              <a:t> at a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8967D-2AA7-4822-B3E1-9A316AB9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98" y="2604199"/>
            <a:ext cx="806265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184919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4BB7C-1BF6-4F29-AE79-88358F0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Microservice was released via Helm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29E26-C8B8-4487-8BEC-7E427429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987552"/>
            <a:ext cx="6452339" cy="4067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E1789-2C56-466F-B1D7-C9EEECBF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78" y="987552"/>
            <a:ext cx="4301837" cy="40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63B1-19B1-4A29-B240-7E7823FB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Helm template (used to </a:t>
            </a:r>
            <a:r>
              <a:rPr lang="en-US" dirty="0" err="1"/>
              <a:t>generace</a:t>
            </a:r>
            <a:r>
              <a:rPr lang="en-US" dirty="0"/>
              <a:t> k8s </a:t>
            </a:r>
            <a:r>
              <a:rPr lang="en-US" dirty="0" err="1"/>
              <a:t>yaml</a:t>
            </a:r>
            <a:r>
              <a:rPr lang="en-US" dirty="0"/>
              <a:t> file)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84457-8223-4DE2-9FB8-76BC58D9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2"/>
            <a:ext cx="8488957" cy="52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2208-C204-441A-A9AE-1C22D0B77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Helm: Why tiller version is important?! </a:t>
            </a:r>
          </a:p>
        </p:txBody>
      </p:sp>
    </p:spTree>
    <p:extLst>
      <p:ext uri="{BB962C8B-B14F-4D97-AF65-F5344CB8AC3E}">
        <p14:creationId xmlns:p14="http://schemas.microsoft.com/office/powerpoint/2010/main" val="739406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95C90-AD7F-47F0-8013-F783A07D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day, our Release Pipelines started crushing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8CB27-C075-4D3D-AFE3-A8F4DFEA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13" y="1038114"/>
            <a:ext cx="7485369" cy="4781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6B9F0-CF22-4A11-B7E3-D2D7A5CB9FEE}"/>
              </a:ext>
            </a:extLst>
          </p:cNvPr>
          <p:cNvSpPr/>
          <p:nvPr/>
        </p:nvSpPr>
        <p:spPr>
          <a:xfrm>
            <a:off x="4234848" y="5769325"/>
            <a:ext cx="372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https://status.dev.azure.com/_history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4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020-1F58-4359-B613-0CC1552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day: Azure DevOps reported as healthy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FDA4-B0EF-4E6A-ACF1-02328A014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Currently used in CD process: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Last succeeded: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3DA2E-A797-4333-A929-61722407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04" y="1260868"/>
            <a:ext cx="6136441" cy="2287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0AB8C-2227-44A7-B022-F564E995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01" y="3703735"/>
            <a:ext cx="8917804" cy="1343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FC879-FCC8-4A1D-BF03-75A1BE237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501" y="4888100"/>
            <a:ext cx="5092137" cy="14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2EF0-13BE-48C8-A448-8B5F563C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had changed?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A76DF-0E62-4DE3-A42C-82CF3E783FAD}"/>
              </a:ext>
            </a:extLst>
          </p:cNvPr>
          <p:cNvSpPr/>
          <p:nvPr/>
        </p:nvSpPr>
        <p:spPr>
          <a:xfrm>
            <a:off x="3962878" y="5873234"/>
            <a:ext cx="395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https://github.com/helm/helm/releases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D0F2C-9205-4983-84CF-5BAAF171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1302327"/>
            <a:ext cx="9580003" cy="1633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172945-FF4C-4DC1-B1EE-C6F3184E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246" y="2935639"/>
            <a:ext cx="6525076" cy="29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B3A-AC95-4680-8317-345C8F9D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Helm/Tiller Version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811776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FB2A-B02D-4F07-9A67-0B4F673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844B-B730-4E4F-8975-352AE8305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 used, because in still in preview.</a:t>
            </a:r>
          </a:p>
        </p:txBody>
      </p:sp>
    </p:spTree>
    <p:extLst>
      <p:ext uri="{BB962C8B-B14F-4D97-AF65-F5344CB8AC3E}">
        <p14:creationId xmlns:p14="http://schemas.microsoft.com/office/powerpoint/2010/main" val="86961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3253-6161-45DB-8DF0-5C0244D31C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Mono Build/Release</a:t>
            </a:r>
          </a:p>
        </p:txBody>
      </p:sp>
    </p:spTree>
    <p:extLst>
      <p:ext uri="{BB962C8B-B14F-4D97-AF65-F5344CB8AC3E}">
        <p14:creationId xmlns:p14="http://schemas.microsoft.com/office/powerpoint/2010/main" val="4025878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45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https://github.com/SychevIgor/pronet_docker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0CB5-0441-4184-8CEF-D3333A3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“Trade off” idea – Mono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0280-9D63-4ECE-941D-B2BE68CC5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7647293" cy="4956048"/>
          </a:xfrm>
        </p:spPr>
        <p:txBody>
          <a:bodyPr>
            <a:noAutofit/>
          </a:bodyPr>
          <a:lstStyle/>
          <a:p>
            <a:r>
              <a:rPr lang="en-US" sz="1800" dirty="0"/>
              <a:t>Situation:</a:t>
            </a:r>
          </a:p>
          <a:p>
            <a:pPr lvl="1"/>
            <a:r>
              <a:rPr lang="en-US" dirty="0"/>
              <a:t>Domain boundaries not identified, because scope was not well defined</a:t>
            </a:r>
          </a:p>
          <a:p>
            <a:pPr lvl="1"/>
            <a:r>
              <a:rPr lang="en-US" dirty="0"/>
              <a:t>Team without experience with docker and microservices</a:t>
            </a:r>
          </a:p>
          <a:p>
            <a:pPr lvl="1"/>
            <a:r>
              <a:rPr lang="en-US" dirty="0"/>
              <a:t>Team(20+ </a:t>
            </a:r>
            <a:r>
              <a:rPr lang="en-US" dirty="0" err="1"/>
              <a:t>devs</a:t>
            </a:r>
            <a:r>
              <a:rPr lang="en-US" dirty="0"/>
              <a:t>/</a:t>
            </a:r>
            <a:r>
              <a:rPr lang="en-US" dirty="0" err="1"/>
              <a:t>qa</a:t>
            </a:r>
            <a:r>
              <a:rPr lang="en-US" dirty="0"/>
              <a:t>) distributed across 4 locations</a:t>
            </a:r>
          </a:p>
          <a:p>
            <a:r>
              <a:rPr lang="en-US" sz="1800" dirty="0"/>
              <a:t>Risk:</a:t>
            </a:r>
          </a:p>
          <a:p>
            <a:pPr lvl="1"/>
            <a:r>
              <a:rPr lang="en-US" dirty="0"/>
              <a:t>To high level of required skills to begin</a:t>
            </a:r>
          </a:p>
          <a:p>
            <a:pPr lvl="1"/>
            <a:r>
              <a:rPr lang="en-US" dirty="0"/>
              <a:t>High risk of “slow start”</a:t>
            </a:r>
          </a:p>
          <a:p>
            <a:r>
              <a:rPr lang="en-US" sz="1800" dirty="0"/>
              <a:t>Risk Mitigation: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Start from Mono Repository and sacrifice CI/CD for a 1-2 sprints</a:t>
            </a:r>
          </a:p>
          <a:p>
            <a:pPr lvl="1"/>
            <a:r>
              <a:rPr lang="en-US" dirty="0"/>
              <a:t>After 1-2 sprints – replace Mono repository with </a:t>
            </a:r>
          </a:p>
          <a:p>
            <a:pPr lvl="2"/>
            <a:r>
              <a:rPr lang="en-US" sz="1800" dirty="0"/>
              <a:t>sets of repositories for each microservice</a:t>
            </a:r>
          </a:p>
          <a:p>
            <a:pPr lvl="2"/>
            <a:r>
              <a:rPr lang="en-US" sz="1800" dirty="0"/>
              <a:t>Initial Mono repo converted to Meta repository, with git submodules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1E888-4613-456C-83B7-F6352871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48" y="1343641"/>
            <a:ext cx="3413756" cy="47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AD92-4D79-409A-8D33-1B00BBED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MonoRepo</a:t>
            </a:r>
            <a:r>
              <a:rPr lang="en-US" dirty="0"/>
              <a:t> -&gt; </a:t>
            </a:r>
            <a:r>
              <a:rPr lang="en-US" dirty="0" err="1"/>
              <a:t>MonoBuild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39EB67D-98D2-45E7-B377-C7351EC60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6473121" cy="4956048"/>
          </a:xfrm>
        </p:spPr>
        <p:txBody>
          <a:bodyPr>
            <a:normAutofit/>
          </a:bodyPr>
          <a:lstStyle/>
          <a:p>
            <a:r>
              <a:rPr lang="en-US" dirty="0"/>
              <a:t>Problem was not in Mono Repository, but in Builds</a:t>
            </a:r>
          </a:p>
          <a:p>
            <a:pPr lvl="1"/>
            <a:r>
              <a:rPr lang="en-US" dirty="0"/>
              <a:t>Each commit/push generated new build.</a:t>
            </a:r>
          </a:p>
          <a:p>
            <a:pPr lvl="1"/>
            <a:r>
              <a:rPr lang="en-US" dirty="0"/>
              <a:t>Each build takes 20 minutes.</a:t>
            </a:r>
          </a:p>
          <a:p>
            <a:pPr lvl="1"/>
            <a:r>
              <a:rPr lang="en-US" dirty="0"/>
              <a:t>Include/Exclude filters for folders doesn’t helped, because “Docker-Compose build” build/pushed to registry images all at once</a:t>
            </a:r>
          </a:p>
          <a:p>
            <a:r>
              <a:rPr lang="en-US" b="1" dirty="0">
                <a:highlight>
                  <a:srgbClr val="FFFF00"/>
                </a:highlight>
              </a:rPr>
              <a:t>Can’t release microservices independently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3B915-0456-4E03-9F9C-2FB90497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33" y="1143000"/>
            <a:ext cx="4388571" cy="49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E141-A9A0-4555-8A67-4D3256D4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Build -&gt; Mono Release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D20E27-D0E2-4198-8D95-C2B0D612D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2856228" cy="4956048"/>
          </a:xfrm>
        </p:spPr>
        <p:txBody>
          <a:bodyPr/>
          <a:lstStyle/>
          <a:p>
            <a:r>
              <a:rPr lang="en-US" dirty="0"/>
              <a:t>Can’t deploy microservices independently</a:t>
            </a:r>
          </a:p>
          <a:p>
            <a:r>
              <a:rPr lang="en-US" dirty="0"/>
              <a:t>Advises about “git diffs” – is too sophisticated and not 100% guarantees.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41F71-9219-4DAE-93B5-450325E0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80" y="1137334"/>
            <a:ext cx="8078771" cy="3161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1277A-19A2-4DF9-9D44-4399EC02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086" y="0"/>
            <a:ext cx="4031125" cy="63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76071-FB00-4ACD-B545-5E6B86FA4A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Build/Release per Microservice</a:t>
            </a:r>
          </a:p>
        </p:txBody>
      </p:sp>
    </p:spTree>
    <p:extLst>
      <p:ext uri="{BB962C8B-B14F-4D97-AF65-F5344CB8AC3E}">
        <p14:creationId xmlns:p14="http://schemas.microsoft.com/office/powerpoint/2010/main" val="3677775915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1590</Words>
  <Application>Microsoft Office PowerPoint</Application>
  <PresentationFormat>Widescreen</PresentationFormat>
  <Paragraphs>193</Paragraphs>
  <Slides>50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Why DevOps if I’m not DevOps Engineer?</vt:lpstr>
      <vt:lpstr>Introduction to our project</vt:lpstr>
      <vt:lpstr>eShopOnContainers as a reference architecture</vt:lpstr>
      <vt:lpstr>PowerPoint Presentation</vt:lpstr>
      <vt:lpstr>Initial “Trade off” idea – Mono repository</vt:lpstr>
      <vt:lpstr>MonoRepo -&gt; MonoBuild</vt:lpstr>
      <vt:lpstr>Mono Build -&gt; Mono Release problem</vt:lpstr>
      <vt:lpstr>PowerPoint Presentation</vt:lpstr>
      <vt:lpstr>After 2 sprints: Meta Repository + Set of Micro Repositories</vt:lpstr>
      <vt:lpstr>Micro Repositories -&gt; Microservices Build</vt:lpstr>
      <vt:lpstr>Microservices Build -&gt; Independent Releases</vt:lpstr>
      <vt:lpstr>Small Tricks – variables from Libraries in Build</vt:lpstr>
      <vt:lpstr>Challenge of managing CI/CD</vt:lpstr>
      <vt:lpstr>Small Tricks – variables from Libraries in Release</vt:lpstr>
      <vt:lpstr>Microservice Releases</vt:lpstr>
      <vt:lpstr>Quality Gates (temporary pause)</vt:lpstr>
      <vt:lpstr>Quality Gates (temporary pause) 2</vt:lpstr>
      <vt:lpstr>PowerPoint Presentation</vt:lpstr>
      <vt:lpstr>Designer based Builds (and Releases)</vt:lpstr>
      <vt:lpstr>YAML based CI</vt:lpstr>
      <vt:lpstr>PowerPoint Presentation</vt:lpstr>
      <vt:lpstr>Build in Container</vt:lpstr>
      <vt:lpstr>Software Installed on Ubuntu Agent </vt:lpstr>
      <vt:lpstr>Tests in Container</vt:lpstr>
      <vt:lpstr>Build/Test in Docker as simple as </vt:lpstr>
      <vt:lpstr>Build/Test in Docker as simple as (part2)</vt:lpstr>
      <vt:lpstr>PowerPoint Presentation</vt:lpstr>
      <vt:lpstr>Run MicroServices App Locally from Meta Repository</vt:lpstr>
      <vt:lpstr>Special Override file to run docker-compose locally</vt:lpstr>
      <vt:lpstr>PowerPoint Presentation</vt:lpstr>
      <vt:lpstr>Java in .net core dockerfile</vt:lpstr>
      <vt:lpstr>Code technical Debt Story – Problem definition </vt:lpstr>
      <vt:lpstr>Code technical Debt Story – Resolution Options:</vt:lpstr>
      <vt:lpstr>PowerPoint Presentation</vt:lpstr>
      <vt:lpstr>Infrastructure repository for ARM Templates</vt:lpstr>
      <vt:lpstr>Secrets outside of ARM templates</vt:lpstr>
      <vt:lpstr>DevOps Infrastructure Rereleases </vt:lpstr>
      <vt:lpstr>Infrastructure Release Pipelines</vt:lpstr>
      <vt:lpstr>Scale in/out (daily spikes handling) challenge</vt:lpstr>
      <vt:lpstr>PowerPoint Presentation</vt:lpstr>
      <vt:lpstr>Each Microservice was released via Helm</vt:lpstr>
      <vt:lpstr>Example of Helm template (used to generace k8s yaml file)</vt:lpstr>
      <vt:lpstr>PowerPoint Presentation</vt:lpstr>
      <vt:lpstr>One day, our Release Pipelines started crushing </vt:lpstr>
      <vt:lpstr>Next day: Azure DevOps reported as healthy</vt:lpstr>
      <vt:lpstr>Why version had changed?</vt:lpstr>
      <vt:lpstr>Summary: Helm/Tiller Version is important!</vt:lpstr>
      <vt:lpstr>Azure DevSpaces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213</cp:revision>
  <dcterms:created xsi:type="dcterms:W3CDTF">2019-02-24T19:07:03Z</dcterms:created>
  <dcterms:modified xsi:type="dcterms:W3CDTF">2019-05-23T14:50:33Z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