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36"/>
  </p:notesMasterIdLst>
  <p:sldIdLst>
    <p:sldId id="256" r:id="rId5"/>
    <p:sldId id="441" r:id="rId6"/>
    <p:sldId id="446" r:id="rId7"/>
    <p:sldId id="268" r:id="rId8"/>
    <p:sldId id="442" r:id="rId9"/>
    <p:sldId id="443" r:id="rId10"/>
    <p:sldId id="444" r:id="rId11"/>
    <p:sldId id="445" r:id="rId12"/>
    <p:sldId id="420" r:id="rId13"/>
    <p:sldId id="447" r:id="rId14"/>
    <p:sldId id="455" r:id="rId15"/>
    <p:sldId id="448" r:id="rId16"/>
    <p:sldId id="449" r:id="rId17"/>
    <p:sldId id="451" r:id="rId18"/>
    <p:sldId id="452" r:id="rId19"/>
    <p:sldId id="453" r:id="rId20"/>
    <p:sldId id="456" r:id="rId21"/>
    <p:sldId id="454" r:id="rId22"/>
    <p:sldId id="458" r:id="rId23"/>
    <p:sldId id="457" r:id="rId24"/>
    <p:sldId id="440" r:id="rId25"/>
    <p:sldId id="450" r:id="rId26"/>
    <p:sldId id="295" r:id="rId27"/>
    <p:sldId id="429" r:id="rId28"/>
    <p:sldId id="421" r:id="rId29"/>
    <p:sldId id="423" r:id="rId30"/>
    <p:sldId id="424" r:id="rId31"/>
    <p:sldId id="428" r:id="rId32"/>
    <p:sldId id="425" r:id="rId33"/>
    <p:sldId id="427" r:id="rId34"/>
    <p:sldId id="42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49120B1-3AEF-4D1A-A8D7-6CE849F69A12}">
          <p14:sldIdLst>
            <p14:sldId id="256"/>
            <p14:sldId id="441"/>
          </p14:sldIdLst>
        </p14:section>
        <p14:section name="Project overview and requirements" id="{FDDB9284-215F-448B-AE51-8F841307E55E}">
          <p14:sldIdLst>
            <p14:sldId id="446"/>
            <p14:sldId id="268"/>
            <p14:sldId id="442"/>
            <p14:sldId id="443"/>
            <p14:sldId id="444"/>
            <p14:sldId id="445"/>
          </p14:sldIdLst>
        </p14:section>
        <p14:section name="OpenTelemetry Overview" id="{36C590F1-7A54-43B8-AEB7-ED5F9CF0FD9F}">
          <p14:sldIdLst>
            <p14:sldId id="420"/>
            <p14:sldId id="447"/>
            <p14:sldId id="455"/>
            <p14:sldId id="448"/>
          </p14:sldIdLst>
        </p14:section>
        <p14:section name="Research Results" id="{13FA8DAA-8E21-4116-B24F-39264E8F1CD3}">
          <p14:sldIdLst>
            <p14:sldId id="449"/>
            <p14:sldId id="451"/>
            <p14:sldId id="452"/>
            <p14:sldId id="453"/>
            <p14:sldId id="456"/>
            <p14:sldId id="454"/>
            <p14:sldId id="458"/>
            <p14:sldId id="457"/>
            <p14:sldId id="440"/>
            <p14:sldId id="450"/>
          </p14:sldIdLst>
        </p14:section>
        <p14:section name="Footer" id="{8975B3FC-18C5-4A0C-B726-AE10D1E16864}">
          <p14:sldIdLst>
            <p14:sldId id="295"/>
          </p14:sldIdLst>
        </p14:section>
        <p14:section name="Application Insights" id="{A3724148-C986-4A70-9FF3-9028815DDE8F}">
          <p14:sldIdLst>
            <p14:sldId id="429"/>
            <p14:sldId id="421"/>
            <p14:sldId id="423"/>
            <p14:sldId id="424"/>
            <p14:sldId id="428"/>
            <p14:sldId id="425"/>
            <p14:sldId id="427"/>
            <p14:sldId id="4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8" autoAdjust="0"/>
    <p:restoredTop sz="94796" autoAdjust="0"/>
  </p:normalViewPr>
  <p:slideViewPr>
    <p:cSldViewPr snapToGrid="0">
      <p:cViewPr varScale="1">
        <p:scale>
          <a:sx n="86" d="100"/>
          <a:sy n="86" d="100"/>
        </p:scale>
        <p:origin x="35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EDFB0-A86C-4700-A437-57AFA737BCB6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5D190-B0D8-4761-AB29-0A399AE6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58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0" y="1143002"/>
            <a:ext cx="6096000" cy="390552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143000"/>
            <a:ext cx="6949440" cy="2286000"/>
          </a:xfrm>
          <a:solidFill>
            <a:srgbClr val="2FC2D9"/>
          </a:solidFill>
        </p:spPr>
        <p:txBody>
          <a:bodyPr lIns="91436" tIns="91436">
            <a:noAutofit/>
          </a:bodyPr>
          <a:lstStyle>
            <a:lvl1pPr marL="0" indent="0">
              <a:lnSpc>
                <a:spcPct val="100000"/>
              </a:lnSpc>
              <a:buNone/>
              <a:defRPr sz="3600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 sz="3100">
                <a:latin typeface="+mn-lt"/>
              </a:defRPr>
            </a:lvl2pPr>
            <a:lvl3pPr>
              <a:defRPr sz="3100">
                <a:latin typeface="+mn-lt"/>
              </a:defRPr>
            </a:lvl3pPr>
            <a:lvl4pPr>
              <a:defRPr sz="3100">
                <a:latin typeface="+mn-lt"/>
              </a:defRPr>
            </a:lvl4pPr>
            <a:lvl5pPr>
              <a:defRPr sz="3100">
                <a:latin typeface="+mn-lt"/>
              </a:defRPr>
            </a:lvl5pPr>
          </a:lstStyle>
          <a:p>
            <a:pPr lvl="0"/>
            <a:r>
              <a:rPr lang="en-US" dirty="0"/>
              <a:t>Course Title</a:t>
            </a:r>
          </a:p>
        </p:txBody>
      </p:sp>
    </p:spTree>
    <p:extLst>
      <p:ext uri="{BB962C8B-B14F-4D97-AF65-F5344CB8AC3E}">
        <p14:creationId xmlns:p14="http://schemas.microsoft.com/office/powerpoint/2010/main" val="356413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content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1753"/>
            <a:ext cx="11274552" cy="685800"/>
          </a:xfrm>
        </p:spPr>
        <p:txBody>
          <a:bodyPr>
            <a:normAutofit/>
          </a:bodyPr>
          <a:lstStyle>
            <a:lvl1pPr>
              <a:defRPr sz="3200" baseline="0"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11274552" cy="495604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sz="2000" baseline="0">
                <a:latin typeface="Trebuchet MS" panose="020B0603020202020204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buSzPct val="90000"/>
              <a:defRPr sz="1800" baseline="0">
                <a:latin typeface="Trebuchet MS" panose="020B0603020202020204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23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Continu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04801"/>
            <a:ext cx="11277600" cy="685800"/>
          </a:xfrm>
          <a:solidFill>
            <a:schemeClr val="bg1"/>
          </a:solidFill>
        </p:spPr>
        <p:txBody>
          <a:bodyPr rIns="91436">
            <a:noAutofit/>
          </a:bodyPr>
          <a:lstStyle>
            <a:lvl1pPr>
              <a:defRPr sz="3200" baseline="0">
                <a:solidFill>
                  <a:schemeClr val="tx1"/>
                </a:solidFill>
                <a:latin typeface="Trebuchet MS" panose="020B0603020202020204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Notes Continued</a:t>
            </a:r>
          </a:p>
        </p:txBody>
      </p:sp>
    </p:spTree>
    <p:extLst>
      <p:ext uri="{BB962C8B-B14F-4D97-AF65-F5344CB8AC3E}">
        <p14:creationId xmlns:p14="http://schemas.microsoft.com/office/powerpoint/2010/main" val="41676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Lesson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200401"/>
            <a:ext cx="4572000" cy="1828800"/>
          </a:xfrm>
          <a:solidFill>
            <a:srgbClr val="2FC2D9"/>
          </a:solidFill>
        </p:spPr>
        <p:txBody>
          <a:bodyPr lIns="182870" tIns="137154">
            <a:normAutofit/>
          </a:bodyPr>
          <a:lstStyle>
            <a:lvl1pPr marL="0" indent="0">
              <a:lnSpc>
                <a:spcPct val="100000"/>
              </a:lnSpc>
              <a:buNone/>
              <a:defRPr sz="2400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lnSpc>
                <a:spcPct val="100000"/>
              </a:lnSpc>
              <a:defRPr sz="1600">
                <a:latin typeface="+mn-lt"/>
              </a:defRPr>
            </a:lvl2pPr>
            <a:lvl3pPr>
              <a:lnSpc>
                <a:spcPct val="100000"/>
              </a:lnSpc>
              <a:defRPr sz="1600">
                <a:latin typeface="+mn-lt"/>
              </a:defRPr>
            </a:lvl3pPr>
            <a:lvl4pPr>
              <a:lnSpc>
                <a:spcPct val="100000"/>
              </a:lnSpc>
              <a:defRPr sz="1600">
                <a:latin typeface="+mn-lt"/>
              </a:defRPr>
            </a:lvl4pPr>
            <a:lvl5pPr>
              <a:lnSpc>
                <a:spcPct val="100000"/>
              </a:lnSpc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Section #: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7342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oi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819401"/>
            <a:ext cx="11277600" cy="685800"/>
          </a:xfrm>
          <a:noFill/>
        </p:spPr>
        <p:txBody>
          <a:bodyPr rIns="91436">
            <a:noAutofit/>
          </a:bodyPr>
          <a:lstStyle>
            <a:lvl1pPr algn="ctr">
              <a:defRPr sz="3600" baseline="0">
                <a:solidFill>
                  <a:srgbClr val="3F3F3F"/>
                </a:solidFill>
                <a:latin typeface="Trebuchet MS" panose="020B0603020202020204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Add single point here</a:t>
            </a:r>
          </a:p>
        </p:txBody>
      </p:sp>
    </p:spTree>
    <p:extLst>
      <p:ext uri="{BB962C8B-B14F-4D97-AF65-F5344CB8AC3E}">
        <p14:creationId xmlns:p14="http://schemas.microsoft.com/office/powerpoint/2010/main" val="86045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0" y="1143002"/>
            <a:ext cx="6096000" cy="390552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143000"/>
            <a:ext cx="6035040" cy="2286000"/>
          </a:xfrm>
          <a:solidFill>
            <a:srgbClr val="2FC2D9">
              <a:alpha val="90000"/>
            </a:srgbClr>
          </a:solidFill>
        </p:spPr>
        <p:txBody>
          <a:bodyPr lIns="182870" tIns="137154">
            <a:noAutofit/>
          </a:bodyPr>
          <a:lstStyle>
            <a:lvl1pPr marL="57137" indent="0">
              <a:lnSpc>
                <a:spcPct val="100000"/>
              </a:lnSpc>
              <a:buNone/>
              <a:defRPr sz="3600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 sz="3100">
                <a:latin typeface="+mn-lt"/>
              </a:defRPr>
            </a:lvl2pPr>
            <a:lvl3pPr>
              <a:defRPr sz="3100">
                <a:latin typeface="+mn-lt"/>
              </a:defRPr>
            </a:lvl3pPr>
            <a:lvl4pPr>
              <a:defRPr sz="3100">
                <a:latin typeface="+mn-lt"/>
              </a:defRPr>
            </a:lvl4pPr>
            <a:lvl5pPr>
              <a:defRPr sz="3100">
                <a:latin typeface="+mn-lt"/>
              </a:defRPr>
            </a:lvl5pPr>
          </a:lstStyle>
          <a:p>
            <a:pPr lvl="0"/>
            <a:r>
              <a:rPr lang="en-US" dirty="0"/>
              <a:t>Demonstration: Title of Demo</a:t>
            </a:r>
          </a:p>
        </p:txBody>
      </p:sp>
    </p:spTree>
    <p:extLst>
      <p:ext uri="{BB962C8B-B14F-4D97-AF65-F5344CB8AC3E}">
        <p14:creationId xmlns:p14="http://schemas.microsoft.com/office/powerpoint/2010/main" val="353196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937928-5950-4A18-B179-A77EC848E6C8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6" tIns="34285" rIns="68566" bIns="34285" rtlCol="0" anchor="ctr"/>
          <a:lstStyle/>
          <a:p>
            <a:pPr algn="ctr" defTabSz="342791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C449DC-249C-4DA3-9B8B-EDB069FDE512}"/>
              </a:ext>
            </a:extLst>
          </p:cNvPr>
          <p:cNvSpPr txBox="1"/>
          <p:nvPr userDrawn="1"/>
        </p:nvSpPr>
        <p:spPr>
          <a:xfrm>
            <a:off x="9601201" y="6541501"/>
            <a:ext cx="1988923" cy="226214"/>
          </a:xfrm>
          <a:prstGeom prst="rect">
            <a:avLst/>
          </a:prstGeom>
          <a:noFill/>
        </p:spPr>
        <p:txBody>
          <a:bodyPr wrap="square" lIns="68566" tIns="34285" rIns="68566" bIns="34285" rtlCol="0">
            <a:spAutoFit/>
          </a:bodyPr>
          <a:lstStyle/>
          <a:p>
            <a:pPr algn="r" defTabSz="342791"/>
            <a:fld id="{C2C0EDAD-27A0-9447-9004-E733B36B95C3}" type="slidenum">
              <a:rPr lang="en-US" sz="1000" baseline="0" smtClean="0">
                <a:solidFill>
                  <a:srgbClr val="CCCCCC"/>
                </a:solidFill>
                <a:cs typeface="Trebuchet MS"/>
              </a:rPr>
              <a:pPr algn="r" defTabSz="342791"/>
              <a:t>‹#›</a:t>
            </a:fld>
            <a:endParaRPr lang="en-US" sz="1000" baseline="0" dirty="0">
              <a:solidFill>
                <a:srgbClr val="CCCCCC"/>
              </a:solidFill>
              <a:cs typeface="Trebuchet M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95121D-69C9-4F85-B22C-BB486D90E820}"/>
              </a:ext>
            </a:extLst>
          </p:cNvPr>
          <p:cNvCxnSpPr>
            <a:cxnSpLocks/>
          </p:cNvCxnSpPr>
          <p:nvPr userDrawn="1"/>
        </p:nvCxnSpPr>
        <p:spPr>
          <a:xfrm>
            <a:off x="990600" y="6520384"/>
            <a:ext cx="0" cy="189248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logo_footer.png">
            <a:extLst>
              <a:ext uri="{FF2B5EF4-FFF2-40B4-BE49-F238E27FC236}">
                <a16:creationId xmlns:a16="http://schemas.microsoft.com/office/drawing/2014/main" id="{F2B1811C-E8D3-4BC6-A948-05D528F3D18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75" y="6507818"/>
            <a:ext cx="730121" cy="25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0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hdr="0" ftr="0" dt="0"/>
  <p:txStyles>
    <p:titleStyle>
      <a:lvl1pPr algn="l" defTabSz="914179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545" indent="-228545" algn="l" defTabSz="914179" rtl="0" eaLnBrk="1" latinLnBrk="0" hangingPunct="1">
        <a:lnSpc>
          <a:spcPct val="90000"/>
        </a:lnSpc>
        <a:spcBef>
          <a:spcPts val="10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635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Courier New" panose="02070309020205020404" pitchFamily="49" charset="0"/>
        <a:buChar char="o"/>
        <a:defRPr sz="16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2723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Wingdings" panose="05000000000000000000" pitchFamily="2" charset="2"/>
        <a:buChar char="§"/>
        <a:defRPr sz="14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599812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Arial" panose="020B0604020202020204" pitchFamily="34" charset="0"/>
        <a:buChar char="•"/>
        <a:defRPr sz="14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6903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Courier New" panose="02070309020205020404" pitchFamily="49" charset="0"/>
        <a:buChar char="o"/>
        <a:defRPr sz="14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3991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1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1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60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9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68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58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47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35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26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16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ychevIgor/pronet_dock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tracing.io/" TargetMode="External"/><Relationship Id="rId2" Type="http://schemas.openxmlformats.org/officeDocument/2006/relationships/hyperlink" Target="https://www.cncf.io/sandbox-projec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telemetry.io/about/" TargetMode="External"/><Relationship Id="rId4" Type="http://schemas.openxmlformats.org/officeDocument/2006/relationships/hyperlink" Target="https://www.opencensus.io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pen-telemetry/opentelemetry-python" TargetMode="External"/><Relationship Id="rId3" Type="http://schemas.openxmlformats.org/officeDocument/2006/relationships/hyperlink" Target="https://github.com/open-telemetry/opentelemetry-go" TargetMode="External"/><Relationship Id="rId7" Type="http://schemas.openxmlformats.org/officeDocument/2006/relationships/hyperlink" Target="https://github.com/open-telemetry/opentelemetry-ruby" TargetMode="External"/><Relationship Id="rId12" Type="http://schemas.openxmlformats.org/officeDocument/2006/relationships/hyperlink" Target="https://github.com/open-telemetry/opentelemetry-swift" TargetMode="External"/><Relationship Id="rId2" Type="http://schemas.openxmlformats.org/officeDocument/2006/relationships/hyperlink" Target="https://github.com/open-telemetry/opentelemetry-cp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pen-telemetry/opentelemetry-js" TargetMode="External"/><Relationship Id="rId11" Type="http://schemas.openxmlformats.org/officeDocument/2006/relationships/hyperlink" Target="https://github.com/open-telemetry/opentelemetry-erlang" TargetMode="External"/><Relationship Id="rId5" Type="http://schemas.openxmlformats.org/officeDocument/2006/relationships/hyperlink" Target="https://github.com/open-telemetry/opentelemetry-java" TargetMode="External"/><Relationship Id="rId10" Type="http://schemas.openxmlformats.org/officeDocument/2006/relationships/hyperlink" Target="https://github.com/open-telemetry/opentelemetry-dotnet" TargetMode="External"/><Relationship Id="rId4" Type="http://schemas.openxmlformats.org/officeDocument/2006/relationships/hyperlink" Target="https://github.com/open-telemetry/opentelemetry-php" TargetMode="External"/><Relationship Id="rId9" Type="http://schemas.openxmlformats.org/officeDocument/2006/relationships/hyperlink" Target="https://github.com/open-telemetry/opentelemetry-rus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elemetry.io/project-statu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-telemetry/opentelemetry-collector-contrib/tree/master/exporter" TargetMode="External"/><Relationship Id="rId2" Type="http://schemas.openxmlformats.org/officeDocument/2006/relationships/hyperlink" Target="https://github.com/open-telemetry/opentelemetry-collector/tree/master/export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chevIgor/pronet_docker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733A2C-CA01-4343-8B1E-8B06719F45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OpenTelemetry</a:t>
            </a:r>
            <a:r>
              <a:rPr lang="en-US" dirty="0"/>
              <a:t> - portable telemetry cloud-native software. Goals and State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2A2C98-270A-4629-90B4-C60D7FDA1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832" y="1143000"/>
            <a:ext cx="3204795" cy="325526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5288F36-CB87-4FE3-B591-29058E8A19DE}"/>
              </a:ext>
            </a:extLst>
          </p:cNvPr>
          <p:cNvSpPr txBox="1">
            <a:spLocks/>
          </p:cNvSpPr>
          <p:nvPr/>
        </p:nvSpPr>
        <p:spPr>
          <a:xfrm>
            <a:off x="7736832" y="4551217"/>
            <a:ext cx="3655106" cy="750639"/>
          </a:xfrm>
          <a:prstGeom prst="rect">
            <a:avLst/>
          </a:prstGeom>
        </p:spPr>
        <p:txBody>
          <a:bodyPr/>
          <a:lstStyle>
            <a:lvl1pPr algn="l" defTabSz="91417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Igor Sychev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2D7E0-CF22-4FE5-8B48-A437B330D7C2}"/>
              </a:ext>
            </a:extLst>
          </p:cNvPr>
          <p:cNvSpPr txBox="1">
            <a:spLocks/>
          </p:cNvSpPr>
          <p:nvPr/>
        </p:nvSpPr>
        <p:spPr>
          <a:xfrm>
            <a:off x="7755120" y="5420729"/>
            <a:ext cx="3636818" cy="491698"/>
          </a:xfrm>
          <a:prstGeom prst="rect">
            <a:avLst/>
          </a:prstGeom>
        </p:spPr>
        <p:txBody>
          <a:bodyPr/>
          <a:lstStyle>
            <a:lvl1pPr marL="228545" indent="-228545" algn="l" defTabSz="914179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635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Courier New" panose="02070309020205020404" pitchFamily="49" charset="0"/>
              <a:buChar char="o"/>
              <a:defRPr sz="16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2723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4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599812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6903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Courier New" panose="02070309020205020404" pitchFamily="49" charset="0"/>
              <a:buChar char="o"/>
              <a:defRPr sz="14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3991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1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1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60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Solution Architect in MSTD BY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96F152-5A34-43DC-A66E-ED2DC6879299}"/>
              </a:ext>
            </a:extLst>
          </p:cNvPr>
          <p:cNvSpPr/>
          <p:nvPr/>
        </p:nvSpPr>
        <p:spPr>
          <a:xfrm>
            <a:off x="3753892" y="5912427"/>
            <a:ext cx="4538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https://github.com/SychevIgor/pronet_docker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6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6B3751-E094-44F8-B317-1FABAA83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OpenTelemetry</a:t>
            </a:r>
            <a:r>
              <a:rPr lang="en-US" dirty="0"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45A76-BC63-4128-99A3-8FADAFDB78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11274552" cy="4953000"/>
          </a:xfrm>
        </p:spPr>
        <p:txBody>
          <a:bodyPr/>
          <a:lstStyle/>
          <a:p>
            <a:r>
              <a:rPr lang="en-US" dirty="0" err="1"/>
              <a:t>OpenTelemetry</a:t>
            </a:r>
            <a:r>
              <a:rPr lang="en-US" dirty="0"/>
              <a:t> is an </a:t>
            </a:r>
            <a:r>
              <a:rPr lang="en-US" dirty="0">
                <a:highlight>
                  <a:srgbClr val="FFFF00"/>
                </a:highlight>
              </a:rPr>
              <a:t>open source </a:t>
            </a:r>
            <a:r>
              <a:rPr lang="en-US" dirty="0"/>
              <a:t>observability framework. </a:t>
            </a:r>
          </a:p>
          <a:p>
            <a:r>
              <a:rPr lang="en-US" dirty="0"/>
              <a:t>It is a </a:t>
            </a:r>
            <a:r>
              <a:rPr lang="en-US" dirty="0">
                <a:highlight>
                  <a:srgbClr val="FFFF00"/>
                </a:highlight>
                <a:hlinkClick r:id="rId2"/>
              </a:rPr>
              <a:t>CNCF Sandbox</a:t>
            </a:r>
            <a:r>
              <a:rPr lang="en-US" dirty="0">
                <a:highlight>
                  <a:srgbClr val="FFFF00"/>
                </a:highlight>
              </a:rPr>
              <a:t> </a:t>
            </a:r>
            <a:r>
              <a:rPr lang="en-US" dirty="0"/>
              <a:t>member, formed through a merger of the </a:t>
            </a:r>
            <a:r>
              <a:rPr lang="en-US" dirty="0" err="1">
                <a:hlinkClick r:id="rId3"/>
              </a:rPr>
              <a:t>OpenTracing</a:t>
            </a:r>
            <a:r>
              <a:rPr lang="en-US" dirty="0"/>
              <a:t> and </a:t>
            </a:r>
            <a:r>
              <a:rPr lang="en-US" dirty="0" err="1">
                <a:hlinkClick r:id="rId4"/>
              </a:rPr>
              <a:t>OpenCensus</a:t>
            </a:r>
            <a:r>
              <a:rPr lang="en-US" dirty="0"/>
              <a:t> projects. </a:t>
            </a:r>
          </a:p>
          <a:p>
            <a:r>
              <a:rPr lang="en-US" dirty="0"/>
              <a:t>The goal of </a:t>
            </a:r>
            <a:r>
              <a:rPr lang="en-US" dirty="0" err="1"/>
              <a:t>OpenTelemetry</a:t>
            </a:r>
            <a:r>
              <a:rPr lang="en-US" dirty="0"/>
              <a:t> is to provide a general-purpose API, SDK, and related tools required for the instrumentation of cloud-native software, frameworks, and libraries.</a:t>
            </a:r>
          </a:p>
          <a:p>
            <a:r>
              <a:rPr lang="en-US" dirty="0" err="1"/>
              <a:t>OpenTelemetry</a:t>
            </a:r>
            <a:r>
              <a:rPr lang="en-US" dirty="0"/>
              <a:t> is designed to make it easy to get critical telemetry data out of your services and into your </a:t>
            </a:r>
            <a:r>
              <a:rPr lang="en-US" dirty="0">
                <a:highlight>
                  <a:srgbClr val="FFFF00"/>
                </a:highlight>
              </a:rPr>
              <a:t>backend(s) of choice.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A5415B-E5B5-4301-8F4B-8903E9219B25}"/>
              </a:ext>
            </a:extLst>
          </p:cNvPr>
          <p:cNvSpPr/>
          <p:nvPr/>
        </p:nvSpPr>
        <p:spPr>
          <a:xfrm>
            <a:off x="4472446" y="5726668"/>
            <a:ext cx="3247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https://opentelemetry.io/about/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17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17C8-20A4-4C23-AC99-21D41E937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languages?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98F69-B402-4C1C-A240-67BB803064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https://github.com/open-telemetry/opentelemetry-cpp</a:t>
            </a:r>
            <a:endParaRPr lang="en-US" dirty="0"/>
          </a:p>
          <a:p>
            <a:r>
              <a:rPr lang="en-US" dirty="0">
                <a:hlinkClick r:id="rId3"/>
              </a:rPr>
              <a:t>https://github.com/open-telemetry/opentelemetry-go</a:t>
            </a:r>
            <a:endParaRPr lang="en-US" dirty="0"/>
          </a:p>
          <a:p>
            <a:r>
              <a:rPr lang="en-US" dirty="0">
                <a:hlinkClick r:id="rId4"/>
              </a:rPr>
              <a:t>https://github.com/open-telemetry/opentelemetry-php</a:t>
            </a:r>
            <a:endParaRPr lang="en-US" dirty="0"/>
          </a:p>
          <a:p>
            <a:r>
              <a:rPr lang="en-US" dirty="0">
                <a:hlinkClick r:id="rId5"/>
              </a:rPr>
              <a:t>https://github.com/open-telemetry/opentelemetry-java</a:t>
            </a:r>
            <a:endParaRPr lang="en-US" dirty="0"/>
          </a:p>
          <a:p>
            <a:r>
              <a:rPr lang="en-US" dirty="0">
                <a:hlinkClick r:id="rId6"/>
              </a:rPr>
              <a:t>https://github.com/open-telemetry/opentelemetry-js</a:t>
            </a:r>
            <a:endParaRPr lang="en-US" dirty="0"/>
          </a:p>
          <a:p>
            <a:r>
              <a:rPr lang="en-US" dirty="0">
                <a:hlinkClick r:id="rId7"/>
              </a:rPr>
              <a:t>https://github.com/open-telemetry/opentelemetry-ruby</a:t>
            </a:r>
            <a:endParaRPr lang="en-US" dirty="0"/>
          </a:p>
          <a:p>
            <a:r>
              <a:rPr lang="en-US" dirty="0">
                <a:hlinkClick r:id="rId8"/>
              </a:rPr>
              <a:t>https://github.com/open-telemetry/opentelemetry-python</a:t>
            </a:r>
            <a:endParaRPr lang="en-US" dirty="0"/>
          </a:p>
          <a:p>
            <a:r>
              <a:rPr lang="en-US" dirty="0">
                <a:hlinkClick r:id="rId9"/>
              </a:rPr>
              <a:t>https://github.com/open-telemetry/opentelemetry-rust</a:t>
            </a:r>
            <a:endParaRPr lang="en-US" dirty="0"/>
          </a:p>
          <a:p>
            <a:r>
              <a:rPr lang="en-US" dirty="0">
                <a:hlinkClick r:id="rId10"/>
              </a:rPr>
              <a:t>https://github.com/open-telemetry/opentelemetry-dotnet</a:t>
            </a:r>
            <a:endParaRPr lang="en-US" dirty="0"/>
          </a:p>
          <a:p>
            <a:r>
              <a:rPr lang="en-US" dirty="0">
                <a:hlinkClick r:id="rId11"/>
              </a:rPr>
              <a:t>https://github.com/open-telemetry/opentelemetry-erlang</a:t>
            </a:r>
            <a:endParaRPr lang="en-US" dirty="0"/>
          </a:p>
          <a:p>
            <a:r>
              <a:rPr lang="en-US" dirty="0">
                <a:hlinkClick r:id="rId12"/>
              </a:rPr>
              <a:t>https://github.com/open-telemetry/opentelemetry-swift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0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BABC-E84A-43C4-BD24-58BC1478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B43FBF-A5DF-4CF4-BC53-C6850CA59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229360"/>
            <a:ext cx="11314415" cy="37558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D48CDD-80C6-4E12-8153-201357724134}"/>
              </a:ext>
            </a:extLst>
          </p:cNvPr>
          <p:cNvSpPr/>
          <p:nvPr/>
        </p:nvSpPr>
        <p:spPr>
          <a:xfrm>
            <a:off x="3943097" y="5443974"/>
            <a:ext cx="3991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https://opentelemetry.io/project-status/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82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F26612-A2A5-4A37-8A32-DF57FEE7AB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Results of Research, Contribution (</a:t>
            </a:r>
            <a:r>
              <a:rPr lang="en-US" dirty="0" err="1"/>
              <a:t>.Net</a:t>
            </a:r>
            <a:r>
              <a:rPr lang="en-US" dirty="0"/>
              <a:t> Core) and </a:t>
            </a:r>
            <a:r>
              <a:rPr lang="en-US" dirty="0" err="1"/>
              <a:t>PoC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7959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61DC4F-2525-4F2E-BA76-00EB28D3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level SDK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E70E0-C729-4D0E-A6E5-A2E881A67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1" y="987553"/>
            <a:ext cx="5243013" cy="31191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0C229E-1210-40C8-A83B-16EEFD153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033" y="460753"/>
            <a:ext cx="5243014" cy="5936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F0B42F-8315-427E-B4B2-0781E48F0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405" y="3306078"/>
            <a:ext cx="9209190" cy="302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0556-0DB2-43E9-929E-21D1D2BF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SDK for </a:t>
            </a:r>
            <a:r>
              <a:rPr lang="en-US" dirty="0" err="1"/>
              <a:t>Asp.Net</a:t>
            </a:r>
            <a:r>
              <a:rPr lang="en-US" dirty="0"/>
              <a:t> 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E2B097-D71C-4C2A-93BE-495813213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217202"/>
            <a:ext cx="9030483" cy="34292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0B2BF3-E39B-4B46-B06E-D431360D8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338" y="48"/>
            <a:ext cx="4885765" cy="633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2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0556-0DB2-43E9-929E-21D1D2BF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SDK for </a:t>
            </a:r>
            <a:r>
              <a:rPr lang="en-US" dirty="0" err="1"/>
              <a:t>Asp.Net</a:t>
            </a:r>
            <a:r>
              <a:rPr lang="en-US" dirty="0"/>
              <a:t> Core (continue)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5F7998-8275-4408-B1CB-BF1D9C44C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01" y="987553"/>
            <a:ext cx="3616466" cy="15780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CAC038-8C25-4DC2-977E-C1F51F831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87553"/>
            <a:ext cx="3012489" cy="16423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5F2334-0E7F-4169-B059-1890ABD25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294" y="987553"/>
            <a:ext cx="6618937" cy="43656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CD49B2-2669-4E6B-9019-D5D6B0BE4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752" y="987553"/>
            <a:ext cx="5273293" cy="488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4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2FBAE-1DC4-42F2-B36E-9B695B81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301752"/>
            <a:ext cx="5657748" cy="994387"/>
          </a:xfrm>
        </p:spPr>
        <p:txBody>
          <a:bodyPr>
            <a:normAutofit/>
          </a:bodyPr>
          <a:lstStyle/>
          <a:p>
            <a:r>
              <a:rPr lang="en-US" dirty="0"/>
              <a:t>Exporters on </a:t>
            </a:r>
            <a:r>
              <a:rPr lang="en-US" dirty="0" err="1"/>
              <a:t>.Net</a:t>
            </a:r>
            <a:r>
              <a:rPr lang="en-US" dirty="0"/>
              <a:t> + Application Insights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FB032-66AE-43F6-B93D-5EB7897A80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752" y="1296138"/>
            <a:ext cx="5657748" cy="4802909"/>
          </a:xfrm>
        </p:spPr>
        <p:txBody>
          <a:bodyPr/>
          <a:lstStyle/>
          <a:p>
            <a:r>
              <a:rPr lang="en-US" dirty="0"/>
              <a:t>Enumerate collection and create</a:t>
            </a:r>
          </a:p>
          <a:p>
            <a:pPr lvl="1"/>
            <a:r>
              <a:rPr lang="en-US" dirty="0"/>
              <a:t>Dependency</a:t>
            </a:r>
          </a:p>
          <a:p>
            <a:pPr lvl="1"/>
            <a:r>
              <a:rPr lang="en-US" dirty="0"/>
              <a:t>Request</a:t>
            </a:r>
          </a:p>
          <a:p>
            <a:pPr lvl="1"/>
            <a:r>
              <a:rPr lang="en-US" dirty="0"/>
              <a:t>Trace</a:t>
            </a:r>
          </a:p>
          <a:p>
            <a:r>
              <a:rPr lang="en-US" dirty="0"/>
              <a:t>No support for App Ins types</a:t>
            </a:r>
          </a:p>
          <a:p>
            <a:pPr lvl="1"/>
            <a:r>
              <a:rPr lang="en-US" dirty="0"/>
              <a:t>Availability Results</a:t>
            </a:r>
          </a:p>
          <a:p>
            <a:pPr lvl="1"/>
            <a:r>
              <a:rPr lang="en-US" dirty="0"/>
              <a:t>Exception</a:t>
            </a:r>
          </a:p>
          <a:p>
            <a:r>
              <a:rPr lang="en-US" dirty="0"/>
              <a:t>No support for Entity Framework Core, Redis, MongoDB or similar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D1CC97-CAEA-4B6D-9EDB-6D1E4384D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01" y="0"/>
            <a:ext cx="5799323" cy="61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94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A92C-F4A6-4C34-AC30-357CF1AC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</a:t>
            </a:r>
            <a:r>
              <a:rPr lang="en-US" dirty="0" err="1"/>
              <a:t>Asp.Net</a:t>
            </a:r>
            <a:r>
              <a:rPr lang="en-US" dirty="0"/>
              <a:t>/Entity Frameworks (non-Core)?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9A19B-34DC-4306-BABD-1524B4CC62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Manually instrument your code.</a:t>
            </a:r>
          </a:p>
          <a:p>
            <a:r>
              <a:rPr lang="en-US" dirty="0"/>
              <a:t>For example: create </a:t>
            </a:r>
            <a:r>
              <a:rPr lang="en-US" dirty="0" err="1"/>
              <a:t>HttpModule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0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C934-15DE-4A28-9A69-941F7D99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15D6F-10E2-4D13-B102-DD746A2749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11274552" cy="685800"/>
          </a:xfrm>
        </p:spPr>
        <p:txBody>
          <a:bodyPr/>
          <a:lstStyle/>
          <a:p>
            <a:r>
              <a:rPr lang="en-US" dirty="0"/>
              <a:t>Data from different agent, can be collected by collector and forwarded to target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CD05C2-69D2-4EB6-887A-8E60E36481B5}"/>
              </a:ext>
            </a:extLst>
          </p:cNvPr>
          <p:cNvSpPr/>
          <p:nvPr/>
        </p:nvSpPr>
        <p:spPr>
          <a:xfrm>
            <a:off x="1562336" y="5450889"/>
            <a:ext cx="87533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https://github.com/open-telemetry/opentelemetry-collector/tree/master/exporter</a:t>
            </a:r>
            <a:endParaRPr lang="en-US" dirty="0"/>
          </a:p>
          <a:p>
            <a:r>
              <a:rPr lang="en-US" dirty="0">
                <a:hlinkClick r:id="rId3"/>
              </a:rPr>
              <a:t>https://github.com/open-telemetry/opentelemetry-collector-contrib/tree/master/exporter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64D51-287C-48BA-86BB-248944B3B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108" y="1826179"/>
            <a:ext cx="3331002" cy="29993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5C9D94-7418-4C5B-9253-F50C2AF5F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533" y="1770990"/>
            <a:ext cx="2853411" cy="3573431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8C3FC77-5CC7-4A85-8BFE-ECEDC17EE0BD}"/>
              </a:ext>
            </a:extLst>
          </p:cNvPr>
          <p:cNvSpPr txBox="1">
            <a:spLocks/>
          </p:cNvSpPr>
          <p:nvPr/>
        </p:nvSpPr>
        <p:spPr>
          <a:xfrm>
            <a:off x="301751" y="1770990"/>
            <a:ext cx="5794249" cy="685800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>
            <a:lvl1pPr marL="228545" indent="-228545" algn="l" defTabSz="914179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rgbClr val="3F3F3F"/>
                </a:solidFill>
                <a:latin typeface="Trebuchet MS" panose="020B0603020202020204" pitchFamily="34" charset="0"/>
                <a:ea typeface="+mn-ea"/>
                <a:cs typeface="Segoe UI" panose="020B0502040204020203" pitchFamily="34" charset="0"/>
              </a:defRPr>
            </a:lvl1pPr>
            <a:lvl2pPr marL="685635" indent="-228545" algn="l" defTabSz="914179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Courier New" panose="02070309020205020404" pitchFamily="49" charset="0"/>
              <a:buChar char="o"/>
              <a:defRPr sz="1800" kern="1200" baseline="0">
                <a:solidFill>
                  <a:srgbClr val="3F3F3F"/>
                </a:solidFill>
                <a:latin typeface="Trebuchet MS" panose="020B0603020202020204" pitchFamily="34" charset="0"/>
                <a:ea typeface="+mn-ea"/>
                <a:cs typeface="Segoe UI" panose="020B0502040204020203" pitchFamily="34" charset="0"/>
              </a:defRPr>
            </a:lvl2pPr>
            <a:lvl3pPr marL="1142723" indent="-228545" algn="l" defTabSz="914179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600" kern="1200" baseline="0">
                <a:solidFill>
                  <a:srgbClr val="3F3F3F"/>
                </a:solidFill>
                <a:latin typeface="Trebuchet MS" panose="020B0603020202020204" pitchFamily="34" charset="0"/>
                <a:ea typeface="+mn-ea"/>
                <a:cs typeface="Segoe UI" panose="020B0502040204020203" pitchFamily="34" charset="0"/>
              </a:defRPr>
            </a:lvl3pPr>
            <a:lvl4pPr marL="1599812" indent="-228545" algn="l" defTabSz="914179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 baseline="0">
                <a:solidFill>
                  <a:srgbClr val="3F3F3F"/>
                </a:solidFill>
                <a:latin typeface="Trebuchet MS" panose="020B0603020202020204" pitchFamily="34" charset="0"/>
                <a:ea typeface="+mn-ea"/>
                <a:cs typeface="Segoe UI" panose="020B0502040204020203" pitchFamily="34" charset="0"/>
              </a:defRPr>
            </a:lvl4pPr>
            <a:lvl5pPr marL="2056903" indent="-228545" algn="l" defTabSz="914179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Courier New" panose="02070309020205020404" pitchFamily="49" charset="0"/>
              <a:buChar char="o"/>
              <a:defRPr sz="1600" kern="1200" baseline="0">
                <a:solidFill>
                  <a:srgbClr val="3F3F3F"/>
                </a:solidFill>
                <a:latin typeface="Trebuchet MS" panose="020B0603020202020204" pitchFamily="34" charset="0"/>
                <a:ea typeface="+mn-ea"/>
                <a:cs typeface="Segoe UI" panose="020B0502040204020203" pitchFamily="34" charset="0"/>
              </a:defRPr>
            </a:lvl5pPr>
            <a:lvl6pPr marL="2513991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1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1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60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Official: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A937A9-D16F-4425-A45B-412B9DCDB1B6}"/>
              </a:ext>
            </a:extLst>
          </p:cNvPr>
          <p:cNvSpPr txBox="1">
            <a:spLocks/>
          </p:cNvSpPr>
          <p:nvPr/>
        </p:nvSpPr>
        <p:spPr>
          <a:xfrm>
            <a:off x="5939027" y="1770990"/>
            <a:ext cx="5794249" cy="685800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>
            <a:lvl1pPr marL="228545" indent="-228545" algn="l" defTabSz="914179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rgbClr val="3F3F3F"/>
                </a:solidFill>
                <a:latin typeface="Trebuchet MS" panose="020B0603020202020204" pitchFamily="34" charset="0"/>
                <a:ea typeface="+mn-ea"/>
                <a:cs typeface="Segoe UI" panose="020B0502040204020203" pitchFamily="34" charset="0"/>
              </a:defRPr>
            </a:lvl1pPr>
            <a:lvl2pPr marL="685635" indent="-228545" algn="l" defTabSz="914179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Courier New" panose="02070309020205020404" pitchFamily="49" charset="0"/>
              <a:buChar char="o"/>
              <a:defRPr sz="1800" kern="1200" baseline="0">
                <a:solidFill>
                  <a:srgbClr val="3F3F3F"/>
                </a:solidFill>
                <a:latin typeface="Trebuchet MS" panose="020B0603020202020204" pitchFamily="34" charset="0"/>
                <a:ea typeface="+mn-ea"/>
                <a:cs typeface="Segoe UI" panose="020B0502040204020203" pitchFamily="34" charset="0"/>
              </a:defRPr>
            </a:lvl2pPr>
            <a:lvl3pPr marL="1142723" indent="-228545" algn="l" defTabSz="914179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600" kern="1200" baseline="0">
                <a:solidFill>
                  <a:srgbClr val="3F3F3F"/>
                </a:solidFill>
                <a:latin typeface="Trebuchet MS" panose="020B0603020202020204" pitchFamily="34" charset="0"/>
                <a:ea typeface="+mn-ea"/>
                <a:cs typeface="Segoe UI" panose="020B0502040204020203" pitchFamily="34" charset="0"/>
              </a:defRPr>
            </a:lvl3pPr>
            <a:lvl4pPr marL="1599812" indent="-228545" algn="l" defTabSz="914179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kern="1200" baseline="0">
                <a:solidFill>
                  <a:srgbClr val="3F3F3F"/>
                </a:solidFill>
                <a:latin typeface="Trebuchet MS" panose="020B0603020202020204" pitchFamily="34" charset="0"/>
                <a:ea typeface="+mn-ea"/>
                <a:cs typeface="Segoe UI" panose="020B0502040204020203" pitchFamily="34" charset="0"/>
              </a:defRPr>
            </a:lvl4pPr>
            <a:lvl5pPr marL="2056903" indent="-228545" algn="l" defTabSz="914179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Courier New" panose="02070309020205020404" pitchFamily="49" charset="0"/>
              <a:buChar char="o"/>
              <a:defRPr sz="1600" kern="1200" baseline="0">
                <a:solidFill>
                  <a:srgbClr val="3F3F3F"/>
                </a:solidFill>
                <a:latin typeface="Trebuchet MS" panose="020B0603020202020204" pitchFamily="34" charset="0"/>
                <a:ea typeface="+mn-ea"/>
                <a:cs typeface="Segoe UI" panose="020B0502040204020203" pitchFamily="34" charset="0"/>
              </a:defRPr>
            </a:lvl5pPr>
            <a:lvl6pPr marL="2513991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1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1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60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Contrib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9258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AF38-F1D9-4E79-9EC1-59E19B31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32376-6978-4CB2-80E4-12843D2F1A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Current Challenges with vendor-locked telemetry</a:t>
            </a:r>
          </a:p>
          <a:p>
            <a:pPr lvl="0"/>
            <a:r>
              <a:rPr lang="en-US" dirty="0" err="1"/>
              <a:t>OpenTelemetry</a:t>
            </a:r>
            <a:r>
              <a:rPr lang="en-US" dirty="0"/>
              <a:t> project overview</a:t>
            </a:r>
          </a:p>
          <a:p>
            <a:pPr lvl="0"/>
            <a:r>
              <a:rPr lang="en-US" dirty="0"/>
              <a:t>Results of Research, Contribution (</a:t>
            </a:r>
            <a:r>
              <a:rPr lang="en-US" dirty="0" err="1"/>
              <a:t>.Net</a:t>
            </a:r>
            <a:r>
              <a:rPr lang="en-US" dirty="0"/>
              <a:t> Core) and </a:t>
            </a:r>
            <a:r>
              <a:rPr lang="en-US" dirty="0" err="1"/>
              <a:t>PoC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79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C934-15DE-4A28-9A69-941F7D99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15D6F-10E2-4D13-B102-DD746A2749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Collected telemetry need to be exported.</a:t>
            </a:r>
          </a:p>
          <a:p>
            <a:r>
              <a:rPr lang="en-US" dirty="0"/>
              <a:t>Each Framework implements its own set of exporters</a:t>
            </a:r>
          </a:p>
        </p:txBody>
      </p:sp>
    </p:spTree>
    <p:extLst>
      <p:ext uri="{BB962C8B-B14F-4D97-AF65-F5344CB8AC3E}">
        <p14:creationId xmlns:p14="http://schemas.microsoft.com/office/powerpoint/2010/main" val="3624910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3F14C-99C2-4755-87A6-43BCF50D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“as is” or “develop”?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AF6A25-0389-467F-9046-4368556CE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1353798"/>
            <a:ext cx="9889813" cy="471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44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9EE18-09E4-4AF8-A154-056E7B60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10CEB-D2E5-4DD2-9611-F78D57BB00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Opinion:</a:t>
            </a:r>
          </a:p>
          <a:p>
            <a:r>
              <a:rPr lang="en-US" dirty="0"/>
              <a:t>Interesting project, but</a:t>
            </a:r>
          </a:p>
          <a:p>
            <a:pPr lvl="1"/>
            <a:r>
              <a:rPr lang="en-US" dirty="0"/>
              <a:t>Not production ready state</a:t>
            </a:r>
          </a:p>
          <a:p>
            <a:pPr lvl="1"/>
            <a:r>
              <a:rPr lang="en-US" dirty="0"/>
              <a:t>Export targets for different languages are different</a:t>
            </a:r>
          </a:p>
          <a:p>
            <a:pPr lvl="1"/>
            <a:r>
              <a:rPr lang="en-US" dirty="0"/>
              <a:t>No easy ways to integrate in </a:t>
            </a:r>
            <a:r>
              <a:rPr lang="en-US" dirty="0" err="1"/>
              <a:t>Asp.Net</a:t>
            </a:r>
            <a:r>
              <a:rPr lang="en-US" dirty="0"/>
              <a:t> Framework (</a:t>
            </a:r>
            <a:r>
              <a:rPr lang="en-US"/>
              <a:t>applicable for old </a:t>
            </a:r>
            <a:r>
              <a:rPr lang="en-US" dirty="0"/>
              <a:t>frameworks without well designed logging)</a:t>
            </a:r>
          </a:p>
          <a:p>
            <a:r>
              <a:rPr lang="en-US" dirty="0"/>
              <a:t>Call to action:</a:t>
            </a:r>
          </a:p>
          <a:p>
            <a:pPr lvl="1"/>
            <a:r>
              <a:rPr lang="en-US" dirty="0"/>
              <a:t>Wait official release and Contribute </a:t>
            </a:r>
          </a:p>
        </p:txBody>
      </p:sp>
    </p:spTree>
    <p:extLst>
      <p:ext uri="{BB962C8B-B14F-4D97-AF65-F5344CB8AC3E}">
        <p14:creationId xmlns:p14="http://schemas.microsoft.com/office/powerpoint/2010/main" val="2642922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99B2B8-0CAB-4128-8523-2F24C53D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r>
              <a:rPr lang="en-US" dirty="0"/>
              <a:t>Questions!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F05FCB-E243-4C2A-9E31-EE08114A4913}"/>
              </a:ext>
            </a:extLst>
          </p:cNvPr>
          <p:cNvSpPr/>
          <p:nvPr/>
        </p:nvSpPr>
        <p:spPr>
          <a:xfrm>
            <a:off x="3826628" y="5332907"/>
            <a:ext cx="4538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https://github.com/SychevIgor/pronet_docker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8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F26612-A2A5-4A37-8A32-DF57FEE7AB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Application Insights</a:t>
            </a:r>
          </a:p>
        </p:txBody>
      </p:sp>
    </p:spTree>
    <p:extLst>
      <p:ext uri="{BB962C8B-B14F-4D97-AF65-F5344CB8AC3E}">
        <p14:creationId xmlns:p14="http://schemas.microsoft.com/office/powerpoint/2010/main" val="3210028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56D52E-488E-4A2B-AD82-C879384E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Monitoring Technologies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4BE30-E083-4FC7-A7BD-50FB4E3C92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Requirements:</a:t>
            </a:r>
          </a:p>
          <a:p>
            <a:pPr lvl="1"/>
            <a:r>
              <a:rPr lang="en-US" dirty="0"/>
              <a:t>Minimum efforts on maintains </a:t>
            </a:r>
          </a:p>
          <a:p>
            <a:pPr lvl="1"/>
            <a:r>
              <a:rPr lang="en-US" dirty="0"/>
              <a:t>Flat learning curve</a:t>
            </a:r>
          </a:p>
          <a:p>
            <a:pPr lvl="1"/>
            <a:r>
              <a:rPr lang="en-US" dirty="0"/>
              <a:t>Visualization mechanism</a:t>
            </a:r>
          </a:p>
          <a:p>
            <a:pPr lvl="1"/>
            <a:r>
              <a:rPr lang="en-US" dirty="0"/>
              <a:t>Protect from Disk overflow by logs</a:t>
            </a:r>
          </a:p>
          <a:p>
            <a:r>
              <a:rPr lang="en-US" dirty="0"/>
              <a:t>Azure Application Insights for Application level Monitoring</a:t>
            </a:r>
          </a:p>
          <a:p>
            <a:r>
              <a:rPr lang="en-US" dirty="0"/>
              <a:t>Azure Log Analytics for Infrastructure level Monitoring</a:t>
            </a:r>
          </a:p>
        </p:txBody>
      </p:sp>
    </p:spTree>
    <p:extLst>
      <p:ext uri="{BB962C8B-B14F-4D97-AF65-F5344CB8AC3E}">
        <p14:creationId xmlns:p14="http://schemas.microsoft.com/office/powerpoint/2010/main" val="234836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0CBC-0882-4D24-9FAD-BD4929A1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Insights Statistics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C3DCE-F31A-4EFE-933D-DB5800DE3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942588"/>
            <a:ext cx="7426361" cy="540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83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0CBC-0882-4D24-9FAD-BD4929A1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Map 1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42F529-C742-4067-9F31-3F8B2F74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777" y="987553"/>
            <a:ext cx="8514446" cy="532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76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0CBC-0882-4D24-9FAD-BD4929A1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Map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33140-4789-42E6-9CAF-E666BA150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31" y="1111768"/>
            <a:ext cx="10395473" cy="520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64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841B-6DB1-427A-AEAF-A1285C4CB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 Investigation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373E3E-1223-4141-95B8-F7CC69552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199816"/>
            <a:ext cx="11274552" cy="515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4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F26612-A2A5-4A37-8A32-DF57FEE7AB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Project overview and requirements</a:t>
            </a:r>
          </a:p>
        </p:txBody>
      </p:sp>
    </p:spTree>
    <p:extLst>
      <p:ext uri="{BB962C8B-B14F-4D97-AF65-F5344CB8AC3E}">
        <p14:creationId xmlns:p14="http://schemas.microsoft.com/office/powerpoint/2010/main" val="1907235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841B-6DB1-427A-AEAF-A1285C4CB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 Investigation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3EF81-C41C-470A-8996-992B35F86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447" y="1199816"/>
            <a:ext cx="9255162" cy="512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1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5742-30EA-49E6-9C1D-146137229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Kusto query Language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F7AED6-32FF-4B37-8E56-22894A4D4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969771"/>
            <a:ext cx="11274552" cy="522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7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23138-279E-457D-ABFF-DEA06947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our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6B39B-39D0-46A4-8490-307AF7DAEC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Currently hosted in Public Cloud (Azure), Hybrid (on-prem deployment consume cloud hosted components) and fully In-Prem.</a:t>
            </a:r>
          </a:p>
          <a:p>
            <a:r>
              <a:rPr lang="en-US" dirty="0"/>
              <a:t>Monitoring solution based on Elastic and provided as a feature to customers.</a:t>
            </a:r>
          </a:p>
          <a:p>
            <a:r>
              <a:rPr lang="en-US" dirty="0"/>
              <a:t>Monitoring part of installation package.</a:t>
            </a:r>
          </a:p>
        </p:txBody>
      </p:sp>
    </p:spTree>
    <p:extLst>
      <p:ext uri="{BB962C8B-B14F-4D97-AF65-F5344CB8AC3E}">
        <p14:creationId xmlns:p14="http://schemas.microsoft.com/office/powerpoint/2010/main" val="321416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6601-F7C9-46E0-9F1F-83BEB53B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current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38355-80C0-47B4-8476-7789B85D69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Hard to implement for developers and use in a right way (compare with Azure Application Insights integration)</a:t>
            </a:r>
          </a:p>
          <a:p>
            <a:pPr lvl="1"/>
            <a:r>
              <a:rPr lang="en-US" dirty="0"/>
              <a:t>Developers implementing monitoring only as a “</a:t>
            </a:r>
            <a:r>
              <a:rPr lang="en-US" dirty="0" err="1"/>
              <a:t>workitem</a:t>
            </a:r>
            <a:r>
              <a:rPr lang="en-US" dirty="0"/>
              <a:t>”, not because they will use it for debugging.</a:t>
            </a:r>
          </a:p>
          <a:p>
            <a:r>
              <a:rPr lang="en-US" dirty="0"/>
              <a:t>Feature was not paid, not configured or misconfigured </a:t>
            </a:r>
          </a:p>
          <a:p>
            <a:r>
              <a:rPr lang="en-US" dirty="0"/>
              <a:t>Monitoring tool contains a lot of “moving pieces” such “azure service fabric”, “azure event hub”. Moving pieces- are always source of potential issues</a:t>
            </a:r>
          </a:p>
          <a:p>
            <a:r>
              <a:rPr lang="en-US" dirty="0"/>
              <a:t>RoadMap for Migration from IaaS to PaaS</a:t>
            </a:r>
          </a:p>
          <a:p>
            <a:r>
              <a:rPr lang="en-US" dirty="0"/>
              <a:t>Customers have their own IT and want to monitor using their “standard” tools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43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15B2-205B-40E7-B832-30E5C71B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challenges?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FBF03-582F-45CC-B8A9-CEC8ED6737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Replace current tools with tools/services that dev teams willing to use even without “</a:t>
            </a:r>
            <a:r>
              <a:rPr lang="en-US" dirty="0" err="1"/>
              <a:t>workitems</a:t>
            </a:r>
            <a:r>
              <a:rPr lang="en-US" dirty="0"/>
              <a:t>”.</a:t>
            </a:r>
          </a:p>
          <a:p>
            <a:r>
              <a:rPr lang="en-US" dirty="0"/>
              <a:t>Provide monitoring out of the box(without extra license), and avoid complicated configuration </a:t>
            </a:r>
          </a:p>
          <a:p>
            <a:r>
              <a:rPr lang="en-US" dirty="0"/>
              <a:t>Remove “moving pieces” such as Azure Service Fabric</a:t>
            </a:r>
          </a:p>
          <a:p>
            <a:r>
              <a:rPr lang="en-US" dirty="0"/>
              <a:t>Provide monitoring for Azure PaaS services based on Azure native tools</a:t>
            </a:r>
          </a:p>
          <a:p>
            <a:pPr marL="457090" lvl="1" indent="0">
              <a:buNone/>
            </a:pPr>
            <a:endParaRPr lang="en-US" dirty="0"/>
          </a:p>
          <a:p>
            <a:pPr marL="457090" lvl="1" indent="0">
              <a:buNone/>
            </a:pPr>
            <a:endParaRPr lang="en-US" dirty="0"/>
          </a:p>
          <a:p>
            <a:pPr marL="457090" lvl="1" indent="0" algn="ctr">
              <a:buNone/>
            </a:pPr>
            <a:r>
              <a:rPr lang="en-US" dirty="0"/>
              <a:t>Azure Monitor, Metrics, Application Insights, Alerts</a:t>
            </a:r>
          </a:p>
          <a:p>
            <a:pPr marL="45709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19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15B2-205B-40E7-B832-30E5C71B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what about </a:t>
            </a:r>
            <a:br>
              <a:rPr lang="en-US" dirty="0"/>
            </a:br>
            <a:r>
              <a:rPr lang="en-US" dirty="0"/>
              <a:t>“Customers want to monitor using their tools” 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FBC26-54F5-48E5-A8E8-792E4F580E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Customers “mentally” are not Cloud/Azure ready</a:t>
            </a:r>
          </a:p>
          <a:p>
            <a:r>
              <a:rPr lang="en-US" dirty="0"/>
              <a:t>As a standard tools uses:</a:t>
            </a:r>
          </a:p>
          <a:p>
            <a:pPr lvl="1"/>
            <a:r>
              <a:rPr lang="en-US" dirty="0" err="1"/>
              <a:t>DataDog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ELK, </a:t>
            </a:r>
          </a:p>
          <a:p>
            <a:pPr lvl="1"/>
            <a:r>
              <a:rPr lang="en-US" dirty="0"/>
              <a:t>Grafana, </a:t>
            </a:r>
          </a:p>
          <a:p>
            <a:pPr lvl="1"/>
            <a:r>
              <a:rPr lang="en-US" dirty="0"/>
              <a:t>Zabbix, </a:t>
            </a:r>
          </a:p>
          <a:p>
            <a:pPr lvl="1"/>
            <a:r>
              <a:rPr lang="en-US" dirty="0" err="1"/>
              <a:t>NewRelic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OpenZipkin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SCOM, </a:t>
            </a:r>
          </a:p>
          <a:p>
            <a:pPr lvl="1"/>
            <a:r>
              <a:rPr lang="en-US" dirty="0"/>
              <a:t>and etc.</a:t>
            </a:r>
          </a:p>
          <a:p>
            <a:r>
              <a:rPr lang="en-US" dirty="0"/>
              <a:t>No one can be single “chosen one” tool to avoid vendor lock.</a:t>
            </a:r>
          </a:p>
        </p:txBody>
      </p:sp>
    </p:spTree>
    <p:extLst>
      <p:ext uri="{BB962C8B-B14F-4D97-AF65-F5344CB8AC3E}">
        <p14:creationId xmlns:p14="http://schemas.microsoft.com/office/powerpoint/2010/main" val="416825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CC52-A8C6-40A4-B637-B8AA36C9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to proposed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7C97B-44A8-43B2-A10D-7E236AEA7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Easy to integrate with external monitoring tools and compatible with Azure Application Insights.</a:t>
            </a:r>
          </a:p>
          <a:p>
            <a:r>
              <a:rPr lang="en-US" dirty="0"/>
              <a:t>Supported on All Major dev platforms (</a:t>
            </a:r>
            <a:r>
              <a:rPr lang="en-US" dirty="0" err="1"/>
              <a:t>.net</a:t>
            </a:r>
            <a:r>
              <a:rPr lang="en-US" dirty="0"/>
              <a:t>/java/node) </a:t>
            </a:r>
          </a:p>
          <a:p>
            <a:r>
              <a:rPr lang="en-US" dirty="0"/>
              <a:t>Production Ready, Battle Tested, </a:t>
            </a:r>
            <a:r>
              <a:rPr lang="en-US" dirty="0" err="1"/>
              <a:t>OpenSource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We didn’t find solution that will fit with all requirements</a:t>
            </a:r>
          </a:p>
          <a:p>
            <a:pPr lvl="1"/>
            <a:r>
              <a:rPr lang="en-US" dirty="0"/>
              <a:t>But </a:t>
            </a:r>
            <a:r>
              <a:rPr lang="en-US" dirty="0" err="1"/>
              <a:t>opentelemetry</a:t>
            </a:r>
            <a:r>
              <a:rPr lang="en-US" dirty="0"/>
              <a:t> is quite promising technology.</a:t>
            </a:r>
          </a:p>
        </p:txBody>
      </p:sp>
    </p:spTree>
    <p:extLst>
      <p:ext uri="{BB962C8B-B14F-4D97-AF65-F5344CB8AC3E}">
        <p14:creationId xmlns:p14="http://schemas.microsoft.com/office/powerpoint/2010/main" val="144571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F26612-A2A5-4A37-8A32-DF57FEE7AB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OpenTelemetry</a:t>
            </a:r>
            <a:r>
              <a:rPr lang="en-US" dirty="0"/>
              <a:t> Overview</a:t>
            </a:r>
          </a:p>
        </p:txBody>
      </p:sp>
    </p:spTree>
    <p:extLst>
      <p:ext uri="{BB962C8B-B14F-4D97-AF65-F5344CB8AC3E}">
        <p14:creationId xmlns:p14="http://schemas.microsoft.com/office/powerpoint/2010/main" val="1902898876"/>
      </p:ext>
    </p:extLst>
  </p:cSld>
  <p:clrMapOvr>
    <a:masterClrMapping/>
  </p:clrMapOvr>
</p:sld>
</file>

<file path=ppt/theme/theme1.xml><?xml version="1.0" encoding="utf-8"?>
<a:theme xmlns:a="http://schemas.openxmlformats.org/drawingml/2006/main" name="In Use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3CF0A556F3FD4585028508D097F84A" ma:contentTypeVersion="2" ma:contentTypeDescription="Create a new document." ma:contentTypeScope="" ma:versionID="695d1d3ef65a41a737452d51a647cfec">
  <xsd:schema xmlns:xsd="http://www.w3.org/2001/XMLSchema" xmlns:xs="http://www.w3.org/2001/XMLSchema" xmlns:p="http://schemas.microsoft.com/office/2006/metadata/properties" xmlns:ns2="621f199c-98aa-40ce-ab2c-42670d93c9fa" targetNamespace="http://schemas.microsoft.com/office/2006/metadata/properties" ma:root="true" ma:fieldsID="c747dccf555a28bc16c026d049f7b246" ns2:_="">
    <xsd:import namespace="621f199c-98aa-40ce-ab2c-42670d93c9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1f199c-98aa-40ce-ab2c-42670d93c9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9BDE77-A9EF-4010-9289-49E5355D3F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6A9703-15E2-4E3F-A343-CEF74D08A4B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387826-CAED-450A-ACF0-D0E8781AFC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1f199c-98aa-40ce-ab2c-42670d93c9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5929</TotalTime>
  <Words>873</Words>
  <Application>Microsoft Office PowerPoint</Application>
  <PresentationFormat>Widescreen</PresentationFormat>
  <Paragraphs>118</Paragraphs>
  <Slides>31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Courier New</vt:lpstr>
      <vt:lpstr>Segoe UI</vt:lpstr>
      <vt:lpstr>Segoe UI Light</vt:lpstr>
      <vt:lpstr>Trebuchet MS</vt:lpstr>
      <vt:lpstr>Wingdings</vt:lpstr>
      <vt:lpstr>In Use_Office Theme</vt:lpstr>
      <vt:lpstr>PowerPoint Presentation</vt:lpstr>
      <vt:lpstr>Agenda</vt:lpstr>
      <vt:lpstr>PowerPoint Presentation</vt:lpstr>
      <vt:lpstr>Introduction to our project</vt:lpstr>
      <vt:lpstr>Challenges with current solution</vt:lpstr>
      <vt:lpstr>How to solve challenges?</vt:lpstr>
      <vt:lpstr>But what about  “Customers want to monitor using their tools” ?</vt:lpstr>
      <vt:lpstr>Requirements to proposed solution</vt:lpstr>
      <vt:lpstr>PowerPoint Presentation</vt:lpstr>
      <vt:lpstr>What is OpenTelemetry?</vt:lpstr>
      <vt:lpstr>What about languages?</vt:lpstr>
      <vt:lpstr>Status</vt:lpstr>
      <vt:lpstr>PowerPoint Presentation</vt:lpstr>
      <vt:lpstr>Low level SDK</vt:lpstr>
      <vt:lpstr>High Level SDK for Asp.Net Core</vt:lpstr>
      <vt:lpstr>High Level SDK for Asp.Net Core (continue)</vt:lpstr>
      <vt:lpstr>Exporters on .Net + Application Insights example</vt:lpstr>
      <vt:lpstr>What about Asp.Net/Entity Frameworks (non-Core)?</vt:lpstr>
      <vt:lpstr>Collectors</vt:lpstr>
      <vt:lpstr>Exporters</vt:lpstr>
      <vt:lpstr>Use “as is” or “develop”?</vt:lpstr>
      <vt:lpstr>Summary</vt:lpstr>
      <vt:lpstr>Thank you! Questions!</vt:lpstr>
      <vt:lpstr>PowerPoint Presentation</vt:lpstr>
      <vt:lpstr>Selected Monitoring Technologies</vt:lpstr>
      <vt:lpstr>Application Insights Statistics </vt:lpstr>
      <vt:lpstr>Application Map 1 </vt:lpstr>
      <vt:lpstr>Application Map 2</vt:lpstr>
      <vt:lpstr>Failures Investigation 1</vt:lpstr>
      <vt:lpstr>Failures Investigation 2</vt:lpstr>
      <vt:lpstr>Kusto query Language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Sychev</dc:creator>
  <cp:lastModifiedBy>Igor Sychev</cp:lastModifiedBy>
  <cp:revision>980</cp:revision>
  <dcterms:created xsi:type="dcterms:W3CDTF">2019-02-24T19:07:03Z</dcterms:created>
  <dcterms:modified xsi:type="dcterms:W3CDTF">2020-02-23T15:12:05Z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0x010100D33CF0A556F3FD4585028508D097F84A</vt:lpwstr>
  </property>
</Properties>
</file>