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15"/>
  </p:notesMasterIdLst>
  <p:sldIdLst>
    <p:sldId id="256" r:id="rId5"/>
    <p:sldId id="3876" r:id="rId6"/>
    <p:sldId id="461" r:id="rId7"/>
    <p:sldId id="465" r:id="rId8"/>
    <p:sldId id="272" r:id="rId9"/>
    <p:sldId id="451" r:id="rId10"/>
    <p:sldId id="452" r:id="rId11"/>
    <p:sldId id="3877" r:id="rId12"/>
    <p:sldId id="453" r:id="rId13"/>
    <p:sldId id="2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49120B1-3AEF-4D1A-A8D7-6CE849F69A12}">
          <p14:sldIdLst>
            <p14:sldId id="256"/>
            <p14:sldId id="3876"/>
            <p14:sldId id="461"/>
          </p14:sldIdLst>
        </p14:section>
        <p14:section name="Scaling" id="{6F1A7871-22B7-4047-ADAF-873A665E92A9}">
          <p14:sldIdLst>
            <p14:sldId id="465"/>
            <p14:sldId id="272"/>
            <p14:sldId id="451"/>
            <p14:sldId id="452"/>
            <p14:sldId id="3877"/>
            <p14:sldId id="453"/>
          </p14:sldIdLst>
        </p14:section>
        <p14:section name="Footer" id="{8975B3FC-18C5-4A0C-B726-AE10D1E16864}">
          <p14:sldIdLst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Sychev" initials="IS" lastIdx="18" clrIdx="0">
    <p:extLst>
      <p:ext uri="{19B8F6BF-5375-455C-9EA6-DF929625EA0E}">
        <p15:presenceInfo xmlns:p15="http://schemas.microsoft.com/office/powerpoint/2012/main" userId="S::Igor_Sychev@epam.com::ad8b385a-dcaf-48ca-82fd-87aeac53b8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78" autoAdjust="0"/>
    <p:restoredTop sz="87637" autoAdjust="0"/>
  </p:normalViewPr>
  <p:slideViewPr>
    <p:cSldViewPr snapToGrid="0">
      <p:cViewPr varScale="1">
        <p:scale>
          <a:sx n="86" d="100"/>
          <a:sy n="86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EDFB0-A86C-4700-A437-57AFA737BCB6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5D190-B0D8-4761-AB29-0A399AE6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58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racclaim.com/users/igor-sychev/badge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Worked with big chunk of Azure services and can work with almost all existing Azure Services (IaaS/PaaS/Data/IoT)</a:t>
            </a:r>
          </a:p>
          <a:p>
            <a:r>
              <a:rPr lang="en-US" dirty="0">
                <a:hlinkClick r:id="rId3"/>
              </a:rPr>
              <a:t>https://www.youracclaim.com/users/igor-sychev/badges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8E56C-31B9-4129-8655-96D2F0C03E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40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0" y="1143002"/>
            <a:ext cx="6096000" cy="390552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143000"/>
            <a:ext cx="6949440" cy="2286000"/>
          </a:xfrm>
          <a:solidFill>
            <a:srgbClr val="2FC2D9"/>
          </a:solidFill>
        </p:spPr>
        <p:txBody>
          <a:bodyPr lIns="91436" tIns="91436">
            <a:noAutofit/>
          </a:bodyPr>
          <a:lstStyle>
            <a:lvl1pPr marL="0" indent="0">
              <a:lnSpc>
                <a:spcPct val="100000"/>
              </a:lnSpc>
              <a:buNone/>
              <a:defRPr sz="3600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 sz="3100">
                <a:latin typeface="+mn-lt"/>
              </a:defRPr>
            </a:lvl2pPr>
            <a:lvl3pPr>
              <a:defRPr sz="3100">
                <a:latin typeface="+mn-lt"/>
              </a:defRPr>
            </a:lvl3pPr>
            <a:lvl4pPr>
              <a:defRPr sz="3100">
                <a:latin typeface="+mn-lt"/>
              </a:defRPr>
            </a:lvl4pPr>
            <a:lvl5pPr>
              <a:defRPr sz="3100">
                <a:latin typeface="+mn-lt"/>
              </a:defRPr>
            </a:lvl5pPr>
          </a:lstStyle>
          <a:p>
            <a:pPr lvl="0"/>
            <a:r>
              <a:rPr lang="en-US" dirty="0"/>
              <a:t>Course Title</a:t>
            </a:r>
          </a:p>
        </p:txBody>
      </p:sp>
    </p:spTree>
    <p:extLst>
      <p:ext uri="{BB962C8B-B14F-4D97-AF65-F5344CB8AC3E}">
        <p14:creationId xmlns:p14="http://schemas.microsoft.com/office/powerpoint/2010/main" val="356413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content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1753"/>
            <a:ext cx="11274552" cy="685800"/>
          </a:xfrm>
        </p:spPr>
        <p:txBody>
          <a:bodyPr>
            <a:normAutofit/>
          </a:bodyPr>
          <a:lstStyle>
            <a:lvl1pPr>
              <a:defRPr sz="3200" baseline="0"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11274552" cy="495604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sz="2000" baseline="0">
                <a:latin typeface="Trebuchet MS" panose="020B0603020202020204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buSzPct val="90000"/>
              <a:defRPr sz="1800" baseline="0">
                <a:latin typeface="Trebuchet MS" panose="020B0603020202020204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3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content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1753"/>
            <a:ext cx="11274552" cy="685800"/>
          </a:xfrm>
        </p:spPr>
        <p:txBody>
          <a:bodyPr>
            <a:normAutofit/>
          </a:bodyPr>
          <a:lstStyle>
            <a:lvl1pPr>
              <a:defRPr sz="3200" baseline="0"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5184648" cy="495604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sz="2000" baseline="0">
                <a:latin typeface="Trebuchet MS" panose="020B0603020202020204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buSzPct val="90000"/>
              <a:defRPr sz="1800" baseline="0">
                <a:latin typeface="Trebuchet MS" panose="020B0603020202020204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385D78A-694A-4F4F-B0F9-53BC541A6D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16264" y="1143000"/>
            <a:ext cx="5760039" cy="495604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sz="2000" baseline="0">
                <a:latin typeface="Trebuchet MS" panose="020B0603020202020204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buSzPct val="90000"/>
              <a:defRPr sz="1800" baseline="0">
                <a:latin typeface="Trebuchet MS" panose="020B0603020202020204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4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Continu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04801"/>
            <a:ext cx="11277600" cy="685800"/>
          </a:xfrm>
          <a:solidFill>
            <a:schemeClr val="bg1"/>
          </a:solidFill>
        </p:spPr>
        <p:txBody>
          <a:bodyPr rIns="91436">
            <a:noAutofit/>
          </a:bodyPr>
          <a:lstStyle>
            <a:lvl1pPr>
              <a:defRPr sz="3200" baseline="0">
                <a:solidFill>
                  <a:schemeClr val="tx1"/>
                </a:solidFill>
                <a:latin typeface="Trebuchet MS" panose="020B0603020202020204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Notes Continued</a:t>
            </a:r>
          </a:p>
        </p:txBody>
      </p:sp>
    </p:spTree>
    <p:extLst>
      <p:ext uri="{BB962C8B-B14F-4D97-AF65-F5344CB8AC3E}">
        <p14:creationId xmlns:p14="http://schemas.microsoft.com/office/powerpoint/2010/main" val="41676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Lesson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200401"/>
            <a:ext cx="4572000" cy="1828800"/>
          </a:xfrm>
          <a:solidFill>
            <a:srgbClr val="2FC2D9"/>
          </a:solidFill>
        </p:spPr>
        <p:txBody>
          <a:bodyPr lIns="182870" tIns="137154">
            <a:normAutofit/>
          </a:bodyPr>
          <a:lstStyle>
            <a:lvl1pPr marL="0" indent="0">
              <a:lnSpc>
                <a:spcPct val="100000"/>
              </a:lnSpc>
              <a:buNone/>
              <a:defRPr sz="2400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lnSpc>
                <a:spcPct val="100000"/>
              </a:lnSpc>
              <a:defRPr sz="1600">
                <a:latin typeface="+mn-lt"/>
              </a:defRPr>
            </a:lvl2pPr>
            <a:lvl3pPr>
              <a:lnSpc>
                <a:spcPct val="100000"/>
              </a:lnSpc>
              <a:defRPr sz="1600">
                <a:latin typeface="+mn-lt"/>
              </a:defRPr>
            </a:lvl3pPr>
            <a:lvl4pPr>
              <a:lnSpc>
                <a:spcPct val="100000"/>
              </a:lnSpc>
              <a:defRPr sz="1600">
                <a:latin typeface="+mn-lt"/>
              </a:defRPr>
            </a:lvl4pPr>
            <a:lvl5pPr>
              <a:lnSpc>
                <a:spcPct val="100000"/>
              </a:lnSpc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Section #: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7342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oi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819401"/>
            <a:ext cx="11277600" cy="685800"/>
          </a:xfrm>
          <a:noFill/>
        </p:spPr>
        <p:txBody>
          <a:bodyPr rIns="91436">
            <a:noAutofit/>
          </a:bodyPr>
          <a:lstStyle>
            <a:lvl1pPr algn="ctr">
              <a:defRPr sz="3600" baseline="0">
                <a:solidFill>
                  <a:srgbClr val="3F3F3F"/>
                </a:solidFill>
                <a:latin typeface="Trebuchet MS" panose="020B0603020202020204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Add single point here</a:t>
            </a:r>
          </a:p>
        </p:txBody>
      </p:sp>
    </p:spTree>
    <p:extLst>
      <p:ext uri="{BB962C8B-B14F-4D97-AF65-F5344CB8AC3E}">
        <p14:creationId xmlns:p14="http://schemas.microsoft.com/office/powerpoint/2010/main" val="86045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0" y="1143002"/>
            <a:ext cx="6096000" cy="390552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143000"/>
            <a:ext cx="6035040" cy="2286000"/>
          </a:xfrm>
          <a:solidFill>
            <a:srgbClr val="2FC2D9">
              <a:alpha val="90000"/>
            </a:srgbClr>
          </a:solidFill>
        </p:spPr>
        <p:txBody>
          <a:bodyPr lIns="182870" tIns="137154">
            <a:noAutofit/>
          </a:bodyPr>
          <a:lstStyle>
            <a:lvl1pPr marL="57137" indent="0">
              <a:lnSpc>
                <a:spcPct val="100000"/>
              </a:lnSpc>
              <a:buNone/>
              <a:defRPr sz="3600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 sz="3100">
                <a:latin typeface="+mn-lt"/>
              </a:defRPr>
            </a:lvl2pPr>
            <a:lvl3pPr>
              <a:defRPr sz="3100">
                <a:latin typeface="+mn-lt"/>
              </a:defRPr>
            </a:lvl3pPr>
            <a:lvl4pPr>
              <a:defRPr sz="3100">
                <a:latin typeface="+mn-lt"/>
              </a:defRPr>
            </a:lvl4pPr>
            <a:lvl5pPr>
              <a:defRPr sz="3100">
                <a:latin typeface="+mn-lt"/>
              </a:defRPr>
            </a:lvl5pPr>
          </a:lstStyle>
          <a:p>
            <a:pPr lvl="0"/>
            <a:r>
              <a:rPr lang="en-US" dirty="0"/>
              <a:t>Demonstration: Title of Demo</a:t>
            </a:r>
          </a:p>
        </p:txBody>
      </p:sp>
    </p:spTree>
    <p:extLst>
      <p:ext uri="{BB962C8B-B14F-4D97-AF65-F5344CB8AC3E}">
        <p14:creationId xmlns:p14="http://schemas.microsoft.com/office/powerpoint/2010/main" val="353196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937928-5950-4A18-B179-A77EC848E6C8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6" tIns="34285" rIns="68566" bIns="34285" rtlCol="0" anchor="ctr"/>
          <a:lstStyle/>
          <a:p>
            <a:pPr algn="ctr" defTabSz="342791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C449DC-249C-4DA3-9B8B-EDB069FDE512}"/>
              </a:ext>
            </a:extLst>
          </p:cNvPr>
          <p:cNvSpPr txBox="1"/>
          <p:nvPr userDrawn="1"/>
        </p:nvSpPr>
        <p:spPr>
          <a:xfrm>
            <a:off x="9601201" y="6541501"/>
            <a:ext cx="1988923" cy="226214"/>
          </a:xfrm>
          <a:prstGeom prst="rect">
            <a:avLst/>
          </a:prstGeom>
          <a:noFill/>
        </p:spPr>
        <p:txBody>
          <a:bodyPr wrap="square" lIns="68566" tIns="34285" rIns="68566" bIns="34285" rtlCol="0">
            <a:spAutoFit/>
          </a:bodyPr>
          <a:lstStyle/>
          <a:p>
            <a:pPr algn="r" defTabSz="342791"/>
            <a:fld id="{C2C0EDAD-27A0-9447-9004-E733B36B95C3}" type="slidenum">
              <a:rPr lang="en-US" sz="1000" baseline="0" smtClean="0">
                <a:solidFill>
                  <a:srgbClr val="CCCCCC"/>
                </a:solidFill>
                <a:cs typeface="Trebuchet MS"/>
              </a:rPr>
              <a:pPr algn="r" defTabSz="342791"/>
              <a:t>‹#›</a:t>
            </a:fld>
            <a:endParaRPr lang="en-US" sz="1000" baseline="0" dirty="0">
              <a:solidFill>
                <a:srgbClr val="CCCCCC"/>
              </a:solidFill>
              <a:cs typeface="Trebuchet M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95121D-69C9-4F85-B22C-BB486D90E820}"/>
              </a:ext>
            </a:extLst>
          </p:cNvPr>
          <p:cNvCxnSpPr>
            <a:cxnSpLocks/>
          </p:cNvCxnSpPr>
          <p:nvPr userDrawn="1"/>
        </p:nvCxnSpPr>
        <p:spPr>
          <a:xfrm>
            <a:off x="990600" y="6520384"/>
            <a:ext cx="0" cy="189248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logo_footer.png">
            <a:extLst>
              <a:ext uri="{FF2B5EF4-FFF2-40B4-BE49-F238E27FC236}">
                <a16:creationId xmlns:a16="http://schemas.microsoft.com/office/drawing/2014/main" id="{F2B1811C-E8D3-4BC6-A948-05D528F3D18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75" y="6507818"/>
            <a:ext cx="730121" cy="25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0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5" r:id="rId3"/>
    <p:sldLayoutId id="2147483661" r:id="rId4"/>
    <p:sldLayoutId id="2147483662" r:id="rId5"/>
    <p:sldLayoutId id="2147483663" r:id="rId6"/>
    <p:sldLayoutId id="2147483664" r:id="rId7"/>
    <p:sldLayoutId id="2147483666" r:id="rId8"/>
  </p:sldLayoutIdLst>
  <p:hf hdr="0" ftr="0" dt="0"/>
  <p:txStyles>
    <p:titleStyle>
      <a:lvl1pPr algn="l" defTabSz="914179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545" indent="-228545" algn="l" defTabSz="914179" rtl="0" eaLnBrk="1" latinLnBrk="0" hangingPunct="1">
        <a:lnSpc>
          <a:spcPct val="90000"/>
        </a:lnSpc>
        <a:spcBef>
          <a:spcPts val="10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635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Courier New" panose="02070309020205020404" pitchFamily="49" charset="0"/>
        <a:buChar char="o"/>
        <a:defRPr sz="16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723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Wingdings" panose="05000000000000000000" pitchFamily="2" charset="2"/>
        <a:buChar char="§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599812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Arial" panose="020B0604020202020204" pitchFamily="34" charset="0"/>
        <a:buChar char="•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6903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Courier New" panose="02070309020205020404" pitchFamily="49" charset="0"/>
        <a:buChar char="o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3991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1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1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60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9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68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58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47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35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26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16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SychevIgor/pron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chevIgor/prone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racclaim.com/badges/7d2275f1-9beb-4984-bbd7-4deede1e536b" TargetMode="External"/><Relationship Id="rId13" Type="http://schemas.openxmlformats.org/officeDocument/2006/relationships/hyperlink" Target="https://www.youracclaim.com/badges/816215de-3de5-42e2-bc9d-8ee978a66de2" TargetMode="External"/><Relationship Id="rId3" Type="http://schemas.openxmlformats.org/officeDocument/2006/relationships/hyperlink" Target="https://www.youracclaim.com/badges/e0362ce3-6870-494e-8e0b-275361999a8b" TargetMode="External"/><Relationship Id="rId7" Type="http://schemas.openxmlformats.org/officeDocument/2006/relationships/hyperlink" Target="https://www.youracclaim.com/badges/60f43074-54b7-4e59-aa2a-f9a3f96c6757" TargetMode="External"/><Relationship Id="rId12" Type="http://schemas.openxmlformats.org/officeDocument/2006/relationships/hyperlink" Target="https://www.youracclaim.com/badges/5a7fa776-ac85-4f27-9857-484282829ad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youracclaim.com/badges/5369f3d7-8ecf-49d5-99eb-051fcf2f54cb" TargetMode="External"/><Relationship Id="rId11" Type="http://schemas.openxmlformats.org/officeDocument/2006/relationships/hyperlink" Target="https://www.youracclaim.com/badges/b18b5aed-9132-474f-9ce2-86db2878afea" TargetMode="External"/><Relationship Id="rId5" Type="http://schemas.openxmlformats.org/officeDocument/2006/relationships/hyperlink" Target="https://www.youracclaim.com/badges/ba4c959e-8985-42c0-9b75-03a66da3762e" TargetMode="External"/><Relationship Id="rId15" Type="http://schemas.openxmlformats.org/officeDocument/2006/relationships/image" Target="../media/image2.jpg"/><Relationship Id="rId10" Type="http://schemas.openxmlformats.org/officeDocument/2006/relationships/hyperlink" Target="https://www.youracclaim.com/badges/cf52974a-3475-40da-b04c-26d79d529def" TargetMode="External"/><Relationship Id="rId4" Type="http://schemas.openxmlformats.org/officeDocument/2006/relationships/hyperlink" Target="https://www.youracclaim.com/badges/2aafa457-bb67-4f12-9434-dd8a59b89d8c" TargetMode="External"/><Relationship Id="rId9" Type="http://schemas.openxmlformats.org/officeDocument/2006/relationships/hyperlink" Target="https://www.youracclaim.com/badges/8da03b60-44cf-4473-bb4c-9aded316ecce" TargetMode="External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733A2C-CA01-4343-8B1E-8B06719F45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Some Aspects of Microservices in 2020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288F36-CB87-4FE3-B591-29058E8A19DE}"/>
              </a:ext>
            </a:extLst>
          </p:cNvPr>
          <p:cNvSpPr txBox="1">
            <a:spLocks/>
          </p:cNvSpPr>
          <p:nvPr/>
        </p:nvSpPr>
        <p:spPr>
          <a:xfrm>
            <a:off x="7736832" y="4551217"/>
            <a:ext cx="3655106" cy="750639"/>
          </a:xfrm>
          <a:prstGeom prst="rect">
            <a:avLst/>
          </a:prstGeom>
        </p:spPr>
        <p:txBody>
          <a:bodyPr/>
          <a:lstStyle>
            <a:lvl1pPr algn="l" defTabSz="91417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Igor Sychev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2D7E0-CF22-4FE5-8B48-A437B330D7C2}"/>
              </a:ext>
            </a:extLst>
          </p:cNvPr>
          <p:cNvSpPr txBox="1">
            <a:spLocks/>
          </p:cNvSpPr>
          <p:nvPr/>
        </p:nvSpPr>
        <p:spPr>
          <a:xfrm>
            <a:off x="7755120" y="5420729"/>
            <a:ext cx="3636818" cy="491698"/>
          </a:xfrm>
          <a:prstGeom prst="rect">
            <a:avLst/>
          </a:prstGeom>
        </p:spPr>
        <p:txBody>
          <a:bodyPr/>
          <a:lstStyle>
            <a:lvl1pPr marL="228545" indent="-228545" algn="l" defTabSz="914179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635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Courier New" panose="02070309020205020404" pitchFamily="49" charset="0"/>
              <a:buChar char="o"/>
              <a:defRPr sz="16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2723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4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599812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6903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Courier New" panose="02070309020205020404" pitchFamily="49" charset="0"/>
              <a:buChar char="o"/>
              <a:defRPr sz="14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3991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1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1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60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Solution Architect in MSTD BY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96F152-5A34-43DC-A66E-ED2DC6879299}"/>
              </a:ext>
            </a:extLst>
          </p:cNvPr>
          <p:cNvSpPr/>
          <p:nvPr/>
        </p:nvSpPr>
        <p:spPr>
          <a:xfrm>
            <a:off x="3753892" y="5912427"/>
            <a:ext cx="3904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https://github.com/SychevIgor/pronet</a:t>
            </a:r>
            <a:r>
              <a:rPr lang="en-US" dirty="0"/>
              <a:t> </a:t>
            </a:r>
          </a:p>
        </p:txBody>
      </p:sp>
      <p:pic>
        <p:nvPicPr>
          <p:cNvPr id="8" name="Picture 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A97B17E5-A1DA-4BCC-9B38-6119F4A1B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832" y="1159038"/>
            <a:ext cx="3022847" cy="302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6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99B2B8-0CAB-4128-8523-2F24C53D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r>
              <a:rPr lang="en-US" dirty="0"/>
              <a:t>Questions!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F05FCB-E243-4C2A-9E31-EE08114A4913}"/>
              </a:ext>
            </a:extLst>
          </p:cNvPr>
          <p:cNvSpPr/>
          <p:nvPr/>
        </p:nvSpPr>
        <p:spPr>
          <a:xfrm>
            <a:off x="3826628" y="5332907"/>
            <a:ext cx="3904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https://github.com/SychevIgor/pronet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03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E969-4DD8-427E-A180-2CCEFF64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84" y="149294"/>
            <a:ext cx="10627783" cy="926471"/>
          </a:xfrm>
        </p:spPr>
        <p:txBody>
          <a:bodyPr/>
          <a:lstStyle/>
          <a:p>
            <a:r>
              <a:rPr lang="en-US" dirty="0"/>
              <a:t>Igor Sychev. Solution Architect. </a:t>
            </a:r>
            <a:r>
              <a:rPr lang="en-US"/>
              <a:t>Azure MVP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1FF39-FFD4-484F-A36F-3A6770C78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684" y="4475181"/>
            <a:ext cx="4087135" cy="1916935"/>
          </a:xfrm>
        </p:spPr>
        <p:txBody>
          <a:bodyPr numCol="2">
            <a:normAutofit fontScale="85000" lnSpcReduction="20000"/>
          </a:bodyPr>
          <a:lstStyle/>
          <a:p>
            <a:r>
              <a:rPr lang="en-US" dirty="0">
                <a:hlinkClick r:id="rId3"/>
              </a:rPr>
              <a:t>Solution Architect</a:t>
            </a:r>
          </a:p>
          <a:p>
            <a:r>
              <a:rPr lang="en-US" dirty="0">
                <a:hlinkClick r:id="rId4"/>
              </a:rPr>
              <a:t>DevOps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 </a:t>
            </a:r>
            <a:endParaRPr lang="en-US" dirty="0"/>
          </a:p>
          <a:p>
            <a:r>
              <a:rPr lang="en-US" dirty="0">
                <a:hlinkClick r:id="rId5"/>
              </a:rPr>
              <a:t>Security Engineer </a:t>
            </a:r>
            <a:endParaRPr lang="en-US" dirty="0"/>
          </a:p>
          <a:p>
            <a:r>
              <a:rPr lang="en-US" dirty="0">
                <a:hlinkClick r:id="rId6"/>
              </a:rPr>
              <a:t>Developer</a:t>
            </a:r>
            <a:endParaRPr lang="en-US" dirty="0"/>
          </a:p>
          <a:p>
            <a:r>
              <a:rPr lang="en-US" dirty="0">
                <a:hlinkClick r:id="rId7"/>
              </a:rPr>
              <a:t>Administrator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AI Engineer</a:t>
            </a:r>
            <a:endParaRPr lang="en-US" dirty="0"/>
          </a:p>
          <a:p>
            <a:r>
              <a:rPr lang="en-US" dirty="0">
                <a:hlinkClick r:id="rId9"/>
              </a:rPr>
              <a:t>Data Engineer</a:t>
            </a:r>
            <a:endParaRPr lang="en-US" dirty="0"/>
          </a:p>
          <a:p>
            <a:r>
              <a:rPr lang="en-US" dirty="0">
                <a:hlinkClick r:id="rId10"/>
              </a:rPr>
              <a:t>Data Scientist</a:t>
            </a:r>
            <a:endParaRPr lang="en-US" dirty="0"/>
          </a:p>
          <a:p>
            <a:r>
              <a:rPr lang="en-US" dirty="0">
                <a:hlinkClick r:id="rId11"/>
              </a:rPr>
              <a:t>IoT Developer</a:t>
            </a:r>
            <a:endParaRPr lang="en-US" dirty="0"/>
          </a:p>
          <a:p>
            <a:r>
              <a:rPr lang="en-US" dirty="0">
                <a:hlinkClick r:id="rId12"/>
              </a:rPr>
              <a:t>SAP Specialist</a:t>
            </a:r>
            <a:endParaRPr lang="en-US" dirty="0"/>
          </a:p>
          <a:p>
            <a:r>
              <a:rPr lang="en-US" dirty="0">
                <a:hlinkClick r:id="rId13"/>
              </a:rPr>
              <a:t>Fundamentals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3FA6C-AD02-42D3-A542-619FFC5398B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68819" y="1062901"/>
            <a:ext cx="7198964" cy="5795099"/>
          </a:xfrm>
          <a:prstGeom prst="rect">
            <a:avLst/>
          </a:prstGeom>
        </p:spPr>
      </p:pic>
      <p:pic>
        <p:nvPicPr>
          <p:cNvPr id="18" name="Picture 1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A43CA753-B71F-4552-9DC3-3AD57978411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1684" y="1123903"/>
            <a:ext cx="2591822" cy="2591822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D79215C-EFF8-4BBE-9C2E-606E8FE7D352}"/>
              </a:ext>
            </a:extLst>
          </p:cNvPr>
          <p:cNvSpPr txBox="1">
            <a:spLocks/>
          </p:cNvSpPr>
          <p:nvPr/>
        </p:nvSpPr>
        <p:spPr>
          <a:xfrm>
            <a:off x="581684" y="3763863"/>
            <a:ext cx="3646072" cy="663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Azure Certified</a:t>
            </a:r>
          </a:p>
        </p:txBody>
      </p:sp>
    </p:spTree>
    <p:extLst>
      <p:ext uri="{BB962C8B-B14F-4D97-AF65-F5344CB8AC3E}">
        <p14:creationId xmlns:p14="http://schemas.microsoft.com/office/powerpoint/2010/main" val="108330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240A-7542-4982-BB68-7D3ABCF4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B9424-47B0-4FBD-8448-AC1D81AF99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4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0B17F-FD01-468D-8FC3-32A9306531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309944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9CCA-A8B2-4D4B-8028-301F0EB1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in/out (daily spikes handling) 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0DF6C-00FC-4E88-B33B-DF55A0C396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Option 1: scale in/out using ARM templates</a:t>
            </a:r>
          </a:p>
          <a:p>
            <a:pPr lvl="1"/>
            <a:r>
              <a:rPr lang="en-US" dirty="0"/>
              <a:t>Pro: always up-to-date parameters in a repo</a:t>
            </a:r>
          </a:p>
          <a:p>
            <a:pPr lvl="1"/>
            <a:r>
              <a:rPr lang="en-US" dirty="0" err="1"/>
              <a:t>Contr</a:t>
            </a:r>
            <a:r>
              <a:rPr lang="en-US" dirty="0"/>
              <a:t>: multiple deployments per day (between 2 and N)</a:t>
            </a:r>
          </a:p>
          <a:p>
            <a:r>
              <a:rPr lang="en-US" dirty="0"/>
              <a:t>Option 2: autoscaling (multiple options to implement via Azure Automation or using Kubernetes operator)</a:t>
            </a:r>
          </a:p>
          <a:p>
            <a:pPr lvl="1"/>
            <a:r>
              <a:rPr lang="en-US" dirty="0" err="1"/>
              <a:t>Contr</a:t>
            </a:r>
            <a:r>
              <a:rPr lang="en-US" dirty="0"/>
              <a:t>: in theory, against infrastructure as code approach.</a:t>
            </a:r>
          </a:p>
          <a:p>
            <a:pPr lvl="1"/>
            <a:r>
              <a:rPr lang="en-US" dirty="0"/>
              <a:t>Pro: active reaction on load.</a:t>
            </a:r>
          </a:p>
        </p:txBody>
      </p:sp>
    </p:spTree>
    <p:extLst>
      <p:ext uri="{BB962C8B-B14F-4D97-AF65-F5344CB8AC3E}">
        <p14:creationId xmlns:p14="http://schemas.microsoft.com/office/powerpoint/2010/main" val="3149138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8B9305FC-BCA1-4D0B-AB24-2363F4498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7225" y="644653"/>
            <a:ext cx="10374775" cy="57325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FD0990-755C-4D07-AEF7-9C4F499F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Auto-Scaling</a:t>
            </a:r>
          </a:p>
        </p:txBody>
      </p:sp>
    </p:spTree>
    <p:extLst>
      <p:ext uri="{BB962C8B-B14F-4D97-AF65-F5344CB8AC3E}">
        <p14:creationId xmlns:p14="http://schemas.microsoft.com/office/powerpoint/2010/main" val="368682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AEE4-5DD3-4A78-89A1-9BFC0647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Keda</a:t>
            </a:r>
            <a:r>
              <a:rPr lang="en-US" dirty="0"/>
              <a:t> (Kubernetes Event driven Auto-scaling)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5619F-31D3-4C5A-9497-BF1504155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4872132" cy="4956048"/>
          </a:xfrm>
        </p:spPr>
        <p:txBody>
          <a:bodyPr/>
          <a:lstStyle/>
          <a:p>
            <a:r>
              <a:rPr lang="en-US" dirty="0"/>
              <a:t>Scale not by CPU/Memory usage, but based on number of message in a queue waiting for processing</a:t>
            </a:r>
          </a:p>
          <a:p>
            <a:r>
              <a:rPr lang="en-US" dirty="0"/>
              <a:t>Can save memory/</a:t>
            </a:r>
            <a:r>
              <a:rPr lang="en-US" dirty="0" err="1"/>
              <a:t>cpu</a:t>
            </a:r>
            <a:r>
              <a:rPr lang="en-US" dirty="0"/>
              <a:t> and decrease number of instances to 0 (ZERO) if no demand</a:t>
            </a:r>
          </a:p>
          <a:p>
            <a:r>
              <a:rPr lang="en-US" dirty="0"/>
              <a:t>In a case of big chunk of events come- can rapidly scale from zero to N.</a:t>
            </a:r>
          </a:p>
        </p:txBody>
      </p:sp>
      <p:pic>
        <p:nvPicPr>
          <p:cNvPr id="3074" name="Picture 2" descr="KEDA architecture">
            <a:extLst>
              <a:ext uri="{FF2B5EF4-FFF2-40B4-BE49-F238E27FC236}">
                <a16:creationId xmlns:a16="http://schemas.microsoft.com/office/drawing/2014/main" id="{73B5C7C2-95BF-48BF-8B70-22D9974BD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578" y="1143000"/>
            <a:ext cx="5777468" cy="495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15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731A-F56D-452B-ADAF-EB877B76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Scalers for KEDA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586B4-4DE5-4B8F-A895-813855E2F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032" y="2583106"/>
            <a:ext cx="7795936" cy="169178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2434A-EDCF-4B77-9E1A-14172B3E9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9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637B-A14E-40C4-8210-79926426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Network Plugins: Azure CNI vs </a:t>
            </a:r>
            <a:r>
              <a:rPr lang="en-US" dirty="0" err="1"/>
              <a:t>Kubenet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D0CF4-E2BB-4A63-A37D-15CCE4603D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33243"/>
      </p:ext>
    </p:extLst>
  </p:cSld>
  <p:clrMapOvr>
    <a:masterClrMapping/>
  </p:clrMapOvr>
</p:sld>
</file>

<file path=ppt/theme/theme1.xml><?xml version="1.0" encoding="utf-8"?>
<a:theme xmlns:a="http://schemas.openxmlformats.org/drawingml/2006/main" name="In Use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3CF0A556F3FD4585028508D097F84A" ma:contentTypeVersion="2" ma:contentTypeDescription="Create a new document." ma:contentTypeScope="" ma:versionID="695d1d3ef65a41a737452d51a647cfec">
  <xsd:schema xmlns:xsd="http://www.w3.org/2001/XMLSchema" xmlns:xs="http://www.w3.org/2001/XMLSchema" xmlns:p="http://schemas.microsoft.com/office/2006/metadata/properties" xmlns:ns2="621f199c-98aa-40ce-ab2c-42670d93c9fa" targetNamespace="http://schemas.microsoft.com/office/2006/metadata/properties" ma:root="true" ma:fieldsID="c747dccf555a28bc16c026d049f7b246" ns2:_="">
    <xsd:import namespace="621f199c-98aa-40ce-ab2c-42670d93c9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1f199c-98aa-40ce-ab2c-42670d93c9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6A9703-15E2-4E3F-A343-CEF74D08A4B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E9BDE77-A9EF-4010-9289-49E5355D3F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387826-CAED-450A-ACF0-D0E8781AFC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1f199c-98aa-40ce-ab2c-42670d93c9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6407</TotalTime>
  <Words>255</Words>
  <Application>Microsoft Office PowerPoint</Application>
  <PresentationFormat>Widescreen</PresentationFormat>
  <Paragraphs>38</Paragraphs>
  <Slides>10</Slides>
  <Notes>1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Segoe UI</vt:lpstr>
      <vt:lpstr>Segoe UI Light</vt:lpstr>
      <vt:lpstr>Trebuchet MS</vt:lpstr>
      <vt:lpstr>Wingdings</vt:lpstr>
      <vt:lpstr>In Use_Office Theme</vt:lpstr>
      <vt:lpstr>PowerPoint Presentation</vt:lpstr>
      <vt:lpstr>Igor Sychev. Solution Architect. Azure MVP</vt:lpstr>
      <vt:lpstr>Agenda</vt:lpstr>
      <vt:lpstr>PowerPoint Presentation</vt:lpstr>
      <vt:lpstr>Scale in/out (daily spikes handling) challenge</vt:lpstr>
      <vt:lpstr>Auto-Scaling</vt:lpstr>
      <vt:lpstr>Keda (Kubernetes Event driven Auto-scaling) </vt:lpstr>
      <vt:lpstr>Scalers for KEDA</vt:lpstr>
      <vt:lpstr>Kubernetes Network Plugins: Azure CNI vs Kubenet</vt:lpstr>
      <vt:lpstr>Thank you! Questions!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Sychev</dc:creator>
  <cp:lastModifiedBy>Igor Sychev</cp:lastModifiedBy>
  <cp:revision>1060</cp:revision>
  <dcterms:created xsi:type="dcterms:W3CDTF">2019-02-24T19:07:03Z</dcterms:created>
  <dcterms:modified xsi:type="dcterms:W3CDTF">2020-10-16T07:55:27Z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0x010100D33CF0A556F3FD4585028508D097F84A</vt:lpwstr>
  </property>
</Properties>
</file>