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2"/>
  </p:notesMasterIdLst>
  <p:sldIdLst>
    <p:sldId id="256" r:id="rId5"/>
    <p:sldId id="3876" r:id="rId6"/>
    <p:sldId id="461" r:id="rId7"/>
    <p:sldId id="3892" r:id="rId8"/>
    <p:sldId id="3879" r:id="rId9"/>
    <p:sldId id="3878" r:id="rId10"/>
    <p:sldId id="465" r:id="rId11"/>
    <p:sldId id="272" r:id="rId12"/>
    <p:sldId id="451" r:id="rId13"/>
    <p:sldId id="3880" r:id="rId14"/>
    <p:sldId id="3893" r:id="rId15"/>
    <p:sldId id="452" r:id="rId16"/>
    <p:sldId id="3877" r:id="rId17"/>
    <p:sldId id="3890" r:id="rId18"/>
    <p:sldId id="3891" r:id="rId19"/>
    <p:sldId id="453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876"/>
            <p14:sldId id="461"/>
          </p14:sldIdLst>
        </p14:section>
        <p14:section name="Hosting Selection" id="{05D90FC4-CB4A-4D01-82F8-D008988AB8EE}">
          <p14:sldIdLst>
            <p14:sldId id="3892"/>
          </p14:sldIdLst>
        </p14:section>
        <p14:section name="Serverless" id="{AA776922-FAA0-4A04-9B47-674A5CC2AE7A}">
          <p14:sldIdLst>
            <p14:sldId id="3879"/>
            <p14:sldId id="3878"/>
          </p14:sldIdLst>
        </p14:section>
        <p14:section name="Scaling" id="{6F1A7871-22B7-4047-ADAF-873A665E92A9}">
          <p14:sldIdLst>
            <p14:sldId id="465"/>
            <p14:sldId id="272"/>
            <p14:sldId id="451"/>
            <p14:sldId id="3880"/>
            <p14:sldId id="3893"/>
            <p14:sldId id="452"/>
            <p14:sldId id="3877"/>
            <p14:sldId id="3890"/>
            <p14:sldId id="3891"/>
            <p14:sldId id="453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87637" autoAdjust="0"/>
  </p:normalViewPr>
  <p:slideViewPr>
    <p:cSldViewPr snapToGrid="0">
      <p:cViewPr varScale="1">
        <p:scale>
          <a:sx n="75" d="100"/>
          <a:sy n="75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cclaim.com/users/igor-sychev/bad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big chunk of Azure services and can work with almost all existing Azure Services (IaaS/PaaS/Data/IoT)</a:t>
            </a:r>
          </a:p>
          <a:p>
            <a:r>
              <a:rPr lang="en-US" dirty="0">
                <a:hlinkClick r:id="rId3"/>
              </a:rPr>
              <a:t>https://www.youracclaim.com/users/igor-sychev/badges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E56C-31B9-4129-8655-96D2F0C03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ks/cluster-autoscaler#using-the-autoscaler-profi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policy/limit-range/" TargetMode="External"/><Relationship Id="rId2" Type="http://schemas.openxmlformats.org/officeDocument/2006/relationships/hyperlink" Target="https://kubernetes.io/docs/concepts/configuration/manage-resources-contain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kubernetes.io/docs/tasks/run-application/horizontal-pod-autoscale/" TargetMode="External"/><Relationship Id="rId4" Type="http://schemas.openxmlformats.org/officeDocument/2006/relationships/hyperlink" Target="https://keda.sh/docs/1.4/scalers/azure-service-bu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acclaim.com/badges/7d2275f1-9beb-4984-bbd7-4deede1e536b" TargetMode="External"/><Relationship Id="rId13" Type="http://schemas.openxmlformats.org/officeDocument/2006/relationships/hyperlink" Target="https://www.youracclaim.com/badges/816215de-3de5-42e2-bc9d-8ee978a66de2" TargetMode="External"/><Relationship Id="rId3" Type="http://schemas.openxmlformats.org/officeDocument/2006/relationships/hyperlink" Target="https://www.youracclaim.com/badges/e0362ce3-6870-494e-8e0b-275361999a8b" TargetMode="External"/><Relationship Id="rId7" Type="http://schemas.openxmlformats.org/officeDocument/2006/relationships/hyperlink" Target="https://www.youracclaim.com/badges/60f43074-54b7-4e59-aa2a-f9a3f96c6757" TargetMode="External"/><Relationship Id="rId12" Type="http://schemas.openxmlformats.org/officeDocument/2006/relationships/hyperlink" Target="https://www.youracclaim.com/badges/5a7fa776-ac85-4f27-9857-484282829ad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racclaim.com/badges/5369f3d7-8ecf-49d5-99eb-051fcf2f54cb" TargetMode="External"/><Relationship Id="rId11" Type="http://schemas.openxmlformats.org/officeDocument/2006/relationships/hyperlink" Target="https://www.youracclaim.com/badges/b18b5aed-9132-474f-9ce2-86db2878afea" TargetMode="External"/><Relationship Id="rId5" Type="http://schemas.openxmlformats.org/officeDocument/2006/relationships/hyperlink" Target="https://www.youracclaim.com/badges/ba4c959e-8985-42c0-9b75-03a66da3762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www.youracclaim.com/badges/cf52974a-3475-40da-b04c-26d79d529def" TargetMode="External"/><Relationship Id="rId4" Type="http://schemas.openxmlformats.org/officeDocument/2006/relationships/hyperlink" Target="https://www.youracclaim.com/badges/2aafa457-bb67-4f12-9434-dd8a59b89d8c" TargetMode="External"/><Relationship Id="rId9" Type="http://schemas.openxmlformats.org/officeDocument/2006/relationships/hyperlink" Target="https://www.youracclaim.com/badges/8da03b60-44cf-4473-bb4c-9aded316ecce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faas.com/reference/triggers/" TargetMode="External"/><Relationship Id="rId2" Type="http://schemas.openxmlformats.org/officeDocument/2006/relationships/hyperlink" Target="https://docs.openfaas.com/reference/workloads/#common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faas.com/reference/cicd/intro/#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Microservices 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886-1DF5-4AB5-A6A7-6BC67764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auto-scaling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22B6-B32A-486E-BF9D-266E0E5CA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794248" cy="4139214"/>
          </a:xfrm>
        </p:spPr>
        <p:txBody>
          <a:bodyPr/>
          <a:lstStyle/>
          <a:p>
            <a:r>
              <a:rPr lang="en-US" dirty="0"/>
              <a:t>Need to enable on AKS and on VMSS pool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Can’t create multiple auto-scaler profiles (for app service – it’s possible)</a:t>
            </a:r>
          </a:p>
          <a:p>
            <a:pPr lvl="1"/>
            <a:r>
              <a:rPr lang="en-US" dirty="0"/>
              <a:t>How to scale more than one pool – unclear</a:t>
            </a:r>
          </a:p>
          <a:p>
            <a:pPr lvl="1"/>
            <a:r>
              <a:rPr lang="en-US" dirty="0"/>
              <a:t>Can’t scale by schedule (again - app service)</a:t>
            </a:r>
          </a:p>
          <a:p>
            <a:pPr lvl="1"/>
            <a:r>
              <a:rPr lang="en-US" dirty="0"/>
              <a:t>Can’t scale by memory (important for memory intensive services/platforms)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59A2F-BE8F-43E8-A4D3-84E4BA9E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65" y="1143000"/>
            <a:ext cx="4143329" cy="388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DC227-B704-4F42-8895-2DF54697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65" y="5110162"/>
            <a:ext cx="3267075" cy="1209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8A4DF8-33EF-4E8C-9230-26FEADF57D7B}"/>
              </a:ext>
            </a:extLst>
          </p:cNvPr>
          <p:cNvSpPr/>
          <p:nvPr/>
        </p:nvSpPr>
        <p:spPr>
          <a:xfrm>
            <a:off x="301752" y="555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https://docs.microsoft.com/en-us/azure/aks/cluster-autoscaler#using-the-autoscaler-profile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28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FE5D-68B1-47BD-B6F0-094725D8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Autoscaling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F4CA-A3ED-4876-BAF8-340DC5CA1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519928" cy="4956048"/>
          </a:xfrm>
        </p:spPr>
        <p:txBody>
          <a:bodyPr>
            <a:normAutofit fontScale="85000" lnSpcReduction="10000"/>
          </a:bodyPr>
          <a:lstStyle/>
          <a:p>
            <a:pPr marL="6350" marR="488950" indent="-6350">
              <a:lnSpc>
                <a:spcPct val="108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2 types of applications on AKS: with HTTP activation and Message-base activation. Both types will use limits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https://kubernetes.io/docs/concepts/configuration/manage-resources-containers/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https://kubernetes.io/docs/concepts/policy/limit-range/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488950" indent="-6350">
              <a:lnSpc>
                <a:spcPct val="108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488950" lvl="0" indent="-3429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Http Activation- will be used CPU based auto-scaling with limits on Deployment level</a:t>
            </a:r>
          </a:p>
          <a:p>
            <a:pPr marL="342900" marR="488950" lvl="0" indent="-342900">
              <a:lnSpc>
                <a:spcPct val="108000"/>
              </a:lnSpc>
              <a:spcBef>
                <a:spcPts val="0"/>
              </a:spcBef>
              <a:spcAft>
                <a:spcPts val="16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Message base activation- will be used KEDA (Kubernetes Event-driven Autoscaling)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https://keda.sh/docs/1.4/scalers/azure-service-bus/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488950" indent="-6350">
              <a:lnSpc>
                <a:spcPct val="108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Both types will be scaled utilizing Horizontal POD auto-scaler (HPA)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https://kubernetes.io/docs/tasks/run-application/horizontal-pod-autoscale/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488950" indent="-6350">
              <a:lnSpc>
                <a:spcPct val="108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During Performance testing will be identified scaling metric thresholds (for example 70% CPU or queue length) and limits (for example between 3 and 10 PODs).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041B9-87D1-406B-BBA1-2D07072B3F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70323" y="1142999"/>
            <a:ext cx="5027019" cy="49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E4-5DD3-4A78-89A1-9BFC064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Keda</a:t>
            </a:r>
            <a:r>
              <a:rPr lang="en-US" dirty="0"/>
              <a:t> (Kubernetes Event driven Auto-scaling)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619F-31D3-4C5A-9497-BF150415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872132" cy="4956048"/>
          </a:xfrm>
        </p:spPr>
        <p:txBody>
          <a:bodyPr/>
          <a:lstStyle/>
          <a:p>
            <a:r>
              <a:rPr lang="en-US" dirty="0"/>
              <a:t>Scale not by CPU/Memory usage, but based on number of message in a queue waiting for processing</a:t>
            </a:r>
          </a:p>
          <a:p>
            <a:r>
              <a:rPr lang="en-US" dirty="0"/>
              <a:t>Can save memory/</a:t>
            </a:r>
            <a:r>
              <a:rPr lang="en-US" dirty="0" err="1"/>
              <a:t>cpu</a:t>
            </a:r>
            <a:r>
              <a:rPr lang="en-US" dirty="0"/>
              <a:t> and decrease number of instances to 0 (ZERO) if no demand</a:t>
            </a:r>
          </a:p>
          <a:p>
            <a:r>
              <a:rPr lang="en-US" dirty="0"/>
              <a:t>In a case of big chunk of events come- can rapidly scale from zero to N.</a:t>
            </a:r>
          </a:p>
        </p:txBody>
      </p:sp>
      <p:pic>
        <p:nvPicPr>
          <p:cNvPr id="3074" name="Picture 2" descr="KEDA architecture">
            <a:extLst>
              <a:ext uri="{FF2B5EF4-FFF2-40B4-BE49-F238E27FC236}">
                <a16:creationId xmlns:a16="http://schemas.microsoft.com/office/drawing/2014/main" id="{73B5C7C2-95BF-48BF-8B70-22D9974B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8" y="1143000"/>
            <a:ext cx="5777468" cy="4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31A-F56D-452B-ADAF-EB877B76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Scalers for KEDA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6B4-4DE5-4B8F-A895-813855E2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2583106"/>
            <a:ext cx="7795936" cy="1691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434A-EDCF-4B77-9E1A-14172B3E9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9505-E285-45D0-8A0E-6420DFDE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7AFB-9C40-42B0-A855-8CC77EC0E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mostly worked with </a:t>
            </a:r>
            <a:r>
              <a:rPr lang="en-US" dirty="0" err="1"/>
              <a:t>.net</a:t>
            </a:r>
            <a:r>
              <a:rPr lang="en-US" dirty="0"/>
              <a:t> core projects where memory was not a problem</a:t>
            </a:r>
          </a:p>
          <a:p>
            <a:r>
              <a:rPr lang="en-US" dirty="0"/>
              <a:t>In java, people </a:t>
            </a:r>
            <a:r>
              <a:rPr lang="en-US" dirty="0" err="1"/>
              <a:t>wanna</a:t>
            </a:r>
            <a:r>
              <a:rPr lang="en-US" dirty="0"/>
              <a:t> specify max heap size </a:t>
            </a:r>
            <a:r>
              <a:rPr lang="en-US" strike="sngStrike" dirty="0"/>
              <a:t>that sounds crazy for </a:t>
            </a:r>
            <a:r>
              <a:rPr lang="en-US" strike="sngStrike" dirty="0" err="1"/>
              <a:t>.net</a:t>
            </a:r>
            <a:r>
              <a:rPr lang="en-US" strike="sngStrike" dirty="0"/>
              <a:t> dev.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Traditionally for AKS used D_v2 VMs with </a:t>
            </a:r>
            <a:r>
              <a:rPr lang="en-US" dirty="0" err="1"/>
              <a:t>CPU:Memory</a:t>
            </a:r>
            <a:r>
              <a:rPr lang="en-US" dirty="0"/>
              <a:t> ration 1:3.5 or 1:4 </a:t>
            </a:r>
          </a:p>
          <a:p>
            <a:pPr lvl="1"/>
            <a:r>
              <a:rPr lang="en-US" dirty="0"/>
              <a:t>that means that on each node can be run 4*X containers only that is not too high number</a:t>
            </a:r>
          </a:p>
          <a:p>
            <a:r>
              <a:rPr lang="en-US" dirty="0"/>
              <a:t>For non-production environments, when CPU used not too intensive – we can fall to “not enough memory” situation when CPU not consumed even on 10%. We need nodes with more memory to reduce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87D5-D440-44AF-B9CC-D88317E7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2009067"/>
            <a:ext cx="2584704" cy="203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8FA68-C413-426C-9691-18A1D1D5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47" y="2009067"/>
            <a:ext cx="5960693" cy="21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F77E-1778-4C3D-9A35-D6B52EAC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DB4F-84FF-4FCD-9D3F-9A7C081CC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2999"/>
            <a:ext cx="6962648" cy="2860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solve it instead of D VMs could be used memory optimized VM type E, but E VMs could be slower per core due to Hyper-Threading or </a:t>
            </a:r>
            <a:r>
              <a:rPr lang="en-US" dirty="0" err="1"/>
              <a:t>vCPU:CPU</a:t>
            </a:r>
            <a:r>
              <a:rPr lang="en-US" dirty="0"/>
              <a:t> ratio.</a:t>
            </a:r>
          </a:p>
          <a:p>
            <a:r>
              <a:rPr lang="en-US" dirty="0"/>
              <a:t>E </a:t>
            </a:r>
            <a:r>
              <a:rPr lang="en-US" dirty="0" err="1"/>
              <a:t>vms</a:t>
            </a:r>
            <a:r>
              <a:rPr lang="en-US" dirty="0"/>
              <a:t> on 15% more expensive but will give twice more memory.</a:t>
            </a:r>
          </a:p>
          <a:p>
            <a:r>
              <a:rPr lang="en-US" dirty="0"/>
              <a:t>It’s a trade off- performance/costs/utilization</a:t>
            </a:r>
          </a:p>
          <a:p>
            <a:r>
              <a:rPr lang="en-US" dirty="0"/>
              <a:t>You need to be ready for this performance impact on start and response time.</a:t>
            </a:r>
          </a:p>
          <a:p>
            <a:pPr lvl="1"/>
            <a:r>
              <a:rPr lang="en-US" dirty="0"/>
              <a:t>For example- increase time before first health probe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8C61A-FFCB-4C7B-B67A-159E0813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40" y="631698"/>
            <a:ext cx="3657600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9D0A0-16BA-4E21-BC69-A6F1F944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3911997"/>
            <a:ext cx="2620579" cy="2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37B-A14E-40C4-8210-7992642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Plugins: Azure CNI vs </a:t>
            </a:r>
            <a:r>
              <a:rPr lang="en-US" dirty="0" err="1"/>
              <a:t>Kubenet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0CF4-E2BB-4A63-A37D-15CCE460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Microsoft in almost all guides advertising Azure CNI (Azure advanced networking plugin for k8s)</a:t>
            </a:r>
          </a:p>
          <a:p>
            <a:r>
              <a:rPr lang="en-US" dirty="0"/>
              <a:t>If AKS used Azure CNI – each POD will have IP address visible in azure virtual network</a:t>
            </a:r>
          </a:p>
          <a:p>
            <a:r>
              <a:rPr lang="en-US" dirty="0"/>
              <a:t>Advantage of Azure CNI: </a:t>
            </a:r>
          </a:p>
          <a:p>
            <a:pPr lvl="1"/>
            <a:r>
              <a:rPr lang="en-US" dirty="0"/>
              <a:t>can be connected to each POD by IP. </a:t>
            </a:r>
          </a:p>
          <a:p>
            <a:pPr lvl="1"/>
            <a:r>
              <a:rPr lang="en-US" dirty="0"/>
              <a:t>Default prerequisite in almost all Microsoft guide</a:t>
            </a:r>
          </a:p>
          <a:p>
            <a:r>
              <a:rPr lang="en-US" dirty="0"/>
              <a:t>Disadvantage of Azure CNI:</a:t>
            </a:r>
          </a:p>
          <a:p>
            <a:pPr lvl="1"/>
            <a:r>
              <a:rPr lang="en-US" dirty="0"/>
              <a:t>Azure VNET needs to be “ten times” bigger than for </a:t>
            </a:r>
            <a:r>
              <a:rPr lang="en-US" dirty="0" err="1"/>
              <a:t>kubenet</a:t>
            </a:r>
            <a:r>
              <a:rPr lang="en-US" dirty="0"/>
              <a:t> and customs with complex topology don’t want to provide big address space.</a:t>
            </a:r>
          </a:p>
          <a:p>
            <a:pPr lvl="1"/>
            <a:r>
              <a:rPr lang="en-US" dirty="0"/>
              <a:t>Typically, you need to create you own guide, because </a:t>
            </a:r>
            <a:r>
              <a:rPr lang="en-US" dirty="0" err="1"/>
              <a:t>kubenet</a:t>
            </a:r>
            <a:r>
              <a:rPr lang="en-US" dirty="0"/>
              <a:t> setup not documented by Microsoft.</a:t>
            </a:r>
          </a:p>
        </p:txBody>
      </p:sp>
    </p:spTree>
    <p:extLst>
      <p:ext uri="{BB962C8B-B14F-4D97-AF65-F5344CB8AC3E}">
        <p14:creationId xmlns:p14="http://schemas.microsoft.com/office/powerpoint/2010/main" val="355143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969-4DD8-427E-A180-2CCEFF6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149294"/>
            <a:ext cx="10627783" cy="926471"/>
          </a:xfrm>
        </p:spPr>
        <p:txBody>
          <a:bodyPr/>
          <a:lstStyle/>
          <a:p>
            <a:r>
              <a:rPr lang="en-US" dirty="0"/>
              <a:t>Igor Sychev. Solution Architect. </a:t>
            </a:r>
            <a:r>
              <a:rPr lang="en-US"/>
              <a:t>Azure 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F39-FFD4-484F-A36F-3A6770C7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4" y="4475181"/>
            <a:ext cx="4087135" cy="1916935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Solution Architect</a:t>
            </a:r>
          </a:p>
          <a:p>
            <a:r>
              <a:rPr lang="en-US" dirty="0">
                <a:hlinkClick r:id="rId4"/>
              </a:rPr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Security Engineer </a:t>
            </a:r>
            <a:endParaRPr lang="en-US" dirty="0"/>
          </a:p>
          <a:p>
            <a:r>
              <a:rPr lang="en-US" dirty="0">
                <a:hlinkClick r:id="rId6"/>
              </a:rPr>
              <a:t>Developer</a:t>
            </a:r>
            <a:endParaRPr lang="en-US" dirty="0"/>
          </a:p>
          <a:p>
            <a:r>
              <a:rPr lang="en-US" dirty="0">
                <a:hlinkClick r:id="rId7"/>
              </a:rPr>
              <a:t>Administrator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AI Engineer</a:t>
            </a:r>
            <a:endParaRPr lang="en-US" dirty="0"/>
          </a:p>
          <a:p>
            <a:r>
              <a:rPr lang="en-US" dirty="0">
                <a:hlinkClick r:id="rId9"/>
              </a:rPr>
              <a:t>Data Engineer</a:t>
            </a:r>
            <a:endParaRPr lang="en-US" dirty="0"/>
          </a:p>
          <a:p>
            <a:r>
              <a:rPr lang="en-US" dirty="0">
                <a:hlinkClick r:id="rId10"/>
              </a:rPr>
              <a:t>Data Scientist</a:t>
            </a:r>
            <a:endParaRPr lang="en-US" dirty="0"/>
          </a:p>
          <a:p>
            <a:r>
              <a:rPr lang="en-US" dirty="0">
                <a:hlinkClick r:id="rId11"/>
              </a:rPr>
              <a:t>IoT Developer</a:t>
            </a:r>
            <a:endParaRPr lang="en-US" dirty="0"/>
          </a:p>
          <a:p>
            <a:r>
              <a:rPr lang="en-US" dirty="0">
                <a:hlinkClick r:id="rId12"/>
              </a:rPr>
              <a:t>SAP Specialist</a:t>
            </a:r>
            <a:endParaRPr lang="en-US" dirty="0"/>
          </a:p>
          <a:p>
            <a:r>
              <a:rPr lang="en-US" dirty="0">
                <a:hlinkClick r:id="rId13"/>
              </a:rPr>
              <a:t>Fundamentals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FA6C-AD02-42D3-A542-619FFC53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8819" y="1062901"/>
            <a:ext cx="7198964" cy="5795099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CA753-B71F-4552-9DC3-3AD579784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84" y="1123903"/>
            <a:ext cx="2591822" cy="25918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79215C-EFF8-4BBE-9C2E-606E8FE7D352}"/>
              </a:ext>
            </a:extLst>
          </p:cNvPr>
          <p:cNvSpPr txBox="1">
            <a:spLocks/>
          </p:cNvSpPr>
          <p:nvPr/>
        </p:nvSpPr>
        <p:spPr>
          <a:xfrm>
            <a:off x="581684" y="3763863"/>
            <a:ext cx="3646072" cy="66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Azure Certified</a:t>
            </a:r>
          </a:p>
        </p:txBody>
      </p:sp>
    </p:spTree>
    <p:extLst>
      <p:ext uri="{BB962C8B-B14F-4D97-AF65-F5344CB8AC3E}">
        <p14:creationId xmlns:p14="http://schemas.microsoft.com/office/powerpoint/2010/main" val="10833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40A-7542-4982-BB68-7D3ABCF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9424-47B0-4FBD-8448-AC1D81AF9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326B-AC84-4773-B135-F12C907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Spring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E197-E13E-402D-89C2-C2E41DFC9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Spring Cloud is a platform on top of AKS</a:t>
            </a:r>
          </a:p>
          <a:p>
            <a:r>
              <a:rPr lang="en-US" dirty="0"/>
              <a:t>All AKS internals hidden from developers/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But developers don’t see value in “black box” that can’t be really manage. </a:t>
            </a:r>
          </a:p>
        </p:txBody>
      </p:sp>
    </p:spTree>
    <p:extLst>
      <p:ext uri="{BB962C8B-B14F-4D97-AF65-F5344CB8AC3E}">
        <p14:creationId xmlns:p14="http://schemas.microsoft.com/office/powerpoint/2010/main" val="13993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66-6613-4BB6-824A-D34A869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SDK + Kubernetes + </a:t>
            </a:r>
            <a:r>
              <a:rPr lang="en-US" dirty="0" err="1"/>
              <a:t>Keda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A1A5-219F-4E61-88E2-704A8B0B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Host Functions App on AKS instead of Azure Functions</a:t>
            </a:r>
          </a:p>
          <a:p>
            <a:pPr lvl="1"/>
            <a:r>
              <a:rPr lang="en-US" dirty="0"/>
              <a:t>Azure Functions Consumption plan - don’t give SLA on delay between event and execution.</a:t>
            </a:r>
          </a:p>
          <a:p>
            <a:pPr lvl="1"/>
            <a:r>
              <a:rPr lang="en-US" dirty="0"/>
              <a:t>Azure Function App Service plan – require to allocate resources in advance and “elastic scaling” lost</a:t>
            </a:r>
          </a:p>
          <a:p>
            <a:pPr lvl="1"/>
            <a:r>
              <a:rPr lang="en-US" dirty="0"/>
              <a:t>Azure Functions – cold start problem</a:t>
            </a:r>
          </a:p>
          <a:p>
            <a:pPr lvl="1"/>
            <a:r>
              <a:rPr lang="en-US" dirty="0"/>
              <a:t>Azure Function Premium plan – solves cold start problem, but cost will be higher</a:t>
            </a:r>
          </a:p>
          <a:p>
            <a:pPr lvl="1"/>
            <a:r>
              <a:rPr lang="en-US" dirty="0"/>
              <a:t>Functions SDK can be used but packaged as docker image and hosted on AKS. Scaled using KEDA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DAE-CEC5-4773-B1D5-6D545895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OPENFAAS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9809-635A-46F3-91F0-758BB26AA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really easy to deploy in a first time, but to be effective- still require learning.</a:t>
            </a:r>
          </a:p>
          <a:p>
            <a:r>
              <a:rPr lang="en-US" dirty="0"/>
              <a:t>Mandatory requirements to Functions Structure (port 8080, endpoint for heath) </a:t>
            </a:r>
            <a:r>
              <a:rPr lang="en-US" dirty="0">
                <a:hlinkClick r:id="rId2"/>
              </a:rPr>
              <a:t>https://docs.openfaas.com/reference/workloads/#common-properties</a:t>
            </a:r>
            <a:r>
              <a:rPr lang="en-US" dirty="0"/>
              <a:t> </a:t>
            </a:r>
          </a:p>
          <a:p>
            <a:r>
              <a:rPr lang="en-US" dirty="0"/>
              <a:t>Full ignore of Azure (AWS/GCP- at least mentioned)</a:t>
            </a:r>
          </a:p>
          <a:p>
            <a:pPr lvl="1"/>
            <a:r>
              <a:rPr lang="en-US" dirty="0"/>
              <a:t>No support for Azure Messaging services (event hub, event grid, service bus) and limited number of Triggers </a:t>
            </a:r>
            <a:r>
              <a:rPr lang="en-US" dirty="0">
                <a:hlinkClick r:id="rId3"/>
              </a:rPr>
              <a:t>https://docs.openfaas.com/reference/triggers/</a:t>
            </a:r>
            <a:r>
              <a:rPr lang="en-US" dirty="0"/>
              <a:t> </a:t>
            </a:r>
          </a:p>
          <a:p>
            <a:r>
              <a:rPr lang="en-US" dirty="0"/>
              <a:t>No SDKs/Strong type bindings. Everything as “string”</a:t>
            </a:r>
          </a:p>
          <a:p>
            <a:r>
              <a:rPr lang="en-US" dirty="0"/>
              <a:t>No Support of Azure DevOps</a:t>
            </a:r>
          </a:p>
          <a:p>
            <a:pPr lvl="1"/>
            <a:r>
              <a:rPr lang="en-US" dirty="0"/>
              <a:t>Scripts/CLI based CI/CD </a:t>
            </a:r>
            <a:r>
              <a:rPr lang="en-US" dirty="0">
                <a:hlinkClick r:id="rId4"/>
              </a:rPr>
              <a:t>https://docs.openfaas.com/reference/cicd/intro/#github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2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17F-FD01-468D-8FC3-32A930653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09944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9305FC-BCA1-4D0B-AB24-2363F449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225" y="644653"/>
            <a:ext cx="10374775" cy="5732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0990-755C-4D07-AEF7-9C4F499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</p:spTree>
    <p:extLst>
      <p:ext uri="{BB962C8B-B14F-4D97-AF65-F5344CB8AC3E}">
        <p14:creationId xmlns:p14="http://schemas.microsoft.com/office/powerpoint/2010/main" val="3686820079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1035</Words>
  <Application>Microsoft Office PowerPoint</Application>
  <PresentationFormat>Widescreen</PresentationFormat>
  <Paragraphs>98</Paragraphs>
  <Slides>17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Segoe UI Light</vt:lpstr>
      <vt:lpstr>Symbol</vt:lpstr>
      <vt:lpstr>Trebuchet MS</vt:lpstr>
      <vt:lpstr>Wingdings</vt:lpstr>
      <vt:lpstr>In Use_Office Theme</vt:lpstr>
      <vt:lpstr>PowerPoint Presentation</vt:lpstr>
      <vt:lpstr>Igor Sychev. Solution Architect. Azure MVP</vt:lpstr>
      <vt:lpstr>Agenda</vt:lpstr>
      <vt:lpstr>Azure Spring Cloud</vt:lpstr>
      <vt:lpstr>Azure Functions SDK + Kubernetes + Keda</vt:lpstr>
      <vt:lpstr>Why not OPENFAAS</vt:lpstr>
      <vt:lpstr>PowerPoint Presentation</vt:lpstr>
      <vt:lpstr>Scale in/out (daily spikes handling) challenge</vt:lpstr>
      <vt:lpstr>Auto-Scaling</vt:lpstr>
      <vt:lpstr>AKS auto-scaling</vt:lpstr>
      <vt:lpstr>POD Autoscaling</vt:lpstr>
      <vt:lpstr>Keda (Kubernetes Event driven Auto-scaling) </vt:lpstr>
      <vt:lpstr>Scalers for KEDA</vt:lpstr>
      <vt:lpstr>Kubernetes VM type/size selection</vt:lpstr>
      <vt:lpstr>Kubernetes VM type/size selection 2</vt:lpstr>
      <vt:lpstr>Kubernetes Network Plugins: Azure CNI vs Kubenet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1080</cp:revision>
  <dcterms:created xsi:type="dcterms:W3CDTF">2019-02-24T19:07:03Z</dcterms:created>
  <dcterms:modified xsi:type="dcterms:W3CDTF">2021-01-03T17:01:13Z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