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68" r:id="rId2"/>
    <p:sldId id="275" r:id="rId3"/>
    <p:sldId id="258" r:id="rId4"/>
    <p:sldId id="369" r:id="rId5"/>
    <p:sldId id="303" r:id="rId6"/>
    <p:sldId id="346" r:id="rId7"/>
    <p:sldId id="373" r:id="rId8"/>
    <p:sldId id="264" r:id="rId9"/>
    <p:sldId id="344" r:id="rId10"/>
    <p:sldId id="347" r:id="rId11"/>
    <p:sldId id="372" r:id="rId12"/>
    <p:sldId id="371" r:id="rId13"/>
    <p:sldId id="370" r:id="rId14"/>
    <p:sldId id="374" r:id="rId15"/>
    <p:sldId id="320" r:id="rId16"/>
    <p:sldId id="355" r:id="rId17"/>
    <p:sldId id="357" r:id="rId18"/>
    <p:sldId id="359" r:id="rId19"/>
    <p:sldId id="351" r:id="rId20"/>
    <p:sldId id="362" r:id="rId21"/>
    <p:sldId id="3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2019/3/29</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847755"/>
          </a:xfrm>
          <a:prstGeom prst="rect">
            <a:avLst/>
          </a:prstGeom>
          <a:noFill/>
        </p:spPr>
        <p:txBody>
          <a:bodyPr wrap="square" rtlCol="0">
            <a:spAutoFit/>
          </a:bodyPr>
          <a:lstStyle/>
          <a:p>
            <a:pPr lvl="0"/>
            <a:r>
              <a:rPr lang="zh-CN" altLang="en-US" sz="2000" b="1" dirty="0"/>
              <a:t>关于小程序和</a:t>
            </a:r>
            <a:r>
              <a:rPr lang="en-US" altLang="zh-CN" sz="2000" b="1" dirty="0"/>
              <a:t>Android app</a:t>
            </a:r>
            <a:r>
              <a:rPr lang="zh-CN" altLang="en-US" sz="2000" b="1" dirty="0"/>
              <a:t>开发方案的可行性比较：</a:t>
            </a:r>
            <a:endParaRPr lang="en-US" altLang="zh-CN" sz="2000" b="1" dirty="0"/>
          </a:p>
          <a:p>
            <a:pPr lvl="0"/>
            <a:r>
              <a:rPr lang="zh-CN" altLang="en-US" sz="1600" b="1" dirty="0"/>
              <a:t>开发语言：</a:t>
            </a:r>
            <a:endParaRPr lang="en-US" altLang="zh-CN" sz="1600" b="1" dirty="0"/>
          </a:p>
          <a:p>
            <a:pPr lvl="0"/>
            <a:r>
              <a:rPr lang="en-US" altLang="zh-CN" sz="1600" dirty="0"/>
              <a:t>Android app</a:t>
            </a:r>
            <a:r>
              <a:rPr lang="zh-CN" altLang="en-US" sz="1600" dirty="0"/>
              <a:t>：主要开发语言是</a:t>
            </a:r>
            <a:r>
              <a:rPr lang="en-US" altLang="zh-CN" sz="1600" dirty="0"/>
              <a:t>java</a:t>
            </a:r>
            <a:r>
              <a:rPr lang="zh-CN" altLang="en-US" sz="1600" dirty="0"/>
              <a:t>，另外使用</a:t>
            </a:r>
            <a:r>
              <a:rPr lang="en-US" altLang="zh-CN" sz="1600" dirty="0"/>
              <a:t>xml</a:t>
            </a:r>
            <a:r>
              <a:rPr lang="zh-CN" altLang="en-US" sz="1600" dirty="0"/>
              <a:t> 文件来描述界面；使用 </a:t>
            </a:r>
            <a:r>
              <a:rPr lang="en-US" altLang="zh-CN" sz="1600" dirty="0"/>
              <a:t>AndroidManifest.xml + </a:t>
            </a:r>
            <a:r>
              <a:rPr lang="en-US" altLang="zh-CN" sz="1600" dirty="0" err="1"/>
              <a:t>gradle</a:t>
            </a:r>
            <a:r>
              <a:rPr lang="en-US" altLang="zh-CN" sz="1600" dirty="0"/>
              <a:t> </a:t>
            </a:r>
            <a:r>
              <a:rPr lang="zh-CN" altLang="en-US" sz="1600" dirty="0"/>
              <a:t>文件来配置项目。</a:t>
            </a:r>
            <a:endParaRPr lang="en-US" altLang="zh-CN" sz="1600" dirty="0"/>
          </a:p>
          <a:p>
            <a:pPr lvl="0"/>
            <a:r>
              <a:rPr lang="zh-CN" altLang="en-US" sz="1600" dirty="0"/>
              <a:t>微信小程序：主要的开发语言是</a:t>
            </a:r>
            <a:r>
              <a:rPr lang="en-US" altLang="zh-CN" sz="1600" dirty="0" err="1"/>
              <a:t>javascript</a:t>
            </a:r>
            <a:r>
              <a:rPr lang="zh-CN" altLang="en-US" sz="1600" dirty="0"/>
              <a:t>，使用 </a:t>
            </a:r>
            <a:r>
              <a:rPr lang="en-US" altLang="zh-CN" sz="1600" dirty="0" err="1"/>
              <a:t>wxml</a:t>
            </a:r>
            <a:r>
              <a:rPr lang="en-US" altLang="zh-CN" sz="1600" dirty="0"/>
              <a:t> + </a:t>
            </a:r>
            <a:r>
              <a:rPr lang="en-US" altLang="zh-CN" sz="1600" dirty="0" err="1"/>
              <a:t>wxss</a:t>
            </a:r>
            <a:r>
              <a:rPr lang="en-US" altLang="zh-CN" sz="1600" dirty="0"/>
              <a:t> </a:t>
            </a:r>
            <a:r>
              <a:rPr lang="zh-CN" altLang="en-US" sz="1600" dirty="0"/>
              <a:t>文件来描述界面；使用 </a:t>
            </a:r>
            <a:r>
              <a:rPr lang="en-US" altLang="zh-CN" sz="1600" dirty="0" err="1"/>
              <a:t>app.json</a:t>
            </a:r>
            <a:r>
              <a:rPr lang="en-US" altLang="zh-CN" sz="1600" dirty="0"/>
              <a:t> + </a:t>
            </a:r>
            <a:r>
              <a:rPr lang="en-US" altLang="zh-CN" sz="1600" dirty="0" err="1"/>
              <a:t>app.wxss</a:t>
            </a:r>
            <a:r>
              <a:rPr lang="en-US" altLang="zh-CN" sz="1600" dirty="0"/>
              <a:t> </a:t>
            </a:r>
            <a:r>
              <a:rPr lang="zh-CN" altLang="en-US" sz="1600" dirty="0"/>
              <a:t>文件来配置项目。</a:t>
            </a:r>
            <a:endParaRPr lang="en-US" altLang="zh-CN" sz="1600" dirty="0"/>
          </a:p>
          <a:p>
            <a:pPr lvl="0"/>
            <a:r>
              <a:rPr lang="zh-CN" altLang="en-US" sz="1600" b="1" dirty="0"/>
              <a:t>开发平台：</a:t>
            </a:r>
            <a:endParaRPr lang="en-US" altLang="zh-CN" sz="1600" b="1" dirty="0"/>
          </a:p>
          <a:p>
            <a:pPr lvl="0"/>
            <a:r>
              <a:rPr lang="en-US" altLang="zh-CN" dirty="0"/>
              <a:t>Android app</a:t>
            </a:r>
            <a:r>
              <a:rPr lang="zh-CN" altLang="en-US" dirty="0"/>
              <a:t>：</a:t>
            </a:r>
            <a:r>
              <a:rPr lang="en-US" altLang="zh-CN" dirty="0"/>
              <a:t>Android Studio</a:t>
            </a:r>
          </a:p>
          <a:p>
            <a:pPr lvl="0"/>
            <a:r>
              <a:rPr lang="zh-CN" altLang="en-US" sz="1600" dirty="0"/>
              <a:t>微信小程序：微信开发者工具</a:t>
            </a:r>
            <a:endParaRPr lang="en-US" altLang="zh-CN" sz="1600" dirty="0"/>
          </a:p>
          <a:p>
            <a:pPr lvl="0"/>
            <a:r>
              <a:rPr lang="zh-CN" altLang="en-US" sz="1600" b="1" dirty="0"/>
              <a:t>上线发布流程：</a:t>
            </a:r>
            <a:endParaRPr lang="en-US" altLang="zh-CN" sz="1600" b="1" dirty="0"/>
          </a:p>
          <a:p>
            <a:pPr lvl="0"/>
            <a:r>
              <a:rPr lang="zh-CN" altLang="en-US" sz="1600" dirty="0"/>
              <a:t>微信小程序：微信公众平台</a:t>
            </a:r>
            <a:r>
              <a:rPr lang="en-US" altLang="zh-CN" sz="1600" dirty="0">
                <a:sym typeface="Wingdings" panose="05000000000000000000" pitchFamily="2" charset="2"/>
              </a:rPr>
              <a:t></a:t>
            </a:r>
            <a:r>
              <a:rPr lang="zh-CN" altLang="en-US" sz="1600" dirty="0">
                <a:sym typeface="Wingdings" panose="05000000000000000000" pitchFamily="2" charset="2"/>
              </a:rPr>
              <a:t>小程序注册获取</a:t>
            </a:r>
            <a:r>
              <a:rPr lang="en-US" altLang="zh-CN" sz="1600" dirty="0" err="1">
                <a:sym typeface="Wingdings" panose="05000000000000000000" pitchFamily="2" charset="2"/>
              </a:rPr>
              <a:t>appid</a:t>
            </a:r>
            <a:r>
              <a:rPr lang="en-US" altLang="zh-CN" sz="1600" dirty="0">
                <a:sym typeface="Wingdings" panose="05000000000000000000" pitchFamily="2" charset="2"/>
              </a:rPr>
              <a:t> </a:t>
            </a:r>
            <a:r>
              <a:rPr lang="zh-CN" altLang="en-US" sz="1600" dirty="0">
                <a:sym typeface="Wingdings" panose="05000000000000000000" pitchFamily="2" charset="2"/>
              </a:rPr>
              <a:t>编码工作</a:t>
            </a:r>
            <a:r>
              <a:rPr lang="en-US" altLang="zh-CN" sz="1600" dirty="0">
                <a:sym typeface="Wingdings" panose="05000000000000000000" pitchFamily="2" charset="2"/>
              </a:rPr>
              <a:t></a:t>
            </a:r>
            <a:r>
              <a:rPr lang="zh-CN" altLang="en-US" sz="1600" dirty="0">
                <a:sym typeface="Wingdings" panose="05000000000000000000" pitchFamily="2" charset="2"/>
              </a:rPr>
              <a:t>上传</a:t>
            </a:r>
            <a:r>
              <a:rPr lang="en-US" altLang="zh-CN" sz="1600" dirty="0">
                <a:sym typeface="Wingdings" panose="05000000000000000000" pitchFamily="2" charset="2"/>
              </a:rPr>
              <a:t></a:t>
            </a:r>
            <a:r>
              <a:rPr lang="zh-CN" altLang="en-US" sz="1600" dirty="0">
                <a:sym typeface="Wingdings" panose="05000000000000000000" pitchFamily="2" charset="2"/>
              </a:rPr>
              <a:t>审核</a:t>
            </a:r>
            <a:r>
              <a:rPr lang="en-US" altLang="zh-CN" sz="1600" dirty="0">
                <a:sym typeface="Wingdings" panose="05000000000000000000" pitchFamily="2" charset="2"/>
              </a:rPr>
              <a:t>(</a:t>
            </a:r>
            <a:r>
              <a:rPr lang="zh-CN" altLang="en-US" sz="1600" dirty="0">
                <a:sym typeface="Wingdings" panose="05000000000000000000" pitchFamily="2" charset="2"/>
              </a:rPr>
              <a:t>一两天</a:t>
            </a:r>
            <a:r>
              <a:rPr lang="en-US" altLang="zh-CN" sz="1600" dirty="0">
                <a:sym typeface="Wingdings" panose="05000000000000000000" pitchFamily="2" charset="2"/>
              </a:rPr>
              <a:t>) </a:t>
            </a:r>
            <a:r>
              <a:rPr lang="zh-CN" altLang="en-US" sz="1600" dirty="0">
                <a:sym typeface="Wingdings" panose="05000000000000000000" pitchFamily="2" charset="2"/>
              </a:rPr>
              <a:t>发布上线</a:t>
            </a:r>
            <a:endParaRPr lang="en-US" altLang="zh-CN" sz="1600" dirty="0">
              <a:sym typeface="Wingdings" panose="05000000000000000000" pitchFamily="2" charset="2"/>
            </a:endParaRPr>
          </a:p>
          <a:p>
            <a:pPr lvl="0"/>
            <a:r>
              <a:rPr lang="en-US" altLang="zh-CN" sz="1600" dirty="0"/>
              <a:t>Android app</a:t>
            </a:r>
            <a:r>
              <a:rPr lang="zh-CN" altLang="en-US" sz="1600" dirty="0"/>
              <a:t>：基于各个开发平台审核标准不同，大致流程与小程序相同</a:t>
            </a:r>
            <a:endParaRPr lang="en-US" altLang="zh-CN" sz="1600" dirty="0"/>
          </a:p>
          <a:p>
            <a:pPr lvl="0"/>
            <a:r>
              <a:rPr lang="zh-CN" altLang="zh-CN" sz="1600" b="1" dirty="0"/>
              <a:t>开发者的技术实力</a:t>
            </a:r>
          </a:p>
          <a:p>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基础，爬虫在学，所以可以尝试该项目的开发。</a:t>
            </a:r>
            <a:endParaRPr lang="en-US" altLang="zh-CN" sz="1600" dirty="0"/>
          </a:p>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微信小程序：开发成本低、开发门槛低、开发周期短、流量大无需下载获客成本低、</a:t>
            </a:r>
            <a:r>
              <a:rPr lang="en-US" altLang="zh-CN" sz="1600" dirty="0"/>
              <a:t>App</a:t>
            </a:r>
            <a:r>
              <a:rPr lang="zh-CN" altLang="en-US" sz="1600" dirty="0"/>
              <a:t>已经饱和</a:t>
            </a:r>
            <a:endParaRPr lang="zh-CN"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37953"/>
            <a:ext cx="5765780" cy="5755422"/>
          </a:xfrm>
          <a:prstGeom prst="rect">
            <a:avLst/>
          </a:prstGeom>
          <a:noFill/>
        </p:spPr>
        <p:txBody>
          <a:bodyPr wrap="square" rtlCol="0">
            <a:spAutoFit/>
          </a:bodyPr>
          <a:lstStyle/>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优点：</a:t>
            </a:r>
            <a:endParaRPr lang="en-US" altLang="zh-CN" sz="1600" dirty="0"/>
          </a:p>
          <a:p>
            <a:r>
              <a:rPr lang="en-US" altLang="zh-CN" sz="1600" dirty="0"/>
              <a:t>1.</a:t>
            </a:r>
            <a:r>
              <a:rPr lang="zh-CN" altLang="en-US" sz="1600" dirty="0"/>
              <a:t>通过在</a:t>
            </a:r>
            <a:r>
              <a:rPr lang="en-US" altLang="zh-CN" sz="1600" dirty="0"/>
              <a:t>App</a:t>
            </a:r>
            <a:r>
              <a:rPr lang="zh-CN" altLang="en-US" sz="1600" dirty="0"/>
              <a:t>内部嵌入社交平台，能够实现用户互动和口碑传播，从而提升用户忠诚度。</a:t>
            </a:r>
            <a:endParaRPr lang="en-US" altLang="zh-CN" sz="1600" dirty="0"/>
          </a:p>
          <a:p>
            <a:r>
              <a:rPr lang="en-US" altLang="zh-CN" sz="1600" dirty="0"/>
              <a:t>2.</a:t>
            </a:r>
            <a:r>
              <a:rPr lang="zh-CN" altLang="en-US" sz="1600" dirty="0"/>
              <a:t> </a:t>
            </a:r>
            <a:r>
              <a:rPr lang="en-US" altLang="zh-CN" sz="1600" dirty="0"/>
              <a:t>App</a:t>
            </a:r>
            <a:r>
              <a:rPr lang="zh-CN" altLang="en-US" sz="1600" dirty="0"/>
              <a:t>都是用户在应用商店中主动下载的，用户的下载行为首先是基于对</a:t>
            </a:r>
            <a:r>
              <a:rPr lang="en-US" altLang="zh-CN" sz="1600" dirty="0"/>
              <a:t>APP</a:t>
            </a:r>
            <a:r>
              <a:rPr lang="zh-CN" altLang="en-US" sz="1600" dirty="0"/>
              <a:t>内容的兴趣。</a:t>
            </a:r>
            <a:endParaRPr lang="en-US" altLang="zh-CN" sz="1600" dirty="0"/>
          </a:p>
          <a:p>
            <a:r>
              <a:rPr lang="zh-CN" altLang="en-US" sz="1600" dirty="0"/>
              <a:t>缺点：</a:t>
            </a:r>
            <a:endParaRPr lang="en-US" altLang="zh-CN" sz="1600" dirty="0"/>
          </a:p>
          <a:p>
            <a:r>
              <a:rPr lang="en-US" altLang="zh-CN" sz="1600" dirty="0"/>
              <a:t>1.</a:t>
            </a:r>
            <a:r>
              <a:rPr lang="zh-CN" altLang="en-US" sz="1600" dirty="0"/>
              <a:t>维护成本高：安卓独立开发，维护起来相对也比较麻烦</a:t>
            </a:r>
            <a:endParaRPr lang="en-US" altLang="zh-CN" sz="1600" dirty="0"/>
          </a:p>
          <a:p>
            <a:r>
              <a:rPr lang="en-US" altLang="zh-CN" sz="1600" dirty="0"/>
              <a:t>2.</a:t>
            </a:r>
            <a:r>
              <a:rPr lang="zh-CN" altLang="en-US" sz="1600" dirty="0"/>
              <a:t>留存率低：</a:t>
            </a:r>
            <a:r>
              <a:rPr lang="en-US" altLang="zh-CN" sz="1600" dirty="0"/>
              <a:t>APP</a:t>
            </a:r>
            <a:r>
              <a:rPr lang="zh-CN" altLang="en-US" sz="1600" dirty="0"/>
              <a:t>打开的频率很大程度上决定它的留存率，如果不是经常使用的而可能很快就卸载了</a:t>
            </a:r>
            <a:endParaRPr lang="en-US" altLang="zh-CN" sz="1600" dirty="0"/>
          </a:p>
          <a:p>
            <a:r>
              <a:rPr lang="en-US" altLang="zh-CN" sz="1600" dirty="0"/>
              <a:t>3.</a:t>
            </a:r>
            <a:r>
              <a:rPr lang="zh-CN" altLang="en-US" sz="1600" dirty="0"/>
              <a:t>推广成本高：</a:t>
            </a:r>
            <a:r>
              <a:rPr lang="en-US" altLang="zh-CN" sz="1600" dirty="0"/>
              <a:t>APP</a:t>
            </a:r>
            <a:r>
              <a:rPr lang="zh-CN" altLang="en-US" sz="1600" dirty="0"/>
              <a:t>在没有一定知名度前提下，推广的成本很高，获客成本高；</a:t>
            </a:r>
            <a:endParaRPr lang="en-US" altLang="zh-CN" sz="1600" dirty="0"/>
          </a:p>
          <a:p>
            <a:r>
              <a:rPr lang="en-US" altLang="zh-CN" sz="1600" dirty="0"/>
              <a:t>4.</a:t>
            </a:r>
            <a:r>
              <a:rPr lang="zh-CN" altLang="en-US" sz="1600" dirty="0"/>
              <a:t>上传</a:t>
            </a:r>
            <a:r>
              <a:rPr lang="en-US" altLang="zh-CN" sz="1600" dirty="0"/>
              <a:t>APP</a:t>
            </a:r>
            <a:r>
              <a:rPr lang="zh-CN" altLang="en-US" sz="1600" dirty="0"/>
              <a:t>路径复杂：上传至</a:t>
            </a:r>
            <a:r>
              <a:rPr lang="en-US" altLang="zh-CN" sz="1600" dirty="0"/>
              <a:t>APP</a:t>
            </a:r>
            <a:r>
              <a:rPr lang="zh-CN" altLang="en-US" sz="1600" dirty="0"/>
              <a:t>需要通过</a:t>
            </a:r>
            <a:r>
              <a:rPr lang="en-US" altLang="zh-CN" sz="1600" dirty="0"/>
              <a:t>store</a:t>
            </a:r>
            <a:r>
              <a:rPr lang="zh-CN" altLang="en-US" sz="1600" dirty="0"/>
              <a:t>或应用市场的确认。</a:t>
            </a:r>
            <a:endParaRPr lang="en-US" altLang="zh-CN" sz="1600" dirty="0"/>
          </a:p>
          <a:p>
            <a:r>
              <a:rPr lang="zh-CN" altLang="en-US" sz="1600" dirty="0"/>
              <a:t>微信小程序：</a:t>
            </a:r>
            <a:endParaRPr lang="en-US" altLang="zh-CN" sz="1600" dirty="0"/>
          </a:p>
          <a:p>
            <a:r>
              <a:rPr lang="zh-CN" altLang="en-US" sz="1600" dirty="0"/>
              <a:t>优点：</a:t>
            </a:r>
            <a:endParaRPr lang="en-US" altLang="zh-CN" sz="1600" dirty="0"/>
          </a:p>
          <a:p>
            <a:r>
              <a:rPr lang="en-US" altLang="zh-CN" sz="1600" dirty="0"/>
              <a:t>1.</a:t>
            </a:r>
            <a:r>
              <a:rPr lang="zh-CN" altLang="en-US" sz="1600" dirty="0"/>
              <a:t>开发成本低         </a:t>
            </a:r>
            <a:r>
              <a:rPr lang="en-US" altLang="zh-CN" sz="1600" dirty="0"/>
              <a:t>2.</a:t>
            </a:r>
            <a:r>
              <a:rPr lang="zh-CN" altLang="en-US" sz="1600" dirty="0"/>
              <a:t>开发门槛低          </a:t>
            </a:r>
            <a:r>
              <a:rPr lang="en-US" altLang="zh-CN" sz="1600" dirty="0"/>
              <a:t>3.</a:t>
            </a:r>
            <a:r>
              <a:rPr lang="zh-CN" altLang="en-US" sz="1600" dirty="0"/>
              <a:t>获客成本低于</a:t>
            </a:r>
            <a:r>
              <a:rPr lang="en-US" altLang="zh-CN" sz="1600" dirty="0"/>
              <a:t>App</a:t>
            </a:r>
          </a:p>
          <a:p>
            <a:r>
              <a:rPr lang="en-US" altLang="zh-CN" sz="1600" dirty="0"/>
              <a:t>4.</a:t>
            </a:r>
            <a:r>
              <a:rPr lang="zh-CN" altLang="en-US" sz="1600" dirty="0"/>
              <a:t>开发周期更短，节省开发成本</a:t>
            </a:r>
            <a:endParaRPr lang="en-US" altLang="zh-CN" sz="1600" dirty="0"/>
          </a:p>
          <a:p>
            <a:r>
              <a:rPr lang="zh-CN" altLang="en-US" sz="1600" dirty="0"/>
              <a:t>缺点：</a:t>
            </a:r>
            <a:endParaRPr lang="en-US" altLang="zh-CN" sz="1600" dirty="0"/>
          </a:p>
          <a:p>
            <a:r>
              <a:rPr lang="en-US" altLang="zh-CN" sz="1600" dirty="0"/>
              <a:t>1.</a:t>
            </a:r>
            <a:r>
              <a:rPr lang="zh-CN" altLang="en-US" sz="1600" dirty="0"/>
              <a:t>小程序只能在腾讯研发的 </a:t>
            </a:r>
            <a:r>
              <a:rPr lang="en-US" altLang="zh-CN" sz="1600" dirty="0"/>
              <a:t>Java </a:t>
            </a:r>
            <a:r>
              <a:rPr lang="zh-CN" altLang="en-US" sz="1600" dirty="0"/>
              <a:t>框架内开发</a:t>
            </a:r>
            <a:endParaRPr lang="en-US" altLang="zh-CN" sz="1600" dirty="0"/>
          </a:p>
          <a:p>
            <a:r>
              <a:rPr lang="en-US" altLang="zh-CN" sz="1600" dirty="0"/>
              <a:t>2.</a:t>
            </a:r>
            <a:r>
              <a:rPr lang="zh-CN" altLang="en-US" sz="1600" dirty="0"/>
              <a:t>所有更新需要经过腾讯的审核，才能应用到小程序中</a:t>
            </a:r>
            <a:endParaRPr lang="en-US" altLang="zh-CN" sz="1600" dirty="0"/>
          </a:p>
          <a:p>
            <a:r>
              <a:rPr lang="en-US" altLang="zh-CN" sz="1600" dirty="0"/>
              <a:t>3.</a:t>
            </a:r>
            <a:r>
              <a:rPr lang="zh-CN" altLang="en-US" sz="1600" dirty="0"/>
              <a:t>不能用小程序来发推送通知，必须要由用户操作才可以</a:t>
            </a:r>
            <a:endParaRPr lang="en-US" altLang="zh-CN" sz="1600" dirty="0"/>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19" name="文本框 18">
            <a:extLst>
              <a:ext uri="{FF2B5EF4-FFF2-40B4-BE49-F238E27FC236}">
                <a16:creationId xmlns:a16="http://schemas.microsoft.com/office/drawing/2014/main" id="{E3FE3CC8-6C64-4A79-93BC-30BF63290001}"/>
              </a:ext>
            </a:extLst>
          </p:cNvPr>
          <p:cNvSpPr txBox="1"/>
          <p:nvPr/>
        </p:nvSpPr>
        <p:spPr>
          <a:xfrm>
            <a:off x="2657365" y="1357044"/>
            <a:ext cx="5765780" cy="3416320"/>
          </a:xfrm>
          <a:prstGeom prst="rect">
            <a:avLst/>
          </a:prstGeom>
          <a:noFill/>
        </p:spPr>
        <p:txBody>
          <a:bodyPr wrap="square" rtlCol="0">
            <a:spAutoFit/>
          </a:bodyPr>
          <a:lstStyle/>
          <a:p>
            <a:r>
              <a:rPr lang="zh-CN" altLang="en-US" sz="2400" dirty="0"/>
              <a:t>总结：通过以上对比我们将采用小程序的形式来实现我们的项目。因为①小程序拥有的低门槛特点适合我们学生群体独立开发②通过查询我们已知开发语言</a:t>
            </a:r>
            <a:r>
              <a:rPr lang="en-US" altLang="zh-CN" sz="2400" dirty="0" err="1"/>
              <a:t>javascript</a:t>
            </a:r>
            <a:r>
              <a:rPr lang="zh-CN" altLang="en-US" sz="2400" dirty="0"/>
              <a:t>与</a:t>
            </a:r>
            <a:r>
              <a:rPr lang="en-US" altLang="zh-CN" sz="2400" dirty="0"/>
              <a:t>java</a:t>
            </a:r>
            <a:r>
              <a:rPr lang="zh-CN" altLang="en-US" sz="2400" dirty="0"/>
              <a:t>语法十分相似，我们的成员也掌握</a:t>
            </a:r>
            <a:r>
              <a:rPr lang="en-US" altLang="zh-CN" sz="2400" dirty="0"/>
              <a:t>JAVA</a:t>
            </a:r>
            <a:r>
              <a:rPr lang="zh-CN" altLang="en-US" sz="2400" dirty="0"/>
              <a:t>的相关基础知识③关于小程序无法推送的问题我们将通过连带的公众号来给我们的用户发送消息④</a:t>
            </a:r>
            <a:r>
              <a:rPr lang="en-US" altLang="zh-CN" sz="2400" dirty="0"/>
              <a:t> Android app</a:t>
            </a:r>
            <a:r>
              <a:rPr lang="zh-CN" altLang="en-US" sz="2400" dirty="0"/>
              <a:t>维护相对麻烦，从时间人力方面考虑并不建议</a:t>
            </a:r>
            <a:endParaRPr lang="en-US" altLang="zh-CN" sz="2400" dirty="0"/>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4278094"/>
          </a:xfrm>
          <a:prstGeom prst="rect">
            <a:avLst/>
          </a:prstGeom>
          <a:noFill/>
        </p:spPr>
        <p:txBody>
          <a:bodyPr wrap="square" rtlCol="0">
            <a:spAutoFit/>
          </a:bodyPr>
          <a:lstStyle/>
          <a:p>
            <a:pPr lvl="0"/>
            <a:r>
              <a:rPr lang="zh-CN" altLang="en-US" sz="1600" b="1" dirty="0"/>
              <a:t>申请小程序：</a:t>
            </a:r>
            <a:endParaRPr lang="en-US" altLang="zh-CN" sz="1600" b="1" dirty="0"/>
          </a:p>
          <a:p>
            <a:pPr lvl="0"/>
            <a:r>
              <a:rPr lang="zh-CN" altLang="en-US" sz="1600" dirty="0"/>
              <a:t>在微信公众平台申请小程序提交合法符合规则小程序名称，补充小程序的基本信息，如名称、图标、描述等</a:t>
            </a:r>
            <a:endParaRPr lang="en-US" altLang="zh-CN" sz="1600" dirty="0"/>
          </a:p>
          <a:p>
            <a:pPr lvl="0"/>
            <a:r>
              <a:rPr lang="zh-CN" altLang="en-US" sz="1600" dirty="0"/>
              <a:t>目前已成功申请：</a:t>
            </a:r>
            <a:r>
              <a:rPr lang="en-US" altLang="zh-CN" sz="1600" dirty="0" err="1"/>
              <a:t>appid</a:t>
            </a:r>
            <a:r>
              <a:rPr lang="zh-CN" altLang="en-US" sz="1600" dirty="0"/>
              <a:t>：</a:t>
            </a:r>
            <a:r>
              <a:rPr lang="en-US" altLang="zh-CN" sz="1600" dirty="0"/>
              <a:t>wxa574d6f07fce3368 </a:t>
            </a:r>
          </a:p>
          <a:p>
            <a:r>
              <a:rPr lang="zh-CN" altLang="en-US" sz="1600" b="1" dirty="0"/>
              <a:t>申请公众号：</a:t>
            </a:r>
            <a:endParaRPr lang="en-US" altLang="zh-CN" sz="1600" b="1" dirty="0"/>
          </a:p>
          <a:p>
            <a:r>
              <a:rPr lang="zh-CN" altLang="en-US" sz="1600" dirty="0"/>
              <a:t>在微信公众平台申请公众号，填写公众号信息和申请人信息即可注册</a:t>
            </a:r>
            <a:endParaRPr lang="en-US" altLang="zh-CN" sz="1600" b="1" dirty="0"/>
          </a:p>
          <a:p>
            <a:pPr lvl="0"/>
            <a:r>
              <a:rPr lang="zh-CN" altLang="en-US" sz="1600" b="1" dirty="0"/>
              <a:t>公众号怎么和小程序对接</a:t>
            </a:r>
            <a:r>
              <a:rPr lang="en-US" altLang="zh-CN" sz="1600" b="1" dirty="0"/>
              <a:t>:</a:t>
            </a:r>
          </a:p>
          <a:p>
            <a:pPr lvl="0"/>
            <a:r>
              <a:rPr lang="zh-CN" altLang="en-US" sz="1600" dirty="0"/>
              <a:t>进入微信公众平台公众号后台开通小程序关联功能通过验证即可</a:t>
            </a:r>
            <a:endParaRPr lang="en-US" altLang="zh-CN" sz="1600" dirty="0"/>
          </a:p>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1354217"/>
          </a:xfrm>
          <a:prstGeom prst="rect">
            <a:avLst/>
          </a:prstGeom>
          <a:noFill/>
        </p:spPr>
        <p:txBody>
          <a:bodyPr wrap="square" rtlCol="0">
            <a:spAutoFit/>
          </a:bodyPr>
          <a:lstStyle/>
          <a:p>
            <a:pPr lvl="0"/>
            <a:r>
              <a:rPr lang="en-US" altLang="zh-CN" sz="1600" dirty="0"/>
              <a:t>1.</a:t>
            </a:r>
            <a:r>
              <a:rPr lang="zh-CN" altLang="en-US" sz="1600" dirty="0"/>
              <a:t>基础建设投资</a:t>
            </a:r>
            <a:endParaRPr lang="en-US" altLang="zh-CN" sz="1600" dirty="0"/>
          </a:p>
          <a:p>
            <a:r>
              <a:rPr lang="en-US" altLang="zh-CN" sz="1600" dirty="0"/>
              <a:t>   </a:t>
            </a:r>
            <a:r>
              <a:rPr lang="zh-CN" altLang="zh-CN" sz="1200" dirty="0"/>
              <a:t>开发所需软件以及小组成员每人一台电脑和相应的网络环境</a:t>
            </a:r>
            <a:r>
              <a:rPr lang="zh-CN" altLang="zh-CN" sz="1600" dirty="0"/>
              <a:t>。</a:t>
            </a:r>
          </a:p>
          <a:p>
            <a:r>
              <a:rPr lang="en-US" altLang="zh-CN" sz="1600" dirty="0"/>
              <a:t>2.</a:t>
            </a:r>
            <a:r>
              <a:rPr lang="zh-CN" altLang="zh-CN" sz="1600" dirty="0"/>
              <a:t>时间成本</a:t>
            </a:r>
          </a:p>
          <a:p>
            <a:pPr lvl="0"/>
            <a:r>
              <a:rPr lang="en-US" altLang="zh-CN" dirty="0"/>
              <a:t>  </a:t>
            </a:r>
            <a:r>
              <a:rPr lang="zh-CN" altLang="zh-CN" sz="1200" dirty="0"/>
              <a:t>根据课本内容的建议，我们将本项目生命周期假设为</a:t>
            </a:r>
            <a:r>
              <a:rPr lang="en-US" altLang="zh-CN" sz="1200" dirty="0"/>
              <a:t>3</a:t>
            </a:r>
            <a:r>
              <a:rPr lang="zh-CN" altLang="en-US" sz="1200" dirty="0"/>
              <a:t>个月</a:t>
            </a:r>
            <a:endParaRPr lang="en-US" altLang="zh-CN" sz="1200" dirty="0"/>
          </a:p>
          <a:p>
            <a:pPr lvl="0"/>
            <a:r>
              <a:rPr lang="en-US" altLang="zh-CN" sz="1600" dirty="0"/>
              <a:t>   </a:t>
            </a:r>
          </a:p>
        </p:txBody>
      </p:sp>
      <p:graphicFrame>
        <p:nvGraphicFramePr>
          <p:cNvPr id="4" name="表格 3"/>
          <p:cNvGraphicFramePr>
            <a:graphicFrameLocks noGrp="1"/>
          </p:cNvGraphicFramePr>
          <p:nvPr>
            <p:extLst>
              <p:ext uri="{D42A27DB-BD31-4B8C-83A1-F6EECF244321}">
                <p14:modId xmlns:p14="http://schemas.microsoft.com/office/powerpoint/2010/main" val="1691438677"/>
              </p:ext>
            </p:extLst>
          </p:nvPr>
        </p:nvGraphicFramePr>
        <p:xfrm>
          <a:off x="3004937" y="1747580"/>
          <a:ext cx="4257254" cy="1432942"/>
        </p:xfrm>
        <a:graphic>
          <a:graphicData uri="http://schemas.openxmlformats.org/drawingml/2006/table">
            <a:tbl>
              <a:tblPr firstRow="1" firstCol="1" bandRow="1">
                <a:tableStyleId>{5C22544A-7EE6-4342-B048-85BDC9FD1C3A}</a:tableStyleId>
              </a:tblPr>
              <a:tblGrid>
                <a:gridCol w="2035967">
                  <a:extLst>
                    <a:ext uri="{9D8B030D-6E8A-4147-A177-3AD203B41FA5}">
                      <a16:colId xmlns:a16="http://schemas.microsoft.com/office/drawing/2014/main" val="1918293427"/>
                    </a:ext>
                  </a:extLst>
                </a:gridCol>
                <a:gridCol w="2221287">
                  <a:extLst>
                    <a:ext uri="{9D8B030D-6E8A-4147-A177-3AD203B41FA5}">
                      <a16:colId xmlns:a16="http://schemas.microsoft.com/office/drawing/2014/main" val="4175002277"/>
                    </a:ext>
                  </a:extLst>
                </a:gridCol>
              </a:tblGrid>
              <a:tr h="204706">
                <a:tc>
                  <a:txBody>
                    <a:bodyPr/>
                    <a:lstStyle/>
                    <a:p>
                      <a:pPr indent="304800" algn="just">
                        <a:spcAft>
                          <a:spcPts val="0"/>
                        </a:spcAft>
                      </a:pPr>
                      <a:r>
                        <a:rPr lang="zh-CN" sz="1200" kern="100">
                          <a:effectLst/>
                        </a:rPr>
                        <a:t>任务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0346151"/>
                  </a:ext>
                </a:extLst>
              </a:tr>
              <a:tr h="204706">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680.6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48207"/>
                  </a:ext>
                </a:extLst>
              </a:tr>
              <a:tr h="204706">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952.48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6827922"/>
                  </a:ext>
                </a:extLst>
              </a:tr>
              <a:tr h="204706">
                <a:tc>
                  <a:txBody>
                    <a:bodyPr/>
                    <a:lstStyle/>
                    <a:p>
                      <a:pPr indent="304800" algn="just">
                        <a:spcAft>
                          <a:spcPts val="0"/>
                        </a:spcAft>
                      </a:pPr>
                      <a:r>
                        <a:rPr lang="zh-CN" sz="1200" kern="100" dirty="0">
                          <a:effectLst/>
                        </a:rPr>
                        <a:t>制定并修订项目介绍</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575263"/>
                  </a:ext>
                </a:extLst>
              </a:tr>
              <a:tr h="204706">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204.18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468486"/>
                  </a:ext>
                </a:extLst>
              </a:tr>
              <a:tr h="204706">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200" kern="100" dirty="0">
                          <a:effectLst/>
                          <a:latin typeface="+mn-lt"/>
                          <a:ea typeface="+mn-ea"/>
                          <a:cs typeface="+mn-cs"/>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5260630"/>
                  </a:ext>
                </a:extLst>
              </a:tr>
              <a:tr h="204706">
                <a:tc>
                  <a:txBody>
                    <a:bodyPr/>
                    <a:lstStyle/>
                    <a:p>
                      <a:pPr indent="304800" algn="just">
                        <a:spcAft>
                          <a:spcPts val="0"/>
                        </a:spcAft>
                      </a:pPr>
                      <a:r>
                        <a:rPr lang="zh-CN" sz="1200" kern="100" dirty="0">
                          <a:effectLst/>
                        </a:rPr>
                        <a:t>总计</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1633.4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742343"/>
                  </a:ext>
                </a:extLst>
              </a:tr>
            </a:tbl>
          </a:graphicData>
        </a:graphic>
      </p:graphicFrame>
      <p:sp>
        <p:nvSpPr>
          <p:cNvPr id="6" name="矩形 5"/>
          <p:cNvSpPr/>
          <p:nvPr/>
        </p:nvSpPr>
        <p:spPr>
          <a:xfrm>
            <a:off x="3004937" y="3113562"/>
            <a:ext cx="5184574" cy="738664"/>
          </a:xfrm>
          <a:prstGeom prst="rect">
            <a:avLst/>
          </a:prstGeom>
        </p:spPr>
        <p:txBody>
          <a:bodyPr wrap="square">
            <a:spAutoFit/>
          </a:bodyPr>
          <a:lstStyle/>
          <a:p>
            <a:r>
              <a:rPr lang="en-US" altLang="zh-CN" sz="1600" kern="100" dirty="0">
                <a:latin typeface="+mn-ea"/>
              </a:rPr>
              <a:t> </a:t>
            </a:r>
            <a:r>
              <a:rPr lang="en-US" altLang="zh-CN" sz="1000" kern="100" dirty="0">
                <a:latin typeface="+mn-ea"/>
              </a:rPr>
              <a:t>*</a:t>
            </a:r>
            <a:r>
              <a:rPr lang="zh-CN" altLang="zh-CN" sz="1000" kern="100" dirty="0">
                <a:latin typeface="+mn-ea"/>
                <a:cs typeface="Times New Roman" panose="02020603050405020304" pitchFamily="18" charset="0"/>
              </a:rPr>
              <a:t>上述结果按照</a:t>
            </a:r>
            <a:r>
              <a:rPr lang="en-US" altLang="zh-CN" sz="1000" kern="100" dirty="0">
                <a:latin typeface="+mn-ea"/>
              </a:rPr>
              <a:t>2019</a:t>
            </a:r>
            <a:r>
              <a:rPr lang="zh-CN" altLang="zh-CN" sz="1000" kern="100" dirty="0">
                <a:latin typeface="+mn-ea"/>
                <a:cs typeface="Times New Roman" panose="02020603050405020304" pitchFamily="18" charset="0"/>
              </a:rPr>
              <a:t>年杭州市薪资水平报告里每人</a:t>
            </a:r>
            <a:r>
              <a:rPr lang="en-US" altLang="zh-CN" sz="1000" kern="100" dirty="0">
                <a:latin typeface="+mn-ea"/>
              </a:rPr>
              <a:t>68.06</a:t>
            </a:r>
            <a:r>
              <a:rPr lang="zh-CN" altLang="zh-CN" sz="1000" kern="100" dirty="0">
                <a:latin typeface="+mn-ea"/>
                <a:cs typeface="Times New Roman" panose="02020603050405020304" pitchFamily="18" charset="0"/>
              </a:rPr>
              <a:t>元每小时的薪资水平，结合甘特图中给出的具体所需时间得出</a:t>
            </a:r>
            <a:endParaRPr lang="en-US" altLang="zh-CN" sz="1000" kern="100" dirty="0">
              <a:latin typeface="+mn-ea"/>
              <a:cs typeface="Times New Roman" panose="02020603050405020304" pitchFamily="18" charset="0"/>
            </a:endParaRPr>
          </a:p>
          <a:p>
            <a:endParaRPr lang="zh-CN" altLang="en-US" sz="1600" dirty="0">
              <a:latin typeface="+mn-ea"/>
            </a:endParaRPr>
          </a:p>
        </p:txBody>
      </p:sp>
      <p:sp>
        <p:nvSpPr>
          <p:cNvPr id="9" name="文本框 8"/>
          <p:cNvSpPr txBox="1"/>
          <p:nvPr/>
        </p:nvSpPr>
        <p:spPr>
          <a:xfrm>
            <a:off x="2714345" y="3592806"/>
            <a:ext cx="5416195" cy="1831271"/>
          </a:xfrm>
          <a:prstGeom prst="rect">
            <a:avLst/>
          </a:prstGeom>
          <a:noFill/>
        </p:spPr>
        <p:txBody>
          <a:bodyPr wrap="square" rtlCol="0">
            <a:spAutoFit/>
          </a:bodyPr>
          <a:lstStyle/>
          <a:p>
            <a:r>
              <a:rPr lang="en-US" altLang="zh-CN" sz="1600" dirty="0">
                <a:latin typeface="+mn-ea"/>
              </a:rPr>
              <a:t> 3.</a:t>
            </a:r>
            <a:r>
              <a:rPr lang="zh-CN" altLang="zh-CN" sz="1600" dirty="0"/>
              <a:t>预期的经济效益</a:t>
            </a:r>
            <a:r>
              <a:rPr lang="en-US" altLang="zh-CN" sz="1600" dirty="0"/>
              <a:t> </a:t>
            </a:r>
          </a:p>
          <a:p>
            <a:r>
              <a:rPr lang="en-US" altLang="zh-CN" sz="1600" dirty="0"/>
              <a:t>     </a:t>
            </a:r>
            <a:r>
              <a:rPr lang="zh-CN" altLang="en-US" sz="1200" dirty="0">
                <a:latin typeface="+mn-ea"/>
              </a:rPr>
              <a:t>可以通过推广发布广告、个人付费、流量收费来维持 小程序的运营，并通过小程序服务带来大量用户到其他关联产业</a:t>
            </a:r>
            <a:r>
              <a:rPr lang="zh-CN" altLang="en-US" sz="1600" dirty="0"/>
              <a:t>。</a:t>
            </a:r>
            <a:endParaRPr lang="en-US" altLang="zh-CN" sz="1600" dirty="0"/>
          </a:p>
          <a:p>
            <a:r>
              <a:rPr lang="en-US" altLang="zh-CN" sz="1600" dirty="0"/>
              <a:t> 4.</a:t>
            </a:r>
            <a:r>
              <a:rPr lang="zh-CN" altLang="en-US" sz="1600" dirty="0"/>
              <a:t>其他费用运算</a:t>
            </a:r>
            <a:endParaRPr lang="en-US" altLang="zh-CN" sz="1600" dirty="0"/>
          </a:p>
          <a:p>
            <a:r>
              <a:rPr lang="en-US" altLang="zh-CN" sz="1600" dirty="0"/>
              <a:t>     </a:t>
            </a:r>
            <a:r>
              <a:rPr lang="en-US" altLang="zh-CN" sz="1100" dirty="0"/>
              <a:t>Teambuilding</a:t>
            </a:r>
            <a:r>
              <a:rPr lang="zh-CN" altLang="en-US" sz="1100" dirty="0"/>
              <a:t>：</a:t>
            </a:r>
            <a:r>
              <a:rPr lang="zh-CN" altLang="zh-CN" sz="1100" dirty="0"/>
              <a:t>小组吃饭成本平均每月</a:t>
            </a:r>
            <a:r>
              <a:rPr lang="en-US" altLang="zh-CN" sz="1100" dirty="0"/>
              <a:t>1-2</a:t>
            </a:r>
            <a:r>
              <a:rPr lang="zh-CN" altLang="zh-CN" sz="1100" dirty="0"/>
              <a:t>次，每次</a:t>
            </a:r>
            <a:r>
              <a:rPr lang="en-US" altLang="zh-CN" sz="1100" dirty="0"/>
              <a:t>300</a:t>
            </a:r>
            <a:r>
              <a:rPr lang="zh-CN" altLang="zh-CN" sz="1100" dirty="0"/>
              <a:t>元，则吃饭成本</a:t>
            </a:r>
            <a:r>
              <a:rPr lang="en-US" altLang="zh-CN" sz="1100" dirty="0"/>
              <a:t>600*3=1800</a:t>
            </a:r>
          </a:p>
          <a:p>
            <a:r>
              <a:rPr lang="en-US" altLang="zh-CN" sz="1100" dirty="0"/>
              <a:t>       </a:t>
            </a:r>
            <a:r>
              <a:rPr lang="zh-CN" altLang="zh-CN" sz="1100" dirty="0"/>
              <a:t>自学费用</a:t>
            </a:r>
            <a:r>
              <a:rPr lang="en-US" altLang="zh-CN" sz="1100" dirty="0"/>
              <a:t>: </a:t>
            </a:r>
            <a:r>
              <a:rPr lang="zh-CN" altLang="en-US" sz="1100" dirty="0"/>
              <a:t>购买书籍，学习材料花费预计 </a:t>
            </a:r>
            <a:r>
              <a:rPr lang="en-US" altLang="zh-CN" sz="1100" dirty="0"/>
              <a:t>500</a:t>
            </a:r>
          </a:p>
          <a:p>
            <a:r>
              <a:rPr lang="en-US" altLang="zh-CN" sz="1100" dirty="0"/>
              <a:t>       </a:t>
            </a:r>
            <a:r>
              <a:rPr lang="zh-CN" altLang="en-US" sz="1100" dirty="0"/>
              <a:t>其他费用</a:t>
            </a:r>
            <a:r>
              <a:rPr lang="en-US" altLang="zh-CN" sz="1100" dirty="0"/>
              <a:t>:</a:t>
            </a:r>
            <a:r>
              <a:rPr lang="zh-CN" altLang="en-US" sz="1100" dirty="0"/>
              <a:t>开发过程中可能需要的额外开学 </a:t>
            </a:r>
            <a:r>
              <a:rPr lang="en-US" altLang="zh-CN" sz="1100" dirty="0"/>
              <a:t>300</a:t>
            </a:r>
          </a:p>
          <a:p>
            <a:r>
              <a:rPr lang="en-US" altLang="zh-CN" sz="1100" dirty="0"/>
              <a:t>       </a:t>
            </a:r>
            <a:r>
              <a:rPr lang="zh-CN" altLang="en-US" sz="1100" dirty="0"/>
              <a:t>总计：</a:t>
            </a:r>
            <a:r>
              <a:rPr lang="en-US" altLang="zh-CN" sz="1100" dirty="0"/>
              <a:t>1800+500+300=2600</a:t>
            </a:r>
            <a:endParaRPr lang="zh-CN" altLang="en-US" sz="11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723549"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甘特图</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147492" y="1411376"/>
              <a:ext cx="1552354"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Gantt Chart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b="1" dirty="0">
                <a:latin typeface="Microsoft YaHei Light" charset="-122"/>
                <a:ea typeface="Microsoft YaHei Light" charset="-122"/>
                <a:cs typeface="Microsoft YaHei Light" charset="-122"/>
              </a:rPr>
              <a:t>3</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设备成本预算</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27380350"/>
              </p:ext>
            </p:extLst>
          </p:nvPr>
        </p:nvGraphicFramePr>
        <p:xfrm>
          <a:off x="3009137" y="222063"/>
          <a:ext cx="5760911" cy="585489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.3.16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关于项目</a:t>
                      </a:r>
                      <a:r>
                        <a:rPr lang="zh-CN" altLang="en-US" sz="1050" kern="100" dirty="0">
                          <a:effectLst/>
                        </a:rPr>
                        <a:t>计划</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确定软件具体的功能。</a:t>
                      </a:r>
                    </a:p>
                    <a:p>
                      <a:pPr marL="342900" lvl="0" indent="-342900" algn="just">
                        <a:lnSpc>
                          <a:spcPct val="200000"/>
                        </a:lnSpc>
                        <a:spcAft>
                          <a:spcPts val="0"/>
                        </a:spcAft>
                        <a:buFont typeface="+mj-lt"/>
                        <a:buAutoNum type="arabicPeriod"/>
                      </a:pPr>
                      <a:r>
                        <a:rPr lang="zh-CN" sz="1050" kern="100" dirty="0">
                          <a:effectLst/>
                        </a:rPr>
                        <a:t>确定软件所需技术。</a:t>
                      </a:r>
                    </a:p>
                    <a:p>
                      <a:pPr marL="342900" lvl="0" indent="-342900" algn="just">
                        <a:lnSpc>
                          <a:spcPct val="200000"/>
                        </a:lnSpc>
                        <a:spcAft>
                          <a:spcPts val="0"/>
                        </a:spcAft>
                        <a:buFont typeface="+mj-lt"/>
                        <a:buAutoNum type="arabicPeriod"/>
                      </a:pPr>
                      <a:r>
                        <a:rPr lang="zh-CN" sz="1050" kern="100" dirty="0">
                          <a:effectLst/>
                        </a:rPr>
                        <a:t>确定软件实现形式。</a:t>
                      </a:r>
                    </a:p>
                    <a:p>
                      <a:pPr indent="76200" algn="just">
                        <a:lnSpc>
                          <a:spcPct val="200000"/>
                        </a:lnSpc>
                        <a:spcAft>
                          <a:spcPts val="0"/>
                        </a:spcAft>
                      </a:pPr>
                      <a:r>
                        <a:rPr lang="zh-CN" sz="1050" kern="100" dirty="0">
                          <a:effectLst/>
                        </a:rPr>
                        <a:t>具体如下：</a:t>
                      </a:r>
                    </a:p>
                    <a:p>
                      <a:pPr marL="342900" lvl="0" indent="-342900" algn="just">
                        <a:lnSpc>
                          <a:spcPct val="200000"/>
                        </a:lnSpc>
                        <a:spcAft>
                          <a:spcPts val="0"/>
                        </a:spcAft>
                        <a:buFont typeface="+mj-lt"/>
                        <a:buAutoNum type="arabicPeriod"/>
                      </a:pPr>
                      <a:r>
                        <a:rPr lang="zh-CN" sz="1050" kern="100" dirty="0">
                          <a:effectLst/>
                        </a:rPr>
                        <a:t>使用人群：全体人员</a:t>
                      </a:r>
                    </a:p>
                    <a:p>
                      <a:pPr marL="342900" lvl="0" indent="-342900" algn="just">
                        <a:lnSpc>
                          <a:spcPct val="200000"/>
                        </a:lnSpc>
                        <a:spcAft>
                          <a:spcPts val="0"/>
                        </a:spcAft>
                        <a:buFont typeface="+mj-lt"/>
                        <a:buAutoNum type="arabicPeriod"/>
                      </a:pPr>
                      <a:r>
                        <a:rPr lang="zh-CN" sz="1050" kern="100" dirty="0">
                          <a:effectLst/>
                        </a:rPr>
                        <a:t>项目环境：</a:t>
                      </a:r>
                      <a:r>
                        <a:rPr lang="zh-CN" altLang="en-US" sz="1050" kern="100" dirty="0">
                          <a:effectLst/>
                        </a:rPr>
                        <a:t>微信平台</a:t>
                      </a:r>
                      <a:endParaRPr lang="zh-CN" sz="1050" kern="100" dirty="0">
                        <a:effectLst/>
                      </a:endParaRPr>
                    </a:p>
                    <a:p>
                      <a:pPr marL="342900" lvl="0" indent="-342900" algn="just">
                        <a:lnSpc>
                          <a:spcPct val="200000"/>
                        </a:lnSpc>
                        <a:spcAft>
                          <a:spcPts val="0"/>
                        </a:spcAft>
                        <a:buFont typeface="+mj-lt"/>
                        <a:buAutoNum type="arabicPeriod"/>
                      </a:pPr>
                      <a:r>
                        <a:rPr lang="zh-CN" sz="1050" kern="100" dirty="0">
                          <a:effectLst/>
                        </a:rPr>
                        <a:t>最终效果：能通过关键字搜索来获取用户所需信息。</a:t>
                      </a:r>
                    </a:p>
                    <a:p>
                      <a:pPr marL="342900" lvl="0" indent="-342900" algn="just">
                        <a:lnSpc>
                          <a:spcPct val="200000"/>
                        </a:lnSpc>
                        <a:spcAft>
                          <a:spcPts val="0"/>
                        </a:spcAft>
                        <a:buFont typeface="+mj-lt"/>
                        <a:buAutoNum type="arabicPeriod"/>
                      </a:pPr>
                      <a:r>
                        <a:rPr lang="zh-CN" sz="1050" kern="100" dirty="0">
                          <a:effectLst/>
                        </a:rPr>
                        <a:t>具体功能：打开</a:t>
                      </a:r>
                      <a:r>
                        <a:rPr lang="zh-CN" altLang="en-US" sz="1050" kern="100" dirty="0">
                          <a:effectLst/>
                        </a:rPr>
                        <a:t>小程序</a:t>
                      </a:r>
                      <a:r>
                        <a:rPr lang="zh-CN" sz="1050" kern="100" dirty="0">
                          <a:effectLst/>
                        </a:rPr>
                        <a:t>，</a:t>
                      </a:r>
                      <a:r>
                        <a:rPr lang="zh-CN" altLang="en-US" sz="1050" kern="100" dirty="0">
                          <a:effectLst/>
                        </a:rPr>
                        <a:t>进入小程序</a:t>
                      </a:r>
                      <a:r>
                        <a:rPr lang="zh-CN" sz="1050" kern="100" dirty="0">
                          <a:effectLst/>
                        </a:rPr>
                        <a:t>后即可直接在界面操作；</a:t>
                      </a:r>
                      <a:r>
                        <a:rPr lang="zh-CN" altLang="en-US" sz="1050" kern="100" dirty="0">
                          <a:effectLst/>
                        </a:rPr>
                        <a:t>打开小程序用户的课表起始为空，界面将设有一个导入课表的</a:t>
                      </a:r>
                      <a:r>
                        <a:rPr lang="en-US" altLang="zh-CN" sz="1050" kern="100" dirty="0">
                          <a:effectLst/>
                        </a:rPr>
                        <a:t>button</a:t>
                      </a:r>
                      <a:r>
                        <a:rPr lang="zh-CN" altLang="en-US" sz="1050" kern="100" dirty="0">
                          <a:effectLst/>
                        </a:rPr>
                        <a:t>，用户选取具体学年和学期并输入教务系统账号密码即可通过后台爬虫获取课表信息。</a:t>
                      </a:r>
                    </a:p>
                    <a:p>
                      <a:pPr marL="342900" lvl="0" indent="-342900" algn="just">
                        <a:lnSpc>
                          <a:spcPct val="200000"/>
                        </a:lnSpc>
                        <a:spcAft>
                          <a:spcPts val="0"/>
                        </a:spcAft>
                        <a:buFont typeface="+mj-lt"/>
                        <a:buAutoNum type="arabicPeriod"/>
                      </a:pPr>
                      <a:r>
                        <a:rPr lang="zh-CN" sz="1050" kern="100" dirty="0">
                          <a:effectLst/>
                        </a:rPr>
                        <a:t>数据存放：</a:t>
                      </a:r>
                      <a:r>
                        <a:rPr lang="en-US" sz="1050" kern="100" dirty="0">
                          <a:effectLst/>
                        </a:rPr>
                        <a:t>SQLite</a:t>
                      </a:r>
                      <a:r>
                        <a:rPr lang="zh-CN" sz="1050" kern="100" dirty="0">
                          <a:effectLst/>
                        </a:rPr>
                        <a:t>数据库存储数据。</a:t>
                      </a:r>
                    </a:p>
                    <a:p>
                      <a:pPr marL="342900" lvl="0" indent="-342900" algn="just">
                        <a:lnSpc>
                          <a:spcPct val="200000"/>
                        </a:lnSpc>
                        <a:spcAft>
                          <a:spcPts val="0"/>
                        </a:spcAft>
                        <a:buFont typeface="+mj-lt"/>
                        <a:buAutoNum type="arabicPeriod"/>
                      </a:pPr>
                      <a:r>
                        <a:rPr lang="zh-CN" sz="1050" kern="100" dirty="0">
                          <a:effectLst/>
                        </a:rPr>
                        <a:t>最重难点：</a:t>
                      </a:r>
                      <a:r>
                        <a:rPr lang="zh-CN" altLang="en-US" sz="1050" kern="100" dirty="0">
                          <a:effectLst/>
                        </a:rPr>
                        <a:t>小程序</a:t>
                      </a:r>
                      <a:r>
                        <a:rPr lang="zh-CN" sz="1050" kern="100" dirty="0">
                          <a:effectLst/>
                        </a:rPr>
                        <a:t>用</a:t>
                      </a:r>
                      <a:r>
                        <a:rPr lang="zh-CN" altLang="en-US" sz="1050" kern="100" dirty="0">
                          <a:effectLst/>
                        </a:rPr>
                        <a:t>什么</a:t>
                      </a:r>
                      <a:r>
                        <a:rPr lang="zh-CN" sz="1050" kern="100" dirty="0">
                          <a:effectLst/>
                        </a:rPr>
                        <a:t>开发；爬虫；分析数据；如何让</a:t>
                      </a:r>
                      <a:r>
                        <a:rPr lang="en-US" altLang="zh-CN" sz="1050" kern="100" dirty="0">
                          <a:effectLst/>
                        </a:rPr>
                        <a:t>java</a:t>
                      </a:r>
                      <a:r>
                        <a:rPr lang="zh-CN" sz="1050" kern="100" dirty="0">
                          <a:effectLst/>
                        </a:rPr>
                        <a:t>实现你的指令；</a:t>
                      </a:r>
                      <a:r>
                        <a:rPr lang="en-US" sz="1050" kern="100" dirty="0">
                          <a:effectLst/>
                        </a:rPr>
                        <a:t>UI</a:t>
                      </a:r>
                      <a:r>
                        <a:rPr lang="zh-CN" sz="1050" kern="100" dirty="0">
                          <a:effectLst/>
                        </a:rPr>
                        <a:t>用啥做；数据存放。</a:t>
                      </a:r>
                    </a:p>
                    <a:p>
                      <a:pPr indent="76200" algn="just">
                        <a:lnSpc>
                          <a:spcPct val="200000"/>
                        </a:lnSpc>
                        <a:spcAft>
                          <a:spcPts val="0"/>
                        </a:spcAft>
                      </a:pPr>
                      <a:r>
                        <a:rPr lang="zh-CN" sz="1050" kern="100" dirty="0">
                          <a:effectLst/>
                        </a:rPr>
                        <a:t>近期安排：</a:t>
                      </a: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356534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甘特图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382132"/>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97375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292387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1557</TotalTime>
  <Words>2142</Words>
  <Application>Microsoft Office PowerPoint</Application>
  <PresentationFormat>全屏显示(4:3)</PresentationFormat>
  <Paragraphs>250</Paragraphs>
  <Slides>21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Microsoft YaHei Light</vt:lpstr>
      <vt:lpstr>等线</vt:lpstr>
      <vt:lpstr>等线 Light</vt:lpstr>
      <vt:lpstr>黑体</vt:lpstr>
      <vt:lpstr>Microsoft YaHei</vt:lpstr>
      <vt:lpstr>Microsoft YaHei</vt:lpstr>
      <vt:lpstr>微软雅黑 Light</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 </cp:lastModifiedBy>
  <cp:revision>145</cp:revision>
  <dcterms:created xsi:type="dcterms:W3CDTF">2018-03-18T13:41:17Z</dcterms:created>
  <dcterms:modified xsi:type="dcterms:W3CDTF">2019-03-29T02:11:24Z</dcterms:modified>
</cp:coreProperties>
</file>