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281" r:id="rId3"/>
    <p:sldId id="315" r:id="rId4"/>
    <p:sldId id="321" r:id="rId5"/>
    <p:sldId id="351" r:id="rId6"/>
    <p:sldId id="349" r:id="rId7"/>
    <p:sldId id="350" r:id="rId8"/>
    <p:sldId id="316" r:id="rId9"/>
    <p:sldId id="325" r:id="rId10"/>
    <p:sldId id="326" r:id="rId11"/>
    <p:sldId id="327" r:id="rId12"/>
    <p:sldId id="319" r:id="rId13"/>
    <p:sldId id="343" r:id="rId14"/>
    <p:sldId id="344" r:id="rId15"/>
    <p:sldId id="345" r:id="rId16"/>
    <p:sldId id="346" r:id="rId17"/>
    <p:sldId id="347" r:id="rId18"/>
    <p:sldId id="333" r:id="rId19"/>
    <p:sldId id="337" r:id="rId20"/>
    <p:sldId id="338" r:id="rId21"/>
    <p:sldId id="339" r:id="rId22"/>
    <p:sldId id="334" r:id="rId23"/>
    <p:sldId id="340" r:id="rId24"/>
    <p:sldId id="341" r:id="rId25"/>
    <p:sldId id="342" r:id="rId26"/>
    <p:sldId id="313" r:id="rId27"/>
    <p:sldId id="314" r:id="rId28"/>
    <p:sldId id="276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991" autoAdjust="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2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2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0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5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5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49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3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8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6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3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28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21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9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9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4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2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3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7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4057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8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F00511-7B3B-4B6E-B0E0-9B8614C3D107}"/>
              </a:ext>
            </a:extLst>
          </p:cNvPr>
          <p:cNvGrpSpPr/>
          <p:nvPr/>
        </p:nvGrpSpPr>
        <p:grpSpPr>
          <a:xfrm>
            <a:off x="4272990" y="2648550"/>
            <a:ext cx="5920467" cy="783771"/>
            <a:chOff x="2618653" y="3037113"/>
            <a:chExt cx="5920467" cy="78377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A433FC-4871-425B-BC3E-90E0D5003AC5}"/>
                </a:ext>
              </a:extLst>
            </p:cNvPr>
            <p:cNvSpPr txBox="1"/>
            <p:nvPr/>
          </p:nvSpPr>
          <p:spPr>
            <a:xfrm>
              <a:off x="2759974" y="3075055"/>
              <a:ext cx="5779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功能课程表学习效率软件</a:t>
              </a:r>
              <a:endPara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41B842-88D6-4EA4-B39B-2DD82765E385}"/>
                </a:ext>
              </a:extLst>
            </p:cNvPr>
            <p:cNvCxnSpPr/>
            <p:nvPr/>
          </p:nvCxnSpPr>
          <p:spPr>
            <a:xfrm>
              <a:off x="2618653" y="3037113"/>
              <a:ext cx="0" cy="783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6">
            <a:extLst>
              <a:ext uri="{FF2B5EF4-FFF2-40B4-BE49-F238E27FC236}">
                <a16:creationId xmlns:a16="http://schemas.microsoft.com/office/drawing/2014/main" id="{D3F1DD18-056E-4FEE-931D-9F9280F906A3}"/>
              </a:ext>
            </a:extLst>
          </p:cNvPr>
          <p:cNvGrpSpPr/>
          <p:nvPr/>
        </p:nvGrpSpPr>
        <p:grpSpPr>
          <a:xfrm>
            <a:off x="4092488" y="6267650"/>
            <a:ext cx="3325014" cy="369332"/>
            <a:chOff x="3002669" y="6063915"/>
            <a:chExt cx="3325014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3D8261-9514-4BB1-9409-F8D47AF7FD8A}"/>
                </a:ext>
              </a:extLst>
            </p:cNvPr>
            <p:cNvSpPr txBox="1"/>
            <p:nvPr/>
          </p:nvSpPr>
          <p:spPr>
            <a:xfrm>
              <a:off x="3002669" y="6063915"/>
              <a:ext cx="1580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Producted</a:t>
              </a:r>
              <a:r>
                <a:rPr kumimoji="1" lang="zh-CN" altLang="en-US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 </a:t>
              </a:r>
              <a:r>
                <a:rPr kumimoji="1" lang="en-US" altLang="zh-CN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by</a:t>
              </a:r>
              <a:endParaRPr kumimoji="1" lang="zh-CN" altLang="en-US" i="1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91976A-9CEA-4073-87D9-A59D4710C1C4}"/>
                </a:ext>
              </a:extLst>
            </p:cNvPr>
            <p:cNvSpPr txBox="1"/>
            <p:nvPr/>
          </p:nvSpPr>
          <p:spPr>
            <a:xfrm>
              <a:off x="4668254" y="606391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SE2019</a:t>
              </a:r>
              <a:r>
                <a:rPr kumimoji="1"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春</a:t>
              </a:r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-G25</a:t>
              </a:r>
              <a:endParaRPr kumimoji="1"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4C92CE-0659-4356-997F-5571A9E60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0" y="1376038"/>
            <a:ext cx="3919203" cy="3706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HIPO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+mn-ea"/>
              </a:rPr>
              <a:t>IPO</a:t>
            </a:r>
            <a:r>
              <a:rPr lang="zh-CN" altLang="en-US" b="1" dirty="0">
                <a:latin typeface="+mn-ea"/>
              </a:rPr>
              <a:t>图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业务流图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16EFAD-9598-4F51-BE91-7E78640C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546" y="16068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 descr="未命名文件-4">
            <a:extLst>
              <a:ext uri="{FF2B5EF4-FFF2-40B4-BE49-F238E27FC236}">
                <a16:creationId xmlns:a16="http://schemas.microsoft.com/office/drawing/2014/main" id="{CF3D0B81-2B1B-4221-A3A0-9BCC281F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43" y="712622"/>
            <a:ext cx="6667131" cy="591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8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HIPO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IPO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+mn-ea"/>
              </a:rPr>
              <a:t>业务流图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B9FF28-E5C4-4860-8CFE-8E40989F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542" y="198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61CC32-5AF5-4AC5-8114-EB07C53A3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65080"/>
              </p:ext>
            </p:extLst>
          </p:nvPr>
        </p:nvGraphicFramePr>
        <p:xfrm>
          <a:off x="4518734" y="601267"/>
          <a:ext cx="5894772" cy="604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5772038" imgH="7296217" progId="Visio.Drawing.15">
                  <p:embed/>
                </p:oleObj>
              </mc:Choice>
              <mc:Fallback>
                <p:oleObj r:id="rId4" imgW="5772038" imgH="72962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734" y="601267"/>
                        <a:ext cx="5894772" cy="6048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44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483423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模块流程图及伪代码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Flow Chart and Pseudo Code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4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387888" y="562457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</a:rPr>
              <a:t>出错信息处理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6BBF1-E229-451E-A57D-B44F1501F5D8}"/>
              </a:ext>
            </a:extLst>
          </p:cNvPr>
          <p:cNvSpPr/>
          <p:nvPr/>
        </p:nvSpPr>
        <p:spPr>
          <a:xfrm>
            <a:off x="4186843" y="1536278"/>
            <a:ext cx="3692681" cy="336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n-ea"/>
              </a:rPr>
              <a:t>一、登陆界面：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1.</a:t>
            </a:r>
            <a:r>
              <a:rPr lang="zh-CN" altLang="zh-CN" kern="100" dirty="0">
                <a:latin typeface="+mn-ea"/>
              </a:rPr>
              <a:t>帐号错误</a:t>
            </a:r>
            <a:endParaRPr lang="zh-CN" altLang="zh-CN" sz="1400" kern="100" dirty="0">
              <a:latin typeface="+mn-ea"/>
            </a:endParaRPr>
          </a:p>
          <a:p>
            <a:pPr marL="228600"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1)</a:t>
            </a:r>
            <a:r>
              <a:rPr lang="zh-CN" altLang="zh-CN" kern="100" dirty="0">
                <a:latin typeface="+mn-ea"/>
              </a:rPr>
              <a:t>帐号输入错误！</a:t>
            </a:r>
            <a:endParaRPr lang="zh-CN" altLang="zh-CN" sz="1400" kern="100" dirty="0">
              <a:latin typeface="+mn-ea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2)</a:t>
            </a:r>
            <a:r>
              <a:rPr lang="zh-CN" altLang="zh-CN" kern="100" dirty="0">
                <a:latin typeface="+mn-ea"/>
              </a:rPr>
              <a:t>帐号不存在！</a:t>
            </a:r>
            <a:endParaRPr lang="zh-CN" altLang="zh-CN" sz="1400" kern="100" dirty="0">
              <a:latin typeface="+mn-ea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3)</a:t>
            </a:r>
            <a:r>
              <a:rPr lang="zh-CN" altLang="zh-CN" kern="100" dirty="0">
                <a:latin typeface="+mn-ea"/>
              </a:rPr>
              <a:t>帐号输入超出长度！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2.</a:t>
            </a:r>
            <a:r>
              <a:rPr lang="zh-CN" altLang="zh-CN" kern="100" dirty="0">
                <a:latin typeface="+mn-ea"/>
              </a:rPr>
              <a:t>密码错误</a:t>
            </a:r>
            <a:endParaRPr lang="zh-CN" altLang="zh-CN" sz="1400" kern="100" dirty="0">
              <a:latin typeface="+mn-ea"/>
            </a:endParaRPr>
          </a:p>
          <a:p>
            <a:pPr marL="228600"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1)</a:t>
            </a:r>
            <a:r>
              <a:rPr lang="zh-CN" altLang="zh-CN" kern="100" dirty="0">
                <a:latin typeface="+mn-ea"/>
              </a:rPr>
              <a:t>密码输入错误！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2)</a:t>
            </a:r>
            <a:r>
              <a:rPr lang="zh-CN" altLang="zh-CN" kern="100" dirty="0">
                <a:latin typeface="+mn-ea"/>
              </a:rPr>
              <a:t>密码输入超出长度！</a:t>
            </a:r>
            <a:endParaRPr lang="zh-CN" altLang="zh-CN" sz="1400" kern="1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1B018C-9923-49AF-9887-B13917CA7591}"/>
              </a:ext>
            </a:extLst>
          </p:cNvPr>
          <p:cNvSpPr/>
          <p:nvPr/>
        </p:nvSpPr>
        <p:spPr>
          <a:xfrm>
            <a:off x="7254240" y="1536278"/>
            <a:ext cx="3692681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n-ea"/>
              </a:rPr>
              <a:t>二、注册界面：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1.</a:t>
            </a:r>
            <a:r>
              <a:rPr lang="zh-CN" altLang="zh-CN" kern="100" dirty="0">
                <a:latin typeface="+mn-ea"/>
              </a:rPr>
              <a:t>帐号错误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该帐号已存在！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2)</a:t>
            </a:r>
            <a:r>
              <a:rPr lang="zh-CN" altLang="zh-CN" kern="100" dirty="0">
                <a:latin typeface="+mn-ea"/>
              </a:rPr>
              <a:t>帐号输入超出长度！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2.</a:t>
            </a:r>
            <a:r>
              <a:rPr lang="zh-CN" altLang="zh-CN" kern="100" dirty="0">
                <a:latin typeface="+mn-ea"/>
              </a:rPr>
              <a:t>密码错误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密码输入超出长度！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3.</a:t>
            </a:r>
            <a:r>
              <a:rPr lang="zh-CN" altLang="zh-CN" kern="100" dirty="0">
                <a:latin typeface="+mn-ea"/>
              </a:rPr>
              <a:t>密码确认错误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密码确认和密码不一致！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69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7050103" y="6145375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</a:rPr>
              <a:t>盒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登陆注册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0590F8-548A-4C37-B138-1523D315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2" y="813200"/>
            <a:ext cx="6069366" cy="52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387888" y="5624579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b="1" kern="100" dirty="0">
                <a:latin typeface="+mn-ea"/>
                <a:ea typeface="Times New Roman" panose="02020603050405020304" pitchFamily="18" charset="0"/>
              </a:rPr>
              <a:t>PAD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与判定表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A92495-DAA2-4E9A-BB5A-01AC9BDC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1247141"/>
            <a:ext cx="4110130" cy="4151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205E10-CBA6-45A4-B6EC-4F4DA52A8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24" y="1920884"/>
            <a:ext cx="3488576" cy="36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1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570768" y="6128885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</a:rPr>
              <a:t>JackSon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14338" name="Picture 2" descr="jackson图">
            <a:extLst>
              <a:ext uri="{FF2B5EF4-FFF2-40B4-BE49-F238E27FC236}">
                <a16:creationId xmlns:a16="http://schemas.microsoft.com/office/drawing/2014/main" id="{A1AF0678-0391-4D7E-AB98-4675C175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46" y="601267"/>
            <a:ext cx="41783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02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570768" y="6128885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</a:rPr>
              <a:t>JackSon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E841A7-B070-41E4-A133-BD5629FC26C6}"/>
              </a:ext>
            </a:extLst>
          </p:cNvPr>
          <p:cNvSpPr/>
          <p:nvPr/>
        </p:nvSpPr>
        <p:spPr>
          <a:xfrm>
            <a:off x="4376834" y="874272"/>
            <a:ext cx="5273667" cy="430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点击主页面按钮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显示帐号密码以及注册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点击登录按钮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已有帐号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输入帐号密码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字符串错误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抛出异常，弹出密码或账号输入错误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or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字符串正确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Login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，跳出界面登录成功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D0C689-AE8F-453C-9D6F-4019110F084C}"/>
              </a:ext>
            </a:extLst>
          </p:cNvPr>
          <p:cNvSpPr/>
          <p:nvPr/>
        </p:nvSpPr>
        <p:spPr>
          <a:xfrm>
            <a:off x="7379297" y="1238923"/>
            <a:ext cx="4542409" cy="394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点击注册按钮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or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还没有帐号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输入帐号密码以及确认密码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seq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字符串错误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抛出异常，密码不一致或账号已拥有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字符串正确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en-US" altLang="zh-CN" sz="1200" kern="100" dirty="0" err="1">
                <a:latin typeface="+mn-ea"/>
                <a:cs typeface="Times New Roman" panose="02020603050405020304" pitchFamily="18" charset="0"/>
              </a:rPr>
              <a:t>Regist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145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IPO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4FE6AA-7B01-445E-ACA1-1468A071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575" y="470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D32FF15-DDBB-4FE2-9E32-0E4EE3254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40297"/>
              </p:ext>
            </p:extLst>
          </p:nvPr>
        </p:nvGraphicFramePr>
        <p:xfrm>
          <a:off x="4820575" y="470886"/>
          <a:ext cx="4343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4" imgW="4343613" imgH="4876674" progId="Visio.Drawing.15">
                  <p:embed/>
                </p:oleObj>
              </mc:Choice>
              <mc:Fallback>
                <p:oleObj r:id="rId4" imgW="4343613" imgH="48766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75" y="470886"/>
                        <a:ext cx="43434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20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Jackson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A480A7-E5EE-4431-9CB0-3A586D70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511" y="1633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FF1FCC-7A55-44BA-A850-A942F0DE5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97010"/>
              </p:ext>
            </p:extLst>
          </p:nvPr>
        </p:nvGraphicFramePr>
        <p:xfrm>
          <a:off x="4294550" y="1355563"/>
          <a:ext cx="6413239" cy="336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4" imgW="5867471" imgH="3078464" progId="Visio.Drawing.15">
                  <p:embed/>
                </p:oleObj>
              </mc:Choice>
              <mc:Fallback>
                <p:oleObj r:id="rId4" imgW="5867471" imgH="30784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550" y="1355563"/>
                        <a:ext cx="6413239" cy="3362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0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165598" y="1777924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Man-machine interface design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71947" y="21947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65594" y="2186273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人机界面设计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5691" y="1701168"/>
            <a:ext cx="613080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4802D7-82AA-4C4B-9C5D-61473422F46A}"/>
              </a:ext>
            </a:extLst>
          </p:cNvPr>
          <p:cNvSpPr/>
          <p:nvPr/>
        </p:nvSpPr>
        <p:spPr>
          <a:xfrm>
            <a:off x="3165598" y="2947159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Software structure design 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409FC8A-814F-419D-AFE3-081106997A57}"/>
              </a:ext>
            </a:extLst>
          </p:cNvPr>
          <p:cNvCxnSpPr/>
          <p:nvPr/>
        </p:nvCxnSpPr>
        <p:spPr>
          <a:xfrm>
            <a:off x="3271947" y="3364018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5FC432F-E626-4E07-8AD2-3FD4CA6526FA}"/>
              </a:ext>
            </a:extLst>
          </p:cNvPr>
          <p:cNvSpPr txBox="1"/>
          <p:nvPr/>
        </p:nvSpPr>
        <p:spPr>
          <a:xfrm>
            <a:off x="3165594" y="335550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软件结构设计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283A37A-7D34-487D-8D47-40C47A1389EF}"/>
              </a:ext>
            </a:extLst>
          </p:cNvPr>
          <p:cNvSpPr txBox="1"/>
          <p:nvPr/>
        </p:nvSpPr>
        <p:spPr>
          <a:xfrm>
            <a:off x="2605691" y="2870403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5039D8-91B7-42BD-9A50-B3D9878B66E0}"/>
              </a:ext>
            </a:extLst>
          </p:cNvPr>
          <p:cNvSpPr/>
          <p:nvPr/>
        </p:nvSpPr>
        <p:spPr>
          <a:xfrm>
            <a:off x="3165598" y="4115297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Flow Chart and Pseudo Code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D435DE-492B-4E61-94AD-E9AE3524FAF3}"/>
              </a:ext>
            </a:extLst>
          </p:cNvPr>
          <p:cNvCxnSpPr/>
          <p:nvPr/>
        </p:nvCxnSpPr>
        <p:spPr>
          <a:xfrm>
            <a:off x="3271947" y="4532156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081D18E-F184-475B-866F-21FBBC74C5A8}"/>
              </a:ext>
            </a:extLst>
          </p:cNvPr>
          <p:cNvSpPr txBox="1"/>
          <p:nvPr/>
        </p:nvSpPr>
        <p:spPr>
          <a:xfrm>
            <a:off x="3165594" y="4523646"/>
            <a:ext cx="2930406" cy="12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模块流程图及伪代码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8A2485-7975-435C-8066-0CC39C6D8675}"/>
              </a:ext>
            </a:extLst>
          </p:cNvPr>
          <p:cNvSpPr txBox="1"/>
          <p:nvPr/>
        </p:nvSpPr>
        <p:spPr>
          <a:xfrm>
            <a:off x="2605691" y="4038541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69AB0F-376B-4DE6-9576-9117AD2D2D52}"/>
              </a:ext>
            </a:extLst>
          </p:cNvPr>
          <p:cNvSpPr/>
          <p:nvPr/>
        </p:nvSpPr>
        <p:spPr>
          <a:xfrm>
            <a:off x="6655907" y="185468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Division of Labor &amp; Performance Evaluation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68F0B75-8F62-4B5D-B144-0458879C0DA2}"/>
              </a:ext>
            </a:extLst>
          </p:cNvPr>
          <p:cNvCxnSpPr/>
          <p:nvPr/>
        </p:nvCxnSpPr>
        <p:spPr>
          <a:xfrm>
            <a:off x="6762256" y="2271539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AE4721-5213-4DA7-9CFD-0F7286BC1910}"/>
              </a:ext>
            </a:extLst>
          </p:cNvPr>
          <p:cNvSpPr txBox="1"/>
          <p:nvPr/>
        </p:nvSpPr>
        <p:spPr>
          <a:xfrm>
            <a:off x="6655903" y="2263029"/>
            <a:ext cx="3908524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会议记录及效绩评价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770B44-6288-4403-B955-2F5C21CB9B4F}"/>
              </a:ext>
            </a:extLst>
          </p:cNvPr>
          <p:cNvSpPr txBox="1"/>
          <p:nvPr/>
        </p:nvSpPr>
        <p:spPr>
          <a:xfrm>
            <a:off x="6096000" y="1777924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81A6C5-8125-4B77-A253-25E5E8BAE5CD}"/>
              </a:ext>
            </a:extLst>
          </p:cNvPr>
          <p:cNvSpPr/>
          <p:nvPr/>
        </p:nvSpPr>
        <p:spPr>
          <a:xfrm>
            <a:off x="6655907" y="3023915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Reference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CFD3762-1D10-4180-BD49-D9DBBA771184}"/>
              </a:ext>
            </a:extLst>
          </p:cNvPr>
          <p:cNvCxnSpPr/>
          <p:nvPr/>
        </p:nvCxnSpPr>
        <p:spPr>
          <a:xfrm>
            <a:off x="6762256" y="3440774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F4454FB-5EBA-4988-862B-F4A5AFD061F7}"/>
              </a:ext>
            </a:extLst>
          </p:cNvPr>
          <p:cNvSpPr txBox="1"/>
          <p:nvPr/>
        </p:nvSpPr>
        <p:spPr>
          <a:xfrm>
            <a:off x="6655903" y="3432264"/>
            <a:ext cx="3977388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3B94FF2-1F75-4B14-B95B-AF19BF93309B}"/>
              </a:ext>
            </a:extLst>
          </p:cNvPr>
          <p:cNvSpPr txBox="1"/>
          <p:nvPr/>
        </p:nvSpPr>
        <p:spPr>
          <a:xfrm>
            <a:off x="6096000" y="2947159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盒图与爬虫判定表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B28C6F-1337-4D8B-96DC-7E513EA3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888" y="20241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5DE243-696F-4BC5-AB87-C6B3C89C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9551"/>
              </p:ext>
            </p:extLst>
          </p:nvPr>
        </p:nvGraphicFramePr>
        <p:xfrm>
          <a:off x="5195003" y="1355563"/>
          <a:ext cx="4447540" cy="348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3992282507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1307519019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40716155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41036571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41996263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158060823"/>
                    </a:ext>
                  </a:extLst>
                </a:gridCol>
              </a:tblGrid>
              <a:tr h="436518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登入系统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9541"/>
                  </a:ext>
                </a:extLst>
              </a:tr>
              <a:tr h="44063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课程表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03762"/>
                  </a:ext>
                </a:extLst>
              </a:tr>
              <a:tr h="451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个人信息修改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显示历史记录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导入课表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定向提醒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是否确认退出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487"/>
                  </a:ext>
                </a:extLst>
              </a:tr>
              <a:tr h="2160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更新数据库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显示历史记录页面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显示课程表页面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（是）显示登入界面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（否）显示主页面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50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4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7686641" y="6345769"/>
            <a:ext cx="1298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PDL-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0C1526-06B1-431D-AC05-D2A16DD2E2AB}"/>
              </a:ext>
            </a:extLst>
          </p:cNvPr>
          <p:cNvSpPr/>
          <p:nvPr/>
        </p:nvSpPr>
        <p:spPr>
          <a:xfrm>
            <a:off x="3664788" y="204454"/>
            <a:ext cx="486242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登录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管理员通过输入账号、密码进行登录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输入的账号密码匹配正确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进入系统主界面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显示账号或密码错误、重新输入提示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登录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导入课表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用户通过输入学号导入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学号存在 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if</a:t>
            </a:r>
            <a:r>
              <a:rPr lang="zh-CN" altLang="en-US" sz="1400" kern="100" dirty="0">
                <a:latin typeface="+mn-ea"/>
              </a:rPr>
              <a:t>该学号存在于已固定的数据库中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then</a:t>
            </a:r>
            <a:r>
              <a:rPr lang="zh-CN" altLang="en-US" sz="1400" kern="100" dirty="0">
                <a:latin typeface="+mn-ea"/>
              </a:rPr>
              <a:t>从数据库中找出信息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else</a:t>
            </a:r>
            <a:r>
              <a:rPr lang="zh-CN" altLang="en-US" sz="1400" kern="100" dirty="0">
                <a:latin typeface="+mn-ea"/>
              </a:rPr>
              <a:t>启动导入程序对相应学号进行该学号的信息导出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</a:t>
            </a:r>
            <a:r>
              <a:rPr lang="zh-CN" altLang="en-US" sz="1400" kern="100" dirty="0">
                <a:latin typeface="+mn-ea"/>
              </a:rPr>
              <a:t>显示经过分析后提供的词条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将不在数据库中的学号的相关信息存入数据库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显示该账号不存在、请重新输入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导入课表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定向提醒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用户通过输入规定的信息来查询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输入的规定信息合法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在数据库中寻找相应课程并显示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显示输入信息不完全、请重新输入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定向提醒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920F43-6217-4DC3-80D9-E68BF0CA47C6}"/>
              </a:ext>
            </a:extLst>
          </p:cNvPr>
          <p:cNvSpPr txBox="1"/>
          <p:nvPr/>
        </p:nvSpPr>
        <p:spPr>
          <a:xfrm>
            <a:off x="8264497" y="204454"/>
            <a:ext cx="3406702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更改个人信息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用户通过输入需要修改的信息来修改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输入的修改信息合法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在数据库中修改相应的个人信息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显示输入信息不不合法、请重新输入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修改个人信息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浏览历史记录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用户通过历史记录来浏览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点击历史记录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显示数据库中个人信息的历史记录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显示超时，请重新浏览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浏览历史记录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注销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用户通过注销来注销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点击注销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显示注销成功，并跳转到登陆界面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显示超时，请重新注销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注销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9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IPO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0242" name="Picture 2" descr="未命名文件-4">
            <a:extLst>
              <a:ext uri="{FF2B5EF4-FFF2-40B4-BE49-F238E27FC236}">
                <a16:creationId xmlns:a16="http://schemas.microsoft.com/office/drawing/2014/main" id="{AE2ED87F-2F83-4345-A7A2-81244560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80" y="286936"/>
            <a:ext cx="4401502" cy="554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03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585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Jackson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1266" name="Picture 2" descr="未命名文件-5">
            <a:extLst>
              <a:ext uri="{FF2B5EF4-FFF2-40B4-BE49-F238E27FC236}">
                <a16:creationId xmlns:a16="http://schemas.microsoft.com/office/drawing/2014/main" id="{583D31F8-37E7-431C-8484-C3EE6589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49" y="1422670"/>
            <a:ext cx="5550881" cy="372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84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盒图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2290" name="Picture 2" descr="盒图">
            <a:extLst>
              <a:ext uri="{FF2B5EF4-FFF2-40B4-BE49-F238E27FC236}">
                <a16:creationId xmlns:a16="http://schemas.microsoft.com/office/drawing/2014/main" id="{57BCEFC1-DF2A-4254-9599-9C40594AF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16" y="392982"/>
            <a:ext cx="526415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84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PDL-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68FD70-EB8B-4A17-A109-758A39F4E94F}"/>
              </a:ext>
            </a:extLst>
          </p:cNvPr>
          <p:cNvSpPr/>
          <p:nvPr/>
        </p:nvSpPr>
        <p:spPr>
          <a:xfrm>
            <a:off x="3265073" y="989363"/>
            <a:ext cx="6096000" cy="53271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 </a:t>
            </a:r>
            <a:r>
              <a:rPr lang="zh-CN" altLang="zh-CN" sz="1200" kern="100" dirty="0">
                <a:latin typeface="+mn-ea"/>
              </a:rPr>
              <a:t>登录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管理员通过输入账号、密码进行登录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输入的账号密码匹配正确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进入系统主界面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显示账号密码错误、重新输入提示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登录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搜索用户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200" kern="100" dirty="0"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D73D3-01F2-42BF-A51E-7C7E28FEF798}"/>
              </a:ext>
            </a:extLst>
          </p:cNvPr>
          <p:cNvSpPr/>
          <p:nvPr/>
        </p:nvSpPr>
        <p:spPr>
          <a:xfrm>
            <a:off x="6093752" y="1035923"/>
            <a:ext cx="6096000" cy="44961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更改用户信息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管理员选择要更改信息的用户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管理员输入更改后的信息并保存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保存成功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返回到主页面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显示保存失败提示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更改用户信息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en-US" sz="12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8A9B0F-3434-49BA-B672-AE78E642F079}"/>
              </a:ext>
            </a:extLst>
          </p:cNvPr>
          <p:cNvSpPr/>
          <p:nvPr/>
        </p:nvSpPr>
        <p:spPr>
          <a:xfrm>
            <a:off x="8517147" y="1234692"/>
            <a:ext cx="6096000" cy="29216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浏览用户信息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 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管理员选择要浏览的用户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管理员浏览信息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浏览用户信息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380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Records of Meeting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会议记录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EEF8A8-9FDD-448D-BE1E-069748FDA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15270"/>
              </p:ext>
            </p:extLst>
          </p:nvPr>
        </p:nvGraphicFramePr>
        <p:xfrm>
          <a:off x="1651247" y="1355562"/>
          <a:ext cx="8069801" cy="5109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818">
                  <a:extLst>
                    <a:ext uri="{9D8B030D-6E8A-4147-A177-3AD203B41FA5}">
                      <a16:colId xmlns:a16="http://schemas.microsoft.com/office/drawing/2014/main" val="2133089007"/>
                    </a:ext>
                  </a:extLst>
                </a:gridCol>
                <a:gridCol w="3252805">
                  <a:extLst>
                    <a:ext uri="{9D8B030D-6E8A-4147-A177-3AD203B41FA5}">
                      <a16:colId xmlns:a16="http://schemas.microsoft.com/office/drawing/2014/main" val="1855214084"/>
                    </a:ext>
                  </a:extLst>
                </a:gridCol>
                <a:gridCol w="1030944">
                  <a:extLst>
                    <a:ext uri="{9D8B030D-6E8A-4147-A177-3AD203B41FA5}">
                      <a16:colId xmlns:a16="http://schemas.microsoft.com/office/drawing/2014/main" val="2880802975"/>
                    </a:ext>
                  </a:extLst>
                </a:gridCol>
                <a:gridCol w="2666234">
                  <a:extLst>
                    <a:ext uri="{9D8B030D-6E8A-4147-A177-3AD203B41FA5}">
                      <a16:colId xmlns:a16="http://schemas.microsoft.com/office/drawing/2014/main" val="2627268444"/>
                    </a:ext>
                  </a:extLst>
                </a:gridCol>
              </a:tblGrid>
              <a:tr h="2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会议地点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微信语音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2019.</a:t>
                      </a:r>
                      <a:r>
                        <a:rPr lang="en-US" altLang="zh-CN" sz="1050" kern="100" dirty="0">
                          <a:effectLst/>
                        </a:rPr>
                        <a:t>4</a:t>
                      </a:r>
                      <a:r>
                        <a:rPr lang="en-US" sz="1050" kern="100" dirty="0">
                          <a:effectLst/>
                        </a:rPr>
                        <a:t>.2</a:t>
                      </a:r>
                      <a:r>
                        <a:rPr lang="en-US" altLang="zh-CN" sz="1050" kern="100" dirty="0">
                          <a:effectLst/>
                        </a:rPr>
                        <a:t>9</a:t>
                      </a:r>
                      <a:r>
                        <a:rPr lang="en-US" sz="1050" kern="100" dirty="0">
                          <a:effectLst/>
                        </a:rPr>
                        <a:t> 21:00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extLst>
                  <a:ext uri="{0D108BD9-81ED-4DB2-BD59-A6C34878D82A}">
                    <a16:rowId xmlns:a16="http://schemas.microsoft.com/office/drawing/2014/main" val="478760367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 持 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方绪俊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 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赵雨泽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extLst>
                  <a:ext uri="{0D108BD9-81ED-4DB2-BD59-A6C34878D82A}">
                    <a16:rowId xmlns:a16="http://schemas.microsoft.com/office/drawing/2014/main" val="2198739155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参会人员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 anchor="ctr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方绪俊、赵雨泽、王子超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75344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会议主题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 anchor="ctr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详细设计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09664"/>
                  </a:ext>
                </a:extLst>
              </a:tr>
              <a:tr h="4151865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会议内容：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altLang="en-US" sz="1050" kern="100" dirty="0">
                          <a:effectLst/>
                        </a:rPr>
                        <a:t>代码模块任务认领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altLang="en-US" sz="1050" kern="100" dirty="0">
                          <a:effectLst/>
                        </a:rPr>
                        <a:t>模块功能确定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近期安排：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方绪俊 </a:t>
                      </a:r>
                      <a:r>
                        <a:rPr lang="zh-CN" altLang="en-US" sz="1050" kern="100" dirty="0">
                          <a:effectLst/>
                        </a:rPr>
                        <a:t>详细</a:t>
                      </a:r>
                      <a:r>
                        <a:rPr lang="zh-CN" sz="1050" kern="100" dirty="0">
                          <a:effectLst/>
                        </a:rPr>
                        <a:t>设计</a:t>
                      </a:r>
                      <a:r>
                        <a:rPr lang="en-US" sz="1050" kern="100" dirty="0">
                          <a:effectLst/>
                        </a:rPr>
                        <a:t>ppt </a:t>
                      </a:r>
                      <a:r>
                        <a:rPr lang="zh-CN" altLang="en-US" sz="1050" kern="100" dirty="0">
                          <a:effectLst/>
                        </a:rPr>
                        <a:t>界面设计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赵雨泽 </a:t>
                      </a:r>
                      <a:r>
                        <a:rPr lang="zh-CN" altLang="en-US" sz="1050" kern="100" dirty="0">
                          <a:effectLst/>
                        </a:rPr>
                        <a:t>详细设计文档</a:t>
                      </a:r>
                      <a:r>
                        <a:rPr lang="zh-CN" sz="1050" kern="100" dirty="0">
                          <a:effectLst/>
                        </a:rPr>
                        <a:t> 制作各种图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王子超</a:t>
                      </a:r>
                      <a:r>
                        <a:rPr lang="en-US" altLang="zh-CN" sz="1050" kern="100" dirty="0">
                          <a:effectLst/>
                        </a:rPr>
                        <a:t>  </a:t>
                      </a:r>
                      <a:r>
                        <a:rPr lang="zh-CN" altLang="en-US" sz="1050" kern="100" dirty="0">
                          <a:effectLst/>
                        </a:rPr>
                        <a:t>模块功能伪代码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8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2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Reference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DE9E7C-D420-4904-9645-9CDCF6655D46}"/>
              </a:ext>
            </a:extLst>
          </p:cNvPr>
          <p:cNvSpPr/>
          <p:nvPr/>
        </p:nvSpPr>
        <p:spPr>
          <a:xfrm>
            <a:off x="1583769" y="1348688"/>
            <a:ext cx="1846950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 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6C152A-6D1E-480F-ACCD-8BDA170B1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7020"/>
              </p:ext>
            </p:extLst>
          </p:nvPr>
        </p:nvGraphicFramePr>
        <p:xfrm>
          <a:off x="1619597" y="1902290"/>
          <a:ext cx="8952806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09">
                  <a:extLst>
                    <a:ext uri="{9D8B030D-6E8A-4147-A177-3AD203B41FA5}">
                      <a16:colId xmlns:a16="http://schemas.microsoft.com/office/drawing/2014/main" val="1482893759"/>
                    </a:ext>
                  </a:extLst>
                </a:gridCol>
                <a:gridCol w="4913519">
                  <a:extLst>
                    <a:ext uri="{9D8B030D-6E8A-4147-A177-3AD203B41FA5}">
                      <a16:colId xmlns:a16="http://schemas.microsoft.com/office/drawing/2014/main" val="418550272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74058820"/>
                    </a:ext>
                  </a:extLst>
                </a:gridCol>
                <a:gridCol w="1320338">
                  <a:extLst>
                    <a:ext uri="{9D8B030D-6E8A-4147-A177-3AD203B41FA5}">
                      <a16:colId xmlns:a16="http://schemas.microsoft.com/office/drawing/2014/main" val="121716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修订版本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发行日期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400" dirty="0"/>
                        <a:t>ICS 35.080 L77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400" dirty="0"/>
                        <a:t>《</a:t>
                      </a:r>
                      <a:r>
                        <a:rPr lang="zh-CN" altLang="en-US" sz="1400" dirty="0"/>
                        <a:t>中华人民共和国国家标准</a:t>
                      </a:r>
                      <a:r>
                        <a:rPr lang="en-US" altLang="zh-CN" sz="1400" dirty="0"/>
                        <a:t>-</a:t>
                      </a:r>
                      <a:r>
                        <a:rPr lang="zh-CN" altLang="en-US" sz="1400" dirty="0"/>
                        <a:t>计算机软件文档编制规范</a:t>
                      </a:r>
                      <a:r>
                        <a:rPr lang="en-US" altLang="zh-CN" sz="1400" dirty="0"/>
                        <a:t>》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GB/T 8567-2006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2006-03-14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4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9787302426820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软件需求（第三版）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》[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KarlWiegers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JoyBeatty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李忠利、李淳、霍金健、孔晨辉译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kern="1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3-1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2016-03-01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01-2013-2169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《python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自然语言处理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》Steven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Bird,Ewan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Klein,Edward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Loper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陈涛、张旭等译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2014-7-</a:t>
                      </a:r>
                      <a:r>
                        <a:rPr lang="zh-CN" altLang="en-US" sz="1400" dirty="0"/>
                        <a:t>第一版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2014-7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47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196" y="285750"/>
            <a:ext cx="11554691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964921" y="2760932"/>
            <a:ext cx="2262158" cy="1336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+mn-ea"/>
              </a:rPr>
              <a:t>Q&amp;A</a:t>
            </a:r>
            <a:endParaRPr lang="zh-CN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人机界面设计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Man-machine interface design 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8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注册登录界面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95DD1A-36F6-49F6-B752-CD5B8350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8" y="1273611"/>
            <a:ext cx="2860313" cy="5191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496469-78AC-4D6F-98D8-F6795693F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10"/>
            <a:ext cx="2802576" cy="51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B50A8E0-0DD9-47B6-9DE2-AB30C8AEA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10"/>
            <a:ext cx="2802576" cy="5191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822BA5-AE55-414C-9C12-DDDFED70C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8" y="1273610"/>
            <a:ext cx="2860313" cy="5191406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课表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04278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071FA0-CB47-48F6-BAB8-6BD256C1E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09"/>
            <a:ext cx="2802576" cy="5191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E550A3-A5E8-4CE8-92FF-F294B86E5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7" y="1273610"/>
            <a:ext cx="2860313" cy="52322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待办事项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8964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D290F-1989-49B8-8257-8B5F8305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50" y="1035103"/>
            <a:ext cx="2961566" cy="54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软件结构设计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Software structure design 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31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ea"/>
              </a:rPr>
              <a:t>HIPO</a:t>
            </a:r>
            <a:r>
              <a:rPr lang="zh-CN" altLang="en-US" sz="2000" b="1" dirty="0">
                <a:latin typeface="+mn-ea"/>
              </a:rPr>
              <a:t>图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IPO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业务流图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784E6A-B5C2-44EE-B154-42C7674E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893" y="712621"/>
            <a:ext cx="200788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A7051C7-369A-49A9-8213-0B87777F7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83240"/>
              </p:ext>
            </p:extLst>
          </p:nvPr>
        </p:nvGraphicFramePr>
        <p:xfrm>
          <a:off x="3703320" y="601267"/>
          <a:ext cx="7589520" cy="602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8763150" imgH="7972425" progId="Visio.Drawing.15">
                  <p:embed/>
                </p:oleObj>
              </mc:Choice>
              <mc:Fallback>
                <p:oleObj r:id="rId4" imgW="8763150" imgH="79724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320" y="601267"/>
                        <a:ext cx="7589520" cy="6028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399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975</Words>
  <Application>Microsoft Office PowerPoint</Application>
  <PresentationFormat>宽屏</PresentationFormat>
  <Paragraphs>404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Microsoft YaHei</vt:lpstr>
      <vt:lpstr>微软雅黑 Light</vt:lpstr>
      <vt:lpstr>Arial</vt:lpstr>
      <vt:lpstr>Calibri</vt:lpstr>
      <vt:lpstr>Calibri Light</vt:lpstr>
      <vt:lpstr>Times New Roman</vt:lpstr>
      <vt:lpstr>www.33ppt.com 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方绪俊</dc:creator>
  <cp:lastModifiedBy>503494633@qq.com</cp:lastModifiedBy>
  <cp:revision>52</cp:revision>
  <dcterms:created xsi:type="dcterms:W3CDTF">2015-11-20T05:54:00Z</dcterms:created>
  <dcterms:modified xsi:type="dcterms:W3CDTF">2019-05-06T12:28:37Z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