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Lst>
  <p:notesMasterIdLst>
    <p:notesMasterId r:id="rId24"/>
  </p:notesMasterIdLst>
  <p:sldIdLst>
    <p:sldId id="368" r:id="rId2"/>
    <p:sldId id="275" r:id="rId3"/>
    <p:sldId id="258" r:id="rId4"/>
    <p:sldId id="369" r:id="rId5"/>
    <p:sldId id="303" r:id="rId6"/>
    <p:sldId id="346" r:id="rId7"/>
    <p:sldId id="373" r:id="rId8"/>
    <p:sldId id="399" r:id="rId9"/>
    <p:sldId id="344" r:id="rId10"/>
    <p:sldId id="374" r:id="rId11"/>
    <p:sldId id="385" r:id="rId12"/>
    <p:sldId id="386" r:id="rId13"/>
    <p:sldId id="387" r:id="rId14"/>
    <p:sldId id="347" r:id="rId15"/>
    <p:sldId id="355" r:id="rId16"/>
    <p:sldId id="382" r:id="rId17"/>
    <p:sldId id="383" r:id="rId18"/>
    <p:sldId id="400" r:id="rId19"/>
    <p:sldId id="388" r:id="rId20"/>
    <p:sldId id="384" r:id="rId21"/>
    <p:sldId id="362" r:id="rId22"/>
    <p:sldId id="36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58" d="100"/>
          <a:sy n="58" d="100"/>
        </p:scale>
        <p:origin x="53" y="34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2019/6/15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en-US" sz="4050" b="1" dirty="0">
                <a:latin typeface="+mj-ea"/>
                <a:ea typeface="+mj-ea"/>
              </a:rPr>
              <a:t>关于功能课程表的总体设计</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21</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总体设计</a:t>
              </a: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需求规定</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5478423"/>
          </a:xfrm>
          <a:prstGeom prst="rect">
            <a:avLst/>
          </a:prstGeom>
          <a:noFill/>
        </p:spPr>
        <p:txBody>
          <a:bodyPr wrap="square" rtlCol="0">
            <a:spAutoFit/>
          </a:bodyPr>
          <a:lstStyle/>
          <a:p>
            <a:r>
              <a:rPr lang="zh-CN" altLang="zh-CN" b="1" dirty="0"/>
              <a:t>功能：</a:t>
            </a:r>
            <a:endParaRPr lang="zh-CN" altLang="zh-CN" dirty="0"/>
          </a:p>
          <a:p>
            <a:r>
              <a:rPr lang="zh-CN" altLang="zh-CN" dirty="0"/>
              <a:t>已注册用户方：</a:t>
            </a:r>
          </a:p>
          <a:p>
            <a:pPr lvl="0"/>
            <a:r>
              <a:rPr lang="en-US" altLang="zh-CN" sz="1600" dirty="0"/>
              <a:t>1.	</a:t>
            </a:r>
            <a:r>
              <a:rPr lang="zh-CN" altLang="en-US" sz="1600" dirty="0"/>
              <a:t>用户登陆</a:t>
            </a:r>
          </a:p>
          <a:p>
            <a:pPr lvl="0"/>
            <a:r>
              <a:rPr lang="en-US" altLang="zh-CN" sz="1600" dirty="0"/>
              <a:t>2.	</a:t>
            </a:r>
            <a:r>
              <a:rPr lang="zh-CN" altLang="en-US" sz="1600" dirty="0"/>
              <a:t>用户忘记密码</a:t>
            </a:r>
          </a:p>
          <a:p>
            <a:pPr lvl="0"/>
            <a:r>
              <a:rPr lang="en-US" altLang="zh-CN" sz="1600" dirty="0"/>
              <a:t>3.	</a:t>
            </a:r>
            <a:r>
              <a:rPr lang="zh-CN" altLang="en-US" sz="1600" dirty="0"/>
              <a:t>用户注销</a:t>
            </a:r>
          </a:p>
          <a:p>
            <a:pPr lvl="0"/>
            <a:r>
              <a:rPr lang="en-US" altLang="zh-CN" sz="1600" dirty="0"/>
              <a:t>4.	</a:t>
            </a:r>
            <a:r>
              <a:rPr lang="zh-CN" altLang="en-US" sz="1600" dirty="0"/>
              <a:t>用户预约爬虫</a:t>
            </a:r>
          </a:p>
          <a:p>
            <a:pPr lvl="0"/>
            <a:r>
              <a:rPr lang="en-US" altLang="zh-CN" sz="1600" dirty="0"/>
              <a:t>5.	</a:t>
            </a:r>
            <a:r>
              <a:rPr lang="zh-CN" altLang="en-US" sz="1600" dirty="0"/>
              <a:t>用户固定词条搜索</a:t>
            </a:r>
          </a:p>
          <a:p>
            <a:pPr lvl="0"/>
            <a:r>
              <a:rPr lang="en-US" altLang="zh-CN" sz="1600" dirty="0"/>
              <a:t>6.	</a:t>
            </a:r>
            <a:r>
              <a:rPr lang="zh-CN" altLang="en-US" sz="1600" dirty="0"/>
              <a:t>用户非固定词条搜索</a:t>
            </a:r>
          </a:p>
          <a:p>
            <a:pPr lvl="0"/>
            <a:r>
              <a:rPr lang="en-US" altLang="zh-CN" sz="1600" dirty="0"/>
              <a:t>7.	</a:t>
            </a:r>
            <a:r>
              <a:rPr lang="zh-CN" altLang="en-US" sz="1600" dirty="0"/>
              <a:t>用户查看历史记录</a:t>
            </a:r>
          </a:p>
          <a:p>
            <a:pPr lvl="0"/>
            <a:r>
              <a:rPr lang="zh-CN" altLang="en-US" sz="1600" dirty="0"/>
              <a:t>管理员方：</a:t>
            </a:r>
          </a:p>
          <a:p>
            <a:pPr lvl="0"/>
            <a:r>
              <a:rPr lang="en-US" altLang="zh-CN" sz="1600" dirty="0"/>
              <a:t>1.	</a:t>
            </a:r>
            <a:r>
              <a:rPr lang="zh-CN" altLang="en-US" sz="1600" dirty="0"/>
              <a:t>管理员登录</a:t>
            </a:r>
          </a:p>
          <a:p>
            <a:pPr lvl="0"/>
            <a:r>
              <a:rPr lang="en-US" altLang="zh-CN" sz="1600" dirty="0"/>
              <a:t>2.	</a:t>
            </a:r>
            <a:r>
              <a:rPr lang="zh-CN" altLang="en-US" sz="1600" dirty="0"/>
              <a:t>管理员管理用户</a:t>
            </a:r>
          </a:p>
          <a:p>
            <a:pPr lvl="0"/>
            <a:r>
              <a:rPr lang="en-US" altLang="zh-CN" sz="1600" dirty="0"/>
              <a:t>3.	</a:t>
            </a:r>
            <a:r>
              <a:rPr lang="zh-CN" altLang="en-US" sz="1600" dirty="0"/>
              <a:t>管理员浏览信息</a:t>
            </a:r>
          </a:p>
          <a:p>
            <a:pPr lvl="0"/>
            <a:r>
              <a:rPr lang="en-US" altLang="zh-CN" sz="1600" dirty="0"/>
              <a:t>4.	</a:t>
            </a:r>
            <a:r>
              <a:rPr lang="zh-CN" altLang="en-US" sz="1600" dirty="0"/>
              <a:t>管理员忘记密码</a:t>
            </a:r>
          </a:p>
          <a:p>
            <a:pPr lvl="0"/>
            <a:r>
              <a:rPr lang="en-US" altLang="zh-CN" sz="1600" dirty="0"/>
              <a:t>5.	</a:t>
            </a:r>
            <a:r>
              <a:rPr lang="zh-CN" altLang="en-US" sz="1600" dirty="0"/>
              <a:t>管理员注销</a:t>
            </a:r>
          </a:p>
          <a:p>
            <a:r>
              <a:rPr lang="zh-CN" altLang="zh-CN" b="1" dirty="0"/>
              <a:t>数据来源：</a:t>
            </a:r>
            <a:endParaRPr lang="zh-CN" altLang="zh-CN" dirty="0"/>
          </a:p>
          <a:p>
            <a:r>
              <a:rPr lang="en-US" altLang="zh-CN" dirty="0"/>
              <a:t>1.</a:t>
            </a:r>
            <a:r>
              <a:rPr lang="zh-CN" altLang="zh-CN" dirty="0"/>
              <a:t>用户手动输入的用户数据</a:t>
            </a:r>
          </a:p>
          <a:p>
            <a:r>
              <a:rPr lang="en-US" altLang="zh-CN" dirty="0"/>
              <a:t>2.</a:t>
            </a:r>
            <a:r>
              <a:rPr lang="zh-CN" altLang="zh-CN" dirty="0"/>
              <a:t>已保存在云端数据库的用户数据</a:t>
            </a:r>
          </a:p>
          <a:p>
            <a:r>
              <a:rPr lang="en-US" altLang="zh-CN" dirty="0"/>
              <a:t>3.</a:t>
            </a:r>
            <a:r>
              <a:rPr lang="zh-CN" altLang="zh-CN" dirty="0"/>
              <a:t>固定导入用户输入的学号所得到的数据</a:t>
            </a:r>
          </a:p>
          <a:p>
            <a:r>
              <a:rPr lang="en-US" altLang="zh-CN" dirty="0"/>
              <a:t>4.</a:t>
            </a:r>
            <a:r>
              <a:rPr lang="zh-CN" altLang="zh-CN" dirty="0"/>
              <a:t>搜索引擎中搜索关键字所得到的数据</a:t>
            </a:r>
          </a:p>
          <a:p>
            <a:pPr lvl="0"/>
            <a:endParaRPr lang="en-US" altLang="zh-CN" sz="1600" dirty="0"/>
          </a:p>
        </p:txBody>
      </p:sp>
    </p:spTree>
    <p:extLst>
      <p:ext uri="{BB962C8B-B14F-4D97-AF65-F5344CB8AC3E}">
        <p14:creationId xmlns:p14="http://schemas.microsoft.com/office/powerpoint/2010/main" val="1097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总体设计</a:t>
              </a: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运行环境</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4493538"/>
          </a:xfrm>
          <a:prstGeom prst="rect">
            <a:avLst/>
          </a:prstGeom>
          <a:noFill/>
        </p:spPr>
        <p:txBody>
          <a:bodyPr wrap="square" rtlCol="0">
            <a:spAutoFit/>
          </a:bodyPr>
          <a:lstStyle/>
          <a:p>
            <a:r>
              <a:rPr lang="zh-CN" altLang="en-US" b="1" dirty="0"/>
              <a:t>微信开发者工具</a:t>
            </a:r>
            <a:endParaRPr lang="en-US" altLang="zh-CN" b="1" dirty="0"/>
          </a:p>
          <a:p>
            <a:endParaRPr lang="en-US" altLang="zh-CN" b="1" dirty="0"/>
          </a:p>
          <a:p>
            <a:r>
              <a:rPr lang="zh-CN" altLang="zh-CN" b="1" dirty="0"/>
              <a:t>未投入使用前的环境</a:t>
            </a:r>
          </a:p>
          <a:p>
            <a:pPr lvl="0"/>
            <a:r>
              <a:rPr lang="en-US" altLang="zh-CN" dirty="0"/>
              <a:t>1</a:t>
            </a:r>
            <a:r>
              <a:rPr lang="zh-CN" altLang="en-US" dirty="0"/>
              <a:t>、</a:t>
            </a:r>
            <a:r>
              <a:rPr lang="zh-CN" altLang="zh-CN" dirty="0"/>
              <a:t>在我们学生日常的学习生活中经常会出现因忘记课程上课时间或上课地点等相关课程信息而导致迟到旷课；</a:t>
            </a:r>
          </a:p>
          <a:p>
            <a:pPr lvl="0"/>
            <a:r>
              <a:rPr lang="en-US" altLang="zh-CN" dirty="0"/>
              <a:t>2</a:t>
            </a:r>
            <a:r>
              <a:rPr lang="zh-CN" altLang="en-US" dirty="0"/>
              <a:t>、</a:t>
            </a:r>
            <a:r>
              <a:rPr lang="zh-CN" altLang="zh-CN" dirty="0"/>
              <a:t>期中期末复习没有头绪、忘记老师上课讲的重点；</a:t>
            </a:r>
          </a:p>
          <a:p>
            <a:pPr lvl="0"/>
            <a:r>
              <a:rPr lang="en-US" altLang="zh-CN" dirty="0"/>
              <a:t>3</a:t>
            </a:r>
            <a:r>
              <a:rPr lang="zh-CN" altLang="en-US" dirty="0"/>
              <a:t>、</a:t>
            </a:r>
            <a:r>
              <a:rPr lang="zh-CN" altLang="zh-CN" dirty="0"/>
              <a:t>忘记作业或记错提交日期而延期完成作业等问题。</a:t>
            </a:r>
          </a:p>
          <a:p>
            <a:r>
              <a:rPr lang="zh-CN" altLang="zh-CN" b="1" dirty="0"/>
              <a:t>投入使用后的环境</a:t>
            </a:r>
          </a:p>
          <a:p>
            <a:pPr lvl="0"/>
            <a:r>
              <a:rPr lang="en-US" altLang="zh-CN" dirty="0"/>
              <a:t>1</a:t>
            </a:r>
            <a:r>
              <a:rPr lang="zh-CN" altLang="en-US" dirty="0"/>
              <a:t>、</a:t>
            </a:r>
            <a:r>
              <a:rPr lang="zh-CN" altLang="zh-CN" dirty="0"/>
              <a:t>在我们学生日常的学习生活中经常会出现因忘记课程上课时间或上课地点等相关课程信息的情况，用户可以通过此小程序快速查询将要上的课程的详细信息；</a:t>
            </a:r>
          </a:p>
          <a:p>
            <a:pPr lvl="0"/>
            <a:r>
              <a:rPr lang="en-US" altLang="zh-CN" dirty="0"/>
              <a:t>2</a:t>
            </a:r>
            <a:r>
              <a:rPr lang="zh-CN" altLang="en-US" dirty="0"/>
              <a:t>、</a:t>
            </a:r>
            <a:r>
              <a:rPr lang="zh-CN" altLang="zh-CN" dirty="0"/>
              <a:t>用户不需要翻看书本上记地和画地乱七八糟的笔记，或者漏记的笔记，能够精确的保持平时上课上传的笔记；</a:t>
            </a:r>
          </a:p>
          <a:p>
            <a:pPr lvl="0"/>
            <a:r>
              <a:rPr lang="en-US" altLang="zh-CN" dirty="0"/>
              <a:t>3</a:t>
            </a:r>
            <a:r>
              <a:rPr lang="zh-CN" altLang="en-US" dirty="0"/>
              <a:t>、</a:t>
            </a:r>
            <a:r>
              <a:rPr lang="zh-CN" altLang="zh-CN" dirty="0"/>
              <a:t>添加未完成事项的类似备忘录的功能确保每位同学按时完成作业或者其他待办事项。</a:t>
            </a:r>
          </a:p>
          <a:p>
            <a:pPr lvl="0"/>
            <a:endParaRPr lang="en-US" altLang="zh-CN" sz="1600" dirty="0"/>
          </a:p>
        </p:txBody>
      </p:sp>
    </p:spTree>
    <p:extLst>
      <p:ext uri="{BB962C8B-B14F-4D97-AF65-F5344CB8AC3E}">
        <p14:creationId xmlns:p14="http://schemas.microsoft.com/office/powerpoint/2010/main" val="254086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总体设计</a:t>
              </a: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供选择的方案</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5539978"/>
          </a:xfrm>
          <a:prstGeom prst="rect">
            <a:avLst/>
          </a:prstGeom>
          <a:noFill/>
        </p:spPr>
        <p:txBody>
          <a:bodyPr wrap="square" rtlCol="0">
            <a:spAutoFit/>
          </a:bodyPr>
          <a:lstStyle/>
          <a:p>
            <a:r>
              <a:rPr lang="zh-CN" altLang="zh-CN" b="1" dirty="0"/>
              <a:t>供选择的系统方案</a:t>
            </a:r>
            <a:r>
              <a:rPr lang="en-US" altLang="zh-CN" b="1" dirty="0"/>
              <a:t>1</a:t>
            </a:r>
            <a:endParaRPr lang="zh-CN" altLang="zh-CN" b="1" dirty="0"/>
          </a:p>
          <a:p>
            <a:pPr lvl="0"/>
            <a:r>
              <a:rPr lang="zh-CN" altLang="en-US" sz="1600" dirty="0"/>
              <a:t>小程序开发</a:t>
            </a:r>
          </a:p>
          <a:p>
            <a:pPr lvl="0"/>
            <a:r>
              <a:rPr lang="en-US" altLang="zh-CN" sz="1600" dirty="0"/>
              <a:t>2.3.1.1 </a:t>
            </a:r>
            <a:r>
              <a:rPr lang="zh-CN" altLang="en-US" sz="1600" dirty="0"/>
              <a:t>技术可行性</a:t>
            </a:r>
          </a:p>
          <a:p>
            <a:pPr lvl="0"/>
            <a:r>
              <a:rPr lang="en-US" altLang="zh-CN" sz="1600" dirty="0"/>
              <a:t>Java</a:t>
            </a:r>
            <a:r>
              <a:rPr lang="zh-CN" altLang="en-US" sz="1600" dirty="0"/>
              <a:t>语言更加严谨、健壮和安全，相较于</a:t>
            </a:r>
            <a:r>
              <a:rPr lang="en-US" altLang="zh-CN" sz="1600" dirty="0"/>
              <a:t>Python</a:t>
            </a:r>
            <a:r>
              <a:rPr lang="zh-CN" altLang="en-US" sz="1600" dirty="0"/>
              <a:t>而言，更加成熟，不易出错。但是由此产生的代价是，</a:t>
            </a:r>
            <a:r>
              <a:rPr lang="en-US" altLang="zh-CN" sz="1600" dirty="0"/>
              <a:t>Java</a:t>
            </a:r>
            <a:r>
              <a:rPr lang="zh-CN" altLang="en-US" sz="1600" dirty="0"/>
              <a:t>的语法较</a:t>
            </a:r>
            <a:r>
              <a:rPr lang="en-US" altLang="zh-CN" sz="1600" dirty="0"/>
              <a:t>Python</a:t>
            </a:r>
            <a:r>
              <a:rPr lang="zh-CN" altLang="en-US" sz="1600" dirty="0"/>
              <a:t>复杂很多，因此同样的程序需要更多的代码行数，也会消耗更多的时间成本。同时，</a:t>
            </a:r>
            <a:r>
              <a:rPr lang="en-US" altLang="zh-CN" sz="1600" dirty="0"/>
              <a:t>Java</a:t>
            </a:r>
            <a:r>
              <a:rPr lang="zh-CN" altLang="en-US" sz="1600" dirty="0"/>
              <a:t>也更加缺乏灵活性。</a:t>
            </a:r>
          </a:p>
          <a:p>
            <a:pPr lvl="0"/>
            <a:r>
              <a:rPr lang="en-US" altLang="zh-CN" sz="1600" dirty="0"/>
              <a:t>2.3.1.2 </a:t>
            </a:r>
            <a:r>
              <a:rPr lang="zh-CN" altLang="en-US" sz="1600" dirty="0"/>
              <a:t>经济可行性</a:t>
            </a:r>
          </a:p>
          <a:p>
            <a:pPr lvl="0"/>
            <a:r>
              <a:rPr lang="zh-CN" altLang="en-US" sz="1600" dirty="0"/>
              <a:t>支出：</a:t>
            </a:r>
          </a:p>
          <a:p>
            <a:pPr lvl="0"/>
            <a:r>
              <a:rPr lang="en-US" altLang="zh-CN" sz="1600" dirty="0"/>
              <a:t>1.</a:t>
            </a:r>
            <a:r>
              <a:rPr lang="zh-CN" altLang="en-US" sz="1600" dirty="0"/>
              <a:t>云服务器租金</a:t>
            </a:r>
          </a:p>
          <a:p>
            <a:pPr lvl="0"/>
            <a:r>
              <a:rPr lang="en-US" altLang="zh-CN" sz="1600" dirty="0"/>
              <a:t>2.Office</a:t>
            </a:r>
            <a:r>
              <a:rPr lang="zh-CN" altLang="en-US" sz="1600" dirty="0"/>
              <a:t>正版费用</a:t>
            </a:r>
          </a:p>
          <a:p>
            <a:pPr lvl="0"/>
            <a:r>
              <a:rPr lang="en-US" altLang="zh-CN" sz="1600" dirty="0"/>
              <a:t>3.Windows 10 </a:t>
            </a:r>
            <a:r>
              <a:rPr lang="zh-CN" altLang="en-US" sz="1600" dirty="0"/>
              <a:t>正版费用</a:t>
            </a:r>
          </a:p>
          <a:p>
            <a:pPr lvl="0"/>
            <a:r>
              <a:rPr lang="zh-CN" altLang="en-US" sz="1600" dirty="0"/>
              <a:t>收入：</a:t>
            </a:r>
          </a:p>
          <a:p>
            <a:pPr lvl="0"/>
            <a:r>
              <a:rPr lang="en-US" altLang="zh-CN" sz="1600" dirty="0"/>
              <a:t>1.</a:t>
            </a:r>
            <a:r>
              <a:rPr lang="zh-CN" altLang="en-US" sz="1600" dirty="0"/>
              <a:t>小程序内广告收入</a:t>
            </a:r>
          </a:p>
          <a:p>
            <a:pPr lvl="0"/>
            <a:r>
              <a:rPr lang="en-US" altLang="zh-CN" sz="1600" dirty="0"/>
              <a:t>2. </a:t>
            </a:r>
            <a:r>
              <a:rPr lang="zh-CN" altLang="en-US" sz="1600" dirty="0"/>
              <a:t>按照网站人数增加带来的一系列收益，包括但不限于：资料出售、会员加速等。</a:t>
            </a:r>
          </a:p>
          <a:p>
            <a:pPr lvl="0"/>
            <a:r>
              <a:rPr lang="en-US" altLang="zh-CN" sz="1600" dirty="0"/>
              <a:t>2.3.1.3 </a:t>
            </a:r>
            <a:r>
              <a:rPr lang="zh-CN" altLang="en-US" sz="1600" dirty="0"/>
              <a:t>操作可行性</a:t>
            </a:r>
          </a:p>
          <a:p>
            <a:pPr lvl="0"/>
            <a:r>
              <a:rPr lang="zh-CN" altLang="en-US" sz="1600" dirty="0"/>
              <a:t>微信小程序是基于微信下的软件，它不是</a:t>
            </a:r>
            <a:r>
              <a:rPr lang="en-US" altLang="zh-CN" sz="1600" dirty="0"/>
              <a:t>APP</a:t>
            </a:r>
            <a:r>
              <a:rPr lang="zh-CN" altLang="en-US" sz="1600" dirty="0"/>
              <a:t>，却能够拥有与</a:t>
            </a:r>
            <a:r>
              <a:rPr lang="en-US" altLang="zh-CN" sz="1600" dirty="0"/>
              <a:t>APP</a:t>
            </a:r>
            <a:r>
              <a:rPr lang="zh-CN" altLang="en-US" sz="1600" dirty="0"/>
              <a:t>相似的功能，而且小程序不需要下载，可以立即使用，方便简洁。对用户来说操作简单，对于程序员来说，微信小程序的制作比</a:t>
            </a:r>
            <a:r>
              <a:rPr lang="en-US" altLang="zh-CN" sz="1600" dirty="0"/>
              <a:t>APP</a:t>
            </a:r>
            <a:r>
              <a:rPr lang="zh-CN" altLang="en-US" sz="1600" dirty="0"/>
              <a:t>会简单一些。</a:t>
            </a:r>
          </a:p>
          <a:p>
            <a:pPr lvl="0"/>
            <a:endParaRPr lang="en-US" altLang="zh-CN" sz="1600" dirty="0"/>
          </a:p>
        </p:txBody>
      </p:sp>
    </p:spTree>
    <p:extLst>
      <p:ext uri="{BB962C8B-B14F-4D97-AF65-F5344CB8AC3E}">
        <p14:creationId xmlns:p14="http://schemas.microsoft.com/office/powerpoint/2010/main" val="161220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总体设计</a:t>
              </a: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供选择的方案</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6032421"/>
          </a:xfrm>
          <a:prstGeom prst="rect">
            <a:avLst/>
          </a:prstGeom>
          <a:noFill/>
        </p:spPr>
        <p:txBody>
          <a:bodyPr wrap="square" rtlCol="0">
            <a:spAutoFit/>
          </a:bodyPr>
          <a:lstStyle/>
          <a:p>
            <a:r>
              <a:rPr lang="zh-CN" altLang="zh-CN" b="1" dirty="0"/>
              <a:t>供选择的系统方案</a:t>
            </a:r>
            <a:r>
              <a:rPr lang="en-US" altLang="zh-CN" b="1" dirty="0"/>
              <a:t>2</a:t>
            </a:r>
            <a:endParaRPr lang="zh-CN" altLang="zh-CN" b="1" dirty="0"/>
          </a:p>
          <a:p>
            <a:r>
              <a:rPr lang="zh-CN" altLang="zh-CN" sz="1600" dirty="0"/>
              <a:t>安卓端</a:t>
            </a:r>
            <a:r>
              <a:rPr lang="en-US" altLang="zh-CN" sz="1600" dirty="0"/>
              <a:t>App</a:t>
            </a:r>
            <a:r>
              <a:rPr lang="zh-CN" altLang="zh-CN" sz="1600" dirty="0"/>
              <a:t>开发（</a:t>
            </a:r>
            <a:r>
              <a:rPr lang="en-US" altLang="zh-CN" sz="1600" dirty="0"/>
              <a:t>Java</a:t>
            </a:r>
            <a:r>
              <a:rPr lang="zh-CN" altLang="zh-CN" sz="1600" dirty="0"/>
              <a:t>）</a:t>
            </a:r>
          </a:p>
          <a:p>
            <a:r>
              <a:rPr lang="en-US" altLang="zh-CN" sz="1600" dirty="0"/>
              <a:t>2.3.3.1</a:t>
            </a:r>
            <a:r>
              <a:rPr lang="zh-CN" altLang="zh-CN" sz="1600" dirty="0"/>
              <a:t>技术可行性</a:t>
            </a:r>
          </a:p>
          <a:p>
            <a:r>
              <a:rPr lang="en-US" altLang="zh-CN" sz="1600" dirty="0"/>
              <a:t>Java</a:t>
            </a:r>
            <a:r>
              <a:rPr lang="zh-CN" altLang="zh-CN" sz="1600" dirty="0"/>
              <a:t>语言更加严谨、健壮和安全，相较于</a:t>
            </a:r>
            <a:r>
              <a:rPr lang="en-US" altLang="zh-CN" sz="1600" dirty="0"/>
              <a:t>Python</a:t>
            </a:r>
            <a:r>
              <a:rPr lang="zh-CN" altLang="zh-CN" sz="1600" dirty="0"/>
              <a:t>而言，更加成熟，不易出错。但是由此产生的代价是，</a:t>
            </a:r>
            <a:r>
              <a:rPr lang="en-US" altLang="zh-CN" sz="1600" dirty="0"/>
              <a:t>Java</a:t>
            </a:r>
            <a:r>
              <a:rPr lang="zh-CN" altLang="zh-CN" sz="1600" dirty="0"/>
              <a:t>的语法较</a:t>
            </a:r>
            <a:r>
              <a:rPr lang="en-US" altLang="zh-CN" sz="1600" dirty="0"/>
              <a:t>Python</a:t>
            </a:r>
            <a:r>
              <a:rPr lang="zh-CN" altLang="zh-CN" sz="1600" dirty="0"/>
              <a:t>复杂很多，因此同样的程序需要更多的代码行数，也会消耗更多的时间成本。同时，</a:t>
            </a:r>
            <a:r>
              <a:rPr lang="en-US" altLang="zh-CN" sz="1600" dirty="0"/>
              <a:t>Java</a:t>
            </a:r>
            <a:r>
              <a:rPr lang="zh-CN" altLang="zh-CN" sz="1600" dirty="0"/>
              <a:t>也更加缺乏灵活性。</a:t>
            </a:r>
          </a:p>
          <a:p>
            <a:r>
              <a:rPr lang="en-US" altLang="zh-CN" sz="1600" dirty="0"/>
              <a:t>2.3.3.2</a:t>
            </a:r>
            <a:r>
              <a:rPr lang="zh-CN" altLang="zh-CN" sz="1600" dirty="0"/>
              <a:t>经济可行性</a:t>
            </a:r>
          </a:p>
          <a:p>
            <a:r>
              <a:rPr lang="zh-CN" altLang="zh-CN" sz="1600" dirty="0"/>
              <a:t>支出：</a:t>
            </a:r>
          </a:p>
          <a:p>
            <a:r>
              <a:rPr lang="en-US" altLang="zh-CN" sz="1600" dirty="0"/>
              <a:t>1.</a:t>
            </a:r>
            <a:r>
              <a:rPr lang="zh-CN" altLang="zh-CN" sz="1600" dirty="0"/>
              <a:t>云服务器租金</a:t>
            </a:r>
          </a:p>
          <a:p>
            <a:r>
              <a:rPr lang="en-US" altLang="zh-CN" sz="1600" dirty="0"/>
              <a:t>2.Office</a:t>
            </a:r>
            <a:r>
              <a:rPr lang="zh-CN" altLang="zh-CN" sz="1600" dirty="0"/>
              <a:t>正版费用</a:t>
            </a:r>
          </a:p>
          <a:p>
            <a:r>
              <a:rPr lang="en-US" altLang="zh-CN" sz="1600" dirty="0"/>
              <a:t>3.Windows 10 </a:t>
            </a:r>
            <a:r>
              <a:rPr lang="zh-CN" altLang="zh-CN" sz="1600" dirty="0"/>
              <a:t>正版费用</a:t>
            </a:r>
          </a:p>
          <a:p>
            <a:r>
              <a:rPr lang="en-US" altLang="zh-CN" sz="1600" dirty="0"/>
              <a:t> </a:t>
            </a:r>
            <a:endParaRPr lang="zh-CN" altLang="zh-CN" sz="1600" dirty="0"/>
          </a:p>
          <a:p>
            <a:r>
              <a:rPr lang="zh-CN" altLang="zh-CN" sz="1600" dirty="0"/>
              <a:t>收入：</a:t>
            </a:r>
          </a:p>
          <a:p>
            <a:r>
              <a:rPr lang="en-US" altLang="zh-CN" sz="1600" dirty="0"/>
              <a:t>1.App</a:t>
            </a:r>
            <a:r>
              <a:rPr lang="zh-CN" altLang="zh-CN" sz="1600" dirty="0"/>
              <a:t>内的广告收入</a:t>
            </a:r>
          </a:p>
          <a:p>
            <a:r>
              <a:rPr lang="en-US" altLang="zh-CN" sz="1600" dirty="0"/>
              <a:t>2. </a:t>
            </a:r>
            <a:r>
              <a:rPr lang="zh-CN" altLang="zh-CN" sz="1600" dirty="0"/>
              <a:t>按照网站人数增加带来的一系列收益，包括但不限于：资料出售、会员加速等。</a:t>
            </a:r>
          </a:p>
          <a:p>
            <a:r>
              <a:rPr lang="en-US" altLang="zh-CN" sz="1600" dirty="0"/>
              <a:t> </a:t>
            </a:r>
            <a:endParaRPr lang="zh-CN" altLang="zh-CN" sz="1600" dirty="0"/>
          </a:p>
          <a:p>
            <a:r>
              <a:rPr lang="en-US" altLang="zh-CN" sz="1600" dirty="0"/>
              <a:t>2.3.3.3</a:t>
            </a:r>
            <a:r>
              <a:rPr lang="zh-CN" altLang="zh-CN" sz="1600" dirty="0"/>
              <a:t>操作可行性</a:t>
            </a:r>
          </a:p>
          <a:p>
            <a:r>
              <a:rPr lang="zh-CN" altLang="zh-CN" sz="1600" dirty="0"/>
              <a:t>操作方面主要涉及到的方面是人机交互。考虑到在安卓</a:t>
            </a:r>
            <a:r>
              <a:rPr lang="en-US" altLang="zh-CN" sz="1600" dirty="0"/>
              <a:t>App</a:t>
            </a:r>
            <a:r>
              <a:rPr lang="zh-CN" altLang="zh-CN" sz="1600" dirty="0"/>
              <a:t>领域有很多优秀的交互界面可供借鉴，并且安卓端已经有较为统一的一套交互逻辑，用户也已经比较熟悉，所以操作可行性方面达到易用的水平并不困难。</a:t>
            </a:r>
          </a:p>
          <a:p>
            <a:pPr lvl="0"/>
            <a:endParaRPr lang="en-US" altLang="zh-CN" sz="1600" dirty="0"/>
          </a:p>
        </p:txBody>
      </p:sp>
    </p:spTree>
    <p:extLst>
      <p:ext uri="{BB962C8B-B14F-4D97-AF65-F5344CB8AC3E}">
        <p14:creationId xmlns:p14="http://schemas.microsoft.com/office/powerpoint/2010/main" val="210221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接口设计</a:t>
              </a: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569660"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用户接口	</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1200329"/>
          </a:xfrm>
          <a:prstGeom prst="rect">
            <a:avLst/>
          </a:prstGeom>
          <a:noFill/>
        </p:spPr>
        <p:txBody>
          <a:bodyPr wrap="square" rtlCol="0">
            <a:spAutoFit/>
          </a:bodyPr>
          <a:lstStyle/>
          <a:p>
            <a:pPr lvl="0"/>
            <a:r>
              <a:rPr lang="zh-CN" altLang="zh-CN" dirty="0"/>
              <a:t>将要采用的图形用户界面（</a:t>
            </a:r>
            <a:r>
              <a:rPr lang="en-US" altLang="zh-CN" dirty="0"/>
              <a:t>GUI</a:t>
            </a:r>
            <a:r>
              <a:rPr lang="zh-CN" altLang="zh-CN" dirty="0"/>
              <a:t>）标准。</a:t>
            </a:r>
          </a:p>
          <a:p>
            <a:pPr lvl="0"/>
            <a:r>
              <a:rPr lang="zh-CN" altLang="zh-CN" dirty="0"/>
              <a:t>屏幕布局自适应。</a:t>
            </a:r>
          </a:p>
          <a:p>
            <a:pPr lvl="0"/>
            <a:r>
              <a:rPr lang="zh-CN" altLang="zh-CN" dirty="0"/>
              <a:t>每个屏幕的标准按钮（参考</a:t>
            </a:r>
            <a:r>
              <a:rPr lang="en-US" altLang="zh-CN" dirty="0"/>
              <a:t>UI</a:t>
            </a:r>
            <a:r>
              <a:rPr lang="zh-CN" altLang="zh-CN" dirty="0"/>
              <a:t>界面图）；</a:t>
            </a:r>
          </a:p>
          <a:p>
            <a:pPr lvl="0"/>
            <a:r>
              <a:rPr lang="zh-CN" altLang="zh-CN" dirty="0"/>
              <a:t>错误信息显示标准——提示框跳出错误信息。</a:t>
            </a:r>
          </a:p>
        </p:txBody>
      </p:sp>
      <p:sp>
        <p:nvSpPr>
          <p:cNvPr id="8" name="文本框 7">
            <a:extLst>
              <a:ext uri="{FF2B5EF4-FFF2-40B4-BE49-F238E27FC236}">
                <a16:creationId xmlns:a16="http://schemas.microsoft.com/office/drawing/2014/main" id="{5EB56289-E0F1-41E5-A4B2-FD0A5DD37F9A}"/>
              </a:ext>
            </a:extLst>
          </p:cNvPr>
          <p:cNvSpPr txBox="1"/>
          <p:nvPr/>
        </p:nvSpPr>
        <p:spPr>
          <a:xfrm>
            <a:off x="2657365" y="2014856"/>
            <a:ext cx="1569660"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外部接口	</a:t>
            </a:r>
          </a:p>
        </p:txBody>
      </p:sp>
      <p:sp>
        <p:nvSpPr>
          <p:cNvPr id="9" name="文本框 8">
            <a:extLst>
              <a:ext uri="{FF2B5EF4-FFF2-40B4-BE49-F238E27FC236}">
                <a16:creationId xmlns:a16="http://schemas.microsoft.com/office/drawing/2014/main" id="{71026C50-FAC1-4368-8D5D-AE14D48A9EFC}"/>
              </a:ext>
            </a:extLst>
          </p:cNvPr>
          <p:cNvSpPr txBox="1"/>
          <p:nvPr/>
        </p:nvSpPr>
        <p:spPr>
          <a:xfrm>
            <a:off x="2657365" y="2414966"/>
            <a:ext cx="5765780" cy="4524315"/>
          </a:xfrm>
          <a:prstGeom prst="rect">
            <a:avLst/>
          </a:prstGeom>
          <a:noFill/>
        </p:spPr>
        <p:txBody>
          <a:bodyPr wrap="square" rtlCol="0">
            <a:spAutoFit/>
          </a:bodyPr>
          <a:lstStyle/>
          <a:p>
            <a:pPr lvl="0"/>
            <a:r>
              <a:rPr lang="en-US" altLang="zh-CN" dirty="0"/>
              <a:t>3.2.1</a:t>
            </a:r>
            <a:r>
              <a:rPr lang="zh-CN" altLang="en-US" dirty="0"/>
              <a:t>软件接口</a:t>
            </a:r>
          </a:p>
          <a:p>
            <a:pPr lvl="0"/>
            <a:r>
              <a:rPr lang="zh-CN" altLang="en-US" dirty="0"/>
              <a:t>软件接口名称	接口描述</a:t>
            </a:r>
          </a:p>
          <a:p>
            <a:pPr lvl="0"/>
            <a:r>
              <a:rPr lang="zh-CN" altLang="en-US" dirty="0"/>
              <a:t>系统信息	</a:t>
            </a:r>
            <a:r>
              <a:rPr lang="en-US" altLang="zh-CN" dirty="0" err="1"/>
              <a:t>api.add_resource</a:t>
            </a:r>
            <a:r>
              <a:rPr lang="en-US" altLang="zh-CN" dirty="0"/>
              <a:t>()</a:t>
            </a:r>
          </a:p>
          <a:p>
            <a:pPr lvl="0"/>
            <a:endParaRPr lang="en-US" altLang="zh-CN" dirty="0"/>
          </a:p>
          <a:p>
            <a:pPr lvl="0"/>
            <a:r>
              <a:rPr lang="en-US" altLang="zh-CN" dirty="0"/>
              <a:t>3.2.2</a:t>
            </a:r>
            <a:r>
              <a:rPr lang="zh-CN" altLang="en-US" dirty="0"/>
              <a:t>硬件接口</a:t>
            </a:r>
          </a:p>
          <a:p>
            <a:pPr lvl="0"/>
            <a:r>
              <a:rPr lang="zh-CN" altLang="en-US" dirty="0"/>
              <a:t>硬件接口名称	接口描述</a:t>
            </a:r>
          </a:p>
          <a:p>
            <a:pPr lvl="0"/>
            <a:r>
              <a:rPr lang="zh-CN" altLang="en-US" dirty="0"/>
              <a:t>交互反馈	</a:t>
            </a:r>
            <a:r>
              <a:rPr lang="en-US" altLang="zh-CN" dirty="0" err="1"/>
              <a:t>self.client.connect</a:t>
            </a:r>
            <a:r>
              <a:rPr lang="en-US" altLang="zh-CN" dirty="0"/>
              <a:t>() </a:t>
            </a:r>
          </a:p>
          <a:p>
            <a:pPr lvl="0"/>
            <a:r>
              <a:rPr lang="zh-CN" altLang="en-US" dirty="0"/>
              <a:t>下拉刷新	</a:t>
            </a:r>
            <a:r>
              <a:rPr lang="en-US" altLang="zh-CN" dirty="0"/>
              <a:t>ajax</a:t>
            </a:r>
          </a:p>
          <a:p>
            <a:pPr lvl="0"/>
            <a:endParaRPr lang="en-US" altLang="zh-CN" dirty="0"/>
          </a:p>
          <a:p>
            <a:pPr lvl="0"/>
            <a:r>
              <a:rPr lang="en-US" altLang="zh-CN" dirty="0"/>
              <a:t>3.2.3	</a:t>
            </a:r>
            <a:r>
              <a:rPr lang="zh-CN" altLang="en-US" dirty="0"/>
              <a:t>开放接口</a:t>
            </a:r>
          </a:p>
          <a:p>
            <a:pPr lvl="0"/>
            <a:r>
              <a:rPr lang="zh-CN" altLang="en-US" dirty="0"/>
              <a:t>开放接口名称	接口描述</a:t>
            </a:r>
          </a:p>
          <a:p>
            <a:pPr lvl="0"/>
            <a:r>
              <a:rPr lang="zh-CN" altLang="en-US" dirty="0"/>
              <a:t>登录</a:t>
            </a:r>
            <a:r>
              <a:rPr lang="en-US" altLang="zh-CN" dirty="0"/>
              <a:t>/</a:t>
            </a:r>
            <a:r>
              <a:rPr lang="zh-CN" altLang="en-US" dirty="0"/>
              <a:t>注册	</a:t>
            </a:r>
            <a:r>
              <a:rPr lang="en-US" altLang="zh-CN" dirty="0"/>
              <a:t>username = </a:t>
            </a:r>
            <a:r>
              <a:rPr lang="en-US" altLang="zh-CN" dirty="0" err="1"/>
              <a:t>request.values.get</a:t>
            </a:r>
            <a:r>
              <a:rPr lang="en-US" altLang="zh-CN" dirty="0"/>
              <a:t>()  </a:t>
            </a:r>
          </a:p>
          <a:p>
            <a:pPr lvl="0"/>
            <a:r>
              <a:rPr lang="en-US" altLang="zh-CN" dirty="0"/>
              <a:t>password = </a:t>
            </a:r>
            <a:r>
              <a:rPr lang="en-US" altLang="zh-CN" dirty="0" err="1"/>
              <a:t>request.values.get</a:t>
            </a:r>
            <a:r>
              <a:rPr lang="en-US" altLang="zh-CN" dirty="0"/>
              <a:t>()</a:t>
            </a:r>
          </a:p>
          <a:p>
            <a:pPr lvl="0"/>
            <a:r>
              <a:rPr lang="zh-CN" altLang="en-US" dirty="0"/>
              <a:t>用户信息	</a:t>
            </a:r>
            <a:r>
              <a:rPr lang="en-US" altLang="zh-CN" dirty="0" err="1"/>
              <a:t>db</a:t>
            </a:r>
            <a:r>
              <a:rPr lang="en-US" altLang="zh-CN" dirty="0"/>
              <a:t> = </a:t>
            </a:r>
            <a:r>
              <a:rPr lang="en-US" altLang="zh-CN" dirty="0" err="1"/>
              <a:t>MySQLdb.connect</a:t>
            </a:r>
            <a:r>
              <a:rPr lang="en-US" altLang="zh-CN" dirty="0"/>
              <a:t>()</a:t>
            </a:r>
          </a:p>
          <a:p>
            <a:pPr lvl="0"/>
            <a:r>
              <a:rPr lang="en-US" altLang="zh-CN" dirty="0"/>
              <a:t>data = </a:t>
            </a:r>
            <a:r>
              <a:rPr lang="en-US" altLang="zh-CN" dirty="0" err="1"/>
              <a:t>cursor.fetchone</a:t>
            </a:r>
            <a:r>
              <a:rPr lang="en-US" altLang="zh-CN" dirty="0"/>
              <a:t>()</a:t>
            </a:r>
          </a:p>
          <a:p>
            <a:pPr lvl="0"/>
            <a:endParaRPr lang="zh-CN" altLang="zh-CN" dirty="0"/>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739" y="1604848"/>
            <a:ext cx="7033261" cy="3648304"/>
          </a:xfrm>
          <a:prstGeom prst="rect">
            <a:avLst/>
          </a:prstGeom>
        </p:spPr>
      </p:pic>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36127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、甘特图</a:t>
            </a:r>
          </a:p>
        </p:txBody>
      </p:sp>
    </p:spTree>
    <p:extLst>
      <p:ext uri="{BB962C8B-B14F-4D97-AF65-F5344CB8AC3E}">
        <p14:creationId xmlns:p14="http://schemas.microsoft.com/office/powerpoint/2010/main" val="20234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26509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E-R</a:t>
            </a:r>
            <a:r>
              <a:rPr lang="zh-CN" altLang="en-US" sz="2000" dirty="0">
                <a:latin typeface="微软雅黑" panose="020B0503020204020204" pitchFamily="34" charset="-122"/>
                <a:ea typeface="微软雅黑" panose="020B0503020204020204" pitchFamily="34" charset="-122"/>
              </a:rPr>
              <a:t>图</a:t>
            </a:r>
          </a:p>
        </p:txBody>
      </p:sp>
      <p:pic>
        <p:nvPicPr>
          <p:cNvPr id="3" name="图片 2">
            <a:extLst>
              <a:ext uri="{FF2B5EF4-FFF2-40B4-BE49-F238E27FC236}">
                <a16:creationId xmlns:a16="http://schemas.microsoft.com/office/drawing/2014/main" id="{88948004-3749-4D3B-82B2-492BF29E4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696" y="1411376"/>
            <a:ext cx="6524017" cy="3521413"/>
          </a:xfrm>
          <a:prstGeom prst="rect">
            <a:avLst/>
          </a:prstGeom>
        </p:spPr>
      </p:pic>
    </p:spTree>
    <p:extLst>
      <p:ext uri="{BB962C8B-B14F-4D97-AF65-F5344CB8AC3E}">
        <p14:creationId xmlns:p14="http://schemas.microsoft.com/office/powerpoint/2010/main" val="39569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35966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、流程图</a:t>
            </a:r>
          </a:p>
        </p:txBody>
      </p:sp>
      <p:sp>
        <p:nvSpPr>
          <p:cNvPr id="2" name="Rectangle 2">
            <a:extLst>
              <a:ext uri="{FF2B5EF4-FFF2-40B4-BE49-F238E27FC236}">
                <a16:creationId xmlns:a16="http://schemas.microsoft.com/office/drawing/2014/main" id="{D81661D8-1FCE-4D92-9B38-8A2D27AB9D06}"/>
              </a:ext>
            </a:extLst>
          </p:cNvPr>
          <p:cNvSpPr>
            <a:spLocks noChangeArrowheads="1"/>
          </p:cNvSpPr>
          <p:nvPr/>
        </p:nvSpPr>
        <p:spPr bwMode="auto">
          <a:xfrm>
            <a:off x="3432313" y="873946"/>
            <a:ext cx="767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83E117F9-33B8-4B28-ABDA-016D0556B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595" y="932589"/>
            <a:ext cx="4450080" cy="5687568"/>
          </a:xfrm>
          <a:prstGeom prst="rect">
            <a:avLst/>
          </a:prstGeom>
        </p:spPr>
      </p:pic>
    </p:spTree>
    <p:extLst>
      <p:ext uri="{BB962C8B-B14F-4D97-AF65-F5344CB8AC3E}">
        <p14:creationId xmlns:p14="http://schemas.microsoft.com/office/powerpoint/2010/main" val="3885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2052165"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HIPO</a:t>
            </a: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图</a:t>
            </a:r>
          </a:p>
        </p:txBody>
      </p:sp>
      <p:sp>
        <p:nvSpPr>
          <p:cNvPr id="2" name="Rectangle 2">
            <a:extLst>
              <a:ext uri="{FF2B5EF4-FFF2-40B4-BE49-F238E27FC236}">
                <a16:creationId xmlns:a16="http://schemas.microsoft.com/office/drawing/2014/main" id="{D81661D8-1FCE-4D92-9B38-8A2D27AB9D06}"/>
              </a:ext>
            </a:extLst>
          </p:cNvPr>
          <p:cNvSpPr>
            <a:spLocks noChangeArrowheads="1"/>
          </p:cNvSpPr>
          <p:nvPr/>
        </p:nvSpPr>
        <p:spPr bwMode="auto">
          <a:xfrm>
            <a:off x="3432313" y="873946"/>
            <a:ext cx="767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C8FE1F4-7B74-4290-94F9-BD7BAB445229}"/>
              </a:ext>
            </a:extLst>
          </p:cNvPr>
          <p:cNvSpPr>
            <a:spLocks noChangeArrowheads="1"/>
          </p:cNvSpPr>
          <p:nvPr/>
        </p:nvSpPr>
        <p:spPr bwMode="auto">
          <a:xfrm>
            <a:off x="2657365" y="11913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25792209-B82E-49A1-BD57-72732817FB07}"/>
              </a:ext>
            </a:extLst>
          </p:cNvPr>
          <p:cNvGraphicFramePr>
            <a:graphicFrameLocks noChangeAspect="1"/>
          </p:cNvGraphicFramePr>
          <p:nvPr>
            <p:extLst>
              <p:ext uri="{D42A27DB-BD31-4B8C-83A1-F6EECF244321}">
                <p14:modId xmlns:p14="http://schemas.microsoft.com/office/powerpoint/2010/main" val="3146727642"/>
              </p:ext>
            </p:extLst>
          </p:nvPr>
        </p:nvGraphicFramePr>
        <p:xfrm>
          <a:off x="2657365" y="1191391"/>
          <a:ext cx="5265738" cy="4792663"/>
        </p:xfrm>
        <a:graphic>
          <a:graphicData uri="http://schemas.openxmlformats.org/presentationml/2006/ole">
            <mc:AlternateContent xmlns:mc="http://schemas.openxmlformats.org/markup-compatibility/2006">
              <mc:Choice xmlns:v="urn:schemas-microsoft-com:vml" Requires="v">
                <p:oleObj spid="_x0000_s6146" r:id="rId3" imgW="8763150" imgH="7972425" progId="Visio.Drawing.15">
                  <p:embed/>
                </p:oleObj>
              </mc:Choice>
              <mc:Fallback>
                <p:oleObj r:id="rId3" imgW="8763150" imgH="7972425" progId="Visio.Drawing.15">
                  <p:embed/>
                  <p:pic>
                    <p:nvPicPr>
                      <p:cNvPr id="5" name="对象 4">
                        <a:extLst>
                          <a:ext uri="{FF2B5EF4-FFF2-40B4-BE49-F238E27FC236}">
                            <a16:creationId xmlns:a16="http://schemas.microsoft.com/office/drawing/2014/main" id="{25792209-B82E-49A1-BD57-72732817F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365" y="1191391"/>
                        <a:ext cx="5265738" cy="479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796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229421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HIPO</a:t>
            </a: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-IPO</a:t>
            </a:r>
            <a:r>
              <a:rPr lang="zh-CN" altLang="en-US" sz="2000" dirty="0">
                <a:latin typeface="微软雅黑" panose="020B0503020204020204" pitchFamily="34" charset="-122"/>
                <a:ea typeface="微软雅黑" panose="020B0503020204020204" pitchFamily="34" charset="-122"/>
              </a:rPr>
              <a:t>图</a:t>
            </a:r>
          </a:p>
        </p:txBody>
      </p:sp>
      <p:sp>
        <p:nvSpPr>
          <p:cNvPr id="2" name="Rectangle 2">
            <a:extLst>
              <a:ext uri="{FF2B5EF4-FFF2-40B4-BE49-F238E27FC236}">
                <a16:creationId xmlns:a16="http://schemas.microsoft.com/office/drawing/2014/main" id="{D81661D8-1FCE-4D92-9B38-8A2D27AB9D06}"/>
              </a:ext>
            </a:extLst>
          </p:cNvPr>
          <p:cNvSpPr>
            <a:spLocks noChangeArrowheads="1"/>
          </p:cNvSpPr>
          <p:nvPr/>
        </p:nvSpPr>
        <p:spPr bwMode="auto">
          <a:xfrm>
            <a:off x="3432313" y="873946"/>
            <a:ext cx="767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C8FE1F4-7B74-4290-94F9-BD7BAB445229}"/>
              </a:ext>
            </a:extLst>
          </p:cNvPr>
          <p:cNvSpPr>
            <a:spLocks noChangeArrowheads="1"/>
          </p:cNvSpPr>
          <p:nvPr/>
        </p:nvSpPr>
        <p:spPr bwMode="auto">
          <a:xfrm>
            <a:off x="2657365" y="11913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B4C03982-5B4A-4FDD-8C86-60D749F89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071" y="919665"/>
            <a:ext cx="5754624" cy="5577840"/>
          </a:xfrm>
          <a:prstGeom prst="rect">
            <a:avLst/>
          </a:prstGeom>
        </p:spPr>
      </p:pic>
    </p:spTree>
    <p:extLst>
      <p:ext uri="{BB962C8B-B14F-4D97-AF65-F5344CB8AC3E}">
        <p14:creationId xmlns:p14="http://schemas.microsoft.com/office/powerpoint/2010/main" val="293250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0" name="矩形 19">
            <a:extLst>
              <a:ext uri="{FF2B5EF4-FFF2-40B4-BE49-F238E27FC236}">
                <a16:creationId xmlns:a16="http://schemas.microsoft.com/office/drawing/2014/main" id="{5C2B2B24-9F91-441F-A079-DE91E711E1E2}"/>
              </a:ext>
            </a:extLst>
          </p:cNvPr>
          <p:cNvSpPr/>
          <p:nvPr/>
        </p:nvSpPr>
        <p:spPr>
          <a:xfrm>
            <a:off x="3546078" y="3978021"/>
            <a:ext cx="156164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会议记录</a:t>
            </a:r>
            <a:endParaRPr lang="zh-CN" altLang="en-US" sz="2000" dirty="0">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总体设计</a:t>
            </a:r>
          </a:p>
        </p:txBody>
      </p:sp>
      <p:sp>
        <p:nvSpPr>
          <p:cNvPr id="23" name="矩形 22">
            <a:extLst>
              <a:ext uri="{FF2B5EF4-FFF2-40B4-BE49-F238E27FC236}">
                <a16:creationId xmlns:a16="http://schemas.microsoft.com/office/drawing/2014/main" id="{F3623D9A-C4F6-44FE-8FF3-F1D131A8C089}"/>
              </a:ext>
            </a:extLst>
          </p:cNvPr>
          <p:cNvSpPr/>
          <p:nvPr/>
        </p:nvSpPr>
        <p:spPr>
          <a:xfrm>
            <a:off x="3546078" y="3181309"/>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运行设计</a:t>
            </a:r>
          </a:p>
        </p:txBody>
      </p:sp>
      <p:sp>
        <p:nvSpPr>
          <p:cNvPr id="24" name="矩形 23">
            <a:extLst>
              <a:ext uri="{FF2B5EF4-FFF2-40B4-BE49-F238E27FC236}">
                <a16:creationId xmlns:a16="http://schemas.microsoft.com/office/drawing/2014/main" id="{0BF77301-E6C3-43F0-B102-8BF3BD229D57}"/>
              </a:ext>
            </a:extLst>
          </p:cNvPr>
          <p:cNvSpPr/>
          <p:nvPr/>
        </p:nvSpPr>
        <p:spPr>
          <a:xfrm>
            <a:off x="3546078" y="3581419"/>
            <a:ext cx="2582758" cy="400110"/>
          </a:xfrm>
          <a:prstGeom prst="rect">
            <a:avLst/>
          </a:prstGeom>
        </p:spPr>
        <p:txBody>
          <a:bodyPr wrap="none">
            <a:spAutoFit/>
          </a:bodyPr>
          <a:lstStyle/>
          <a:p>
            <a:pPr marL="342900" indent="-342900">
              <a:buFont typeface="Arial" panose="020B0604020202020204" pitchFamily="34" charset="0"/>
              <a:buChar char="•"/>
            </a:pPr>
            <a:r>
              <a:rPr lang="zh-CN" altLang="zh-CN" sz="2000" kern="100" dirty="0">
                <a:latin typeface="微软雅黑 Light" panose="020B0502040204020203" pitchFamily="34" charset="-122"/>
                <a:ea typeface="微软雅黑 Light" panose="020B0502040204020203" pitchFamily="34" charset="-122"/>
              </a:rPr>
              <a:t>系统数据结构设计</a:t>
            </a:r>
            <a:endParaRPr lang="zh-CN" altLang="en-US" sz="2000" kern="100" dirty="0">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3F8DD09D-2F67-45D3-990A-92026E7F2AB2}"/>
              </a:ext>
            </a:extLst>
          </p:cNvPr>
          <p:cNvSpPr/>
          <p:nvPr/>
        </p:nvSpPr>
        <p:spPr>
          <a:xfrm>
            <a:off x="3546078" y="4378131"/>
            <a:ext cx="1727258"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绩效评价</a:t>
            </a:r>
          </a:p>
        </p:txBody>
      </p:sp>
      <p:sp>
        <p:nvSpPr>
          <p:cNvPr id="13" name="矩形 12">
            <a:extLst>
              <a:ext uri="{FF2B5EF4-FFF2-40B4-BE49-F238E27FC236}">
                <a16:creationId xmlns:a16="http://schemas.microsoft.com/office/drawing/2014/main" id="{FCD3906C-042B-48D8-BDBA-124729A81F78}"/>
              </a:ext>
            </a:extLst>
          </p:cNvPr>
          <p:cNvSpPr/>
          <p:nvPr/>
        </p:nvSpPr>
        <p:spPr>
          <a:xfrm>
            <a:off x="3546078" y="2797970"/>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接口设计</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2" name="表格 1">
            <a:extLst>
              <a:ext uri="{FF2B5EF4-FFF2-40B4-BE49-F238E27FC236}">
                <a16:creationId xmlns:a16="http://schemas.microsoft.com/office/drawing/2014/main" id="{F3FA4874-CFCA-4D68-A0D4-708C1FB16025}"/>
              </a:ext>
            </a:extLst>
          </p:cNvPr>
          <p:cNvGraphicFramePr>
            <a:graphicFrameLocks noGrp="1"/>
          </p:cNvGraphicFramePr>
          <p:nvPr>
            <p:extLst>
              <p:ext uri="{D42A27DB-BD31-4B8C-83A1-F6EECF244321}">
                <p14:modId xmlns:p14="http://schemas.microsoft.com/office/powerpoint/2010/main" val="1908006388"/>
              </p:ext>
            </p:extLst>
          </p:nvPr>
        </p:nvGraphicFramePr>
        <p:xfrm>
          <a:off x="2807686" y="1422898"/>
          <a:ext cx="5765800" cy="3754120"/>
        </p:xfrm>
        <a:graphic>
          <a:graphicData uri="http://schemas.openxmlformats.org/drawingml/2006/table">
            <a:tbl>
              <a:tblPr>
                <a:tableStyleId>{5C22544A-7EE6-4342-B048-85BDC9FD1C3A}</a:tableStyleId>
              </a:tblPr>
              <a:tblGrid>
                <a:gridCol w="800100">
                  <a:extLst>
                    <a:ext uri="{9D8B030D-6E8A-4147-A177-3AD203B41FA5}">
                      <a16:colId xmlns:a16="http://schemas.microsoft.com/office/drawing/2014/main" val="1788325713"/>
                    </a:ext>
                  </a:extLst>
                </a:gridCol>
                <a:gridCol w="2324100">
                  <a:extLst>
                    <a:ext uri="{9D8B030D-6E8A-4147-A177-3AD203B41FA5}">
                      <a16:colId xmlns:a16="http://schemas.microsoft.com/office/drawing/2014/main" val="734534451"/>
                    </a:ext>
                  </a:extLst>
                </a:gridCol>
                <a:gridCol w="736600">
                  <a:extLst>
                    <a:ext uri="{9D8B030D-6E8A-4147-A177-3AD203B41FA5}">
                      <a16:colId xmlns:a16="http://schemas.microsoft.com/office/drawing/2014/main" val="1068163131"/>
                    </a:ext>
                  </a:extLst>
                </a:gridCol>
                <a:gridCol w="1905000">
                  <a:extLst>
                    <a:ext uri="{9D8B030D-6E8A-4147-A177-3AD203B41FA5}">
                      <a16:colId xmlns:a16="http://schemas.microsoft.com/office/drawing/2014/main" val="3382033679"/>
                    </a:ext>
                  </a:extLst>
                </a:gridCol>
              </a:tblGrid>
              <a:tr h="175895">
                <a:tc>
                  <a:txBody>
                    <a:bodyPr/>
                    <a:lstStyle/>
                    <a:p>
                      <a:pPr algn="just">
                        <a:spcAft>
                          <a:spcPts val="0"/>
                        </a:spcAft>
                      </a:pPr>
                      <a:r>
                        <a:rPr lang="zh-CN" sz="1050" kern="100">
                          <a:effectLst/>
                        </a:rPr>
                        <a:t>会议地点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微信语音</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会议时间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en-US" sz="1050" kern="100">
                          <a:effectLst/>
                        </a:rPr>
                        <a:t>2019.4.21 21:00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extLst>
                  <a:ext uri="{0D108BD9-81ED-4DB2-BD59-A6C34878D82A}">
                    <a16:rowId xmlns:a16="http://schemas.microsoft.com/office/drawing/2014/main" val="2683935620"/>
                  </a:ext>
                </a:extLst>
              </a:tr>
              <a:tr h="175895">
                <a:tc>
                  <a:txBody>
                    <a:bodyPr/>
                    <a:lstStyle/>
                    <a:p>
                      <a:pPr algn="just">
                        <a:spcAft>
                          <a:spcPts val="0"/>
                        </a:spcAft>
                      </a:pPr>
                      <a:r>
                        <a:rPr lang="zh-CN" sz="1050" kern="100">
                          <a:effectLst/>
                        </a:rPr>
                        <a:t>主 持 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方绪俊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记录 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赵雨泽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extLst>
                  <a:ext uri="{0D108BD9-81ED-4DB2-BD59-A6C34878D82A}">
                    <a16:rowId xmlns:a16="http://schemas.microsoft.com/office/drawing/2014/main" val="3474022550"/>
                  </a:ext>
                </a:extLst>
              </a:tr>
              <a:tr h="175895">
                <a:tc>
                  <a:txBody>
                    <a:bodyPr/>
                    <a:lstStyle/>
                    <a:p>
                      <a:pPr algn="just">
                        <a:spcAft>
                          <a:spcPts val="0"/>
                        </a:spcAft>
                      </a:pPr>
                      <a:r>
                        <a:rPr lang="zh-CN" sz="1050" kern="100">
                          <a:effectLst/>
                        </a:rPr>
                        <a:t>参会人员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nchor="ctr"/>
                </a:tc>
                <a:tc gridSpan="3">
                  <a:txBody>
                    <a:bodyPr/>
                    <a:lstStyle/>
                    <a:p>
                      <a:pPr algn="just">
                        <a:spcAft>
                          <a:spcPts val="0"/>
                        </a:spcAft>
                      </a:pPr>
                      <a:r>
                        <a:rPr lang="zh-CN" sz="1050" kern="100">
                          <a:effectLst/>
                        </a:rPr>
                        <a:t>方绪俊、赵雨泽、王子超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67151873"/>
                  </a:ext>
                </a:extLst>
              </a:tr>
              <a:tr h="175895">
                <a:tc>
                  <a:txBody>
                    <a:bodyPr/>
                    <a:lstStyle/>
                    <a:p>
                      <a:pPr algn="just">
                        <a:spcAft>
                          <a:spcPts val="0"/>
                        </a:spcAft>
                      </a:pPr>
                      <a:r>
                        <a:rPr lang="zh-CN" sz="1050" kern="100">
                          <a:effectLst/>
                        </a:rPr>
                        <a:t>会议主题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nchor="ctr"/>
                </a:tc>
                <a:tc gridSpan="3">
                  <a:txBody>
                    <a:bodyPr/>
                    <a:lstStyle/>
                    <a:p>
                      <a:pPr algn="just">
                        <a:spcAft>
                          <a:spcPts val="0"/>
                        </a:spcAft>
                      </a:pPr>
                      <a:r>
                        <a:rPr lang="zh-CN" sz="1050" kern="100">
                          <a:effectLst/>
                        </a:rPr>
                        <a:t>关于总体设计和</a:t>
                      </a:r>
                      <a:r>
                        <a:rPr lang="en-US" sz="1050" kern="100">
                          <a:effectLst/>
                        </a:rPr>
                        <a:t>TSP</a:t>
                      </a:r>
                      <a:r>
                        <a:rPr lang="zh-CN" sz="1050" kern="100">
                          <a:effectLst/>
                        </a:rPr>
                        <a:t>读后感的讨论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0992110"/>
                  </a:ext>
                </a:extLst>
              </a:tr>
              <a:tr h="3050540">
                <a:tc gridSpan="4">
                  <a:txBody>
                    <a:bodyPr/>
                    <a:lstStyle/>
                    <a:p>
                      <a:pPr algn="just">
                        <a:spcAft>
                          <a:spcPts val="0"/>
                        </a:spcAft>
                      </a:pPr>
                      <a:r>
                        <a:rPr lang="zh-CN" sz="1050" kern="100" dirty="0">
                          <a:effectLst/>
                        </a:rPr>
                        <a:t>会议内容：</a:t>
                      </a:r>
                    </a:p>
                    <a:p>
                      <a:pPr marL="342900" lvl="0" indent="-342900" algn="just">
                        <a:spcAft>
                          <a:spcPts val="0"/>
                        </a:spcAft>
                        <a:buFont typeface="+mj-lt"/>
                        <a:buAutoNum type="arabicPeriod"/>
                        <a:tabLst>
                          <a:tab pos="457200" algn="l"/>
                        </a:tabLst>
                      </a:pPr>
                      <a:r>
                        <a:rPr lang="zh-CN" sz="1050" kern="100" dirty="0">
                          <a:effectLst/>
                        </a:rPr>
                        <a:t>对比讨论小程序的实现方式并给出最终方案</a:t>
                      </a:r>
                    </a:p>
                    <a:p>
                      <a:pPr marL="342900" lvl="0" indent="-342900" algn="just">
                        <a:spcAft>
                          <a:spcPts val="0"/>
                        </a:spcAft>
                        <a:buFont typeface="+mj-lt"/>
                        <a:buAutoNum type="arabicPeriod"/>
                        <a:tabLst>
                          <a:tab pos="457200" algn="l"/>
                        </a:tabLst>
                      </a:pPr>
                      <a:r>
                        <a:rPr lang="zh-CN" sz="1050" kern="100" dirty="0">
                          <a:effectLst/>
                        </a:rPr>
                        <a:t>交流</a:t>
                      </a:r>
                      <a:r>
                        <a:rPr lang="en-US" sz="1050" kern="100" dirty="0">
                          <a:effectLst/>
                        </a:rPr>
                        <a:t>TSP</a:t>
                      </a:r>
                      <a:r>
                        <a:rPr lang="zh-CN" sz="1050" kern="100" dirty="0">
                          <a:effectLst/>
                        </a:rPr>
                        <a:t>团队软件过程的学习感想</a:t>
                      </a:r>
                    </a:p>
                    <a:p>
                      <a:pPr marL="342900" lvl="0" indent="-342900" algn="just">
                        <a:spcAft>
                          <a:spcPts val="0"/>
                        </a:spcAft>
                        <a:buFont typeface="+mj-lt"/>
                        <a:buAutoNum type="arabicPeriod"/>
                        <a:tabLst>
                          <a:tab pos="457200" algn="l"/>
                        </a:tabLst>
                      </a:pPr>
                      <a:r>
                        <a:rPr lang="zh-CN" sz="1050" kern="100" dirty="0">
                          <a:effectLst/>
                        </a:rPr>
                        <a:t>制作各种图。</a:t>
                      </a:r>
                    </a:p>
                    <a:p>
                      <a:pPr marL="342900" lvl="0" indent="-342900" algn="just">
                        <a:spcAft>
                          <a:spcPts val="0"/>
                        </a:spcAft>
                        <a:buFont typeface="+mj-lt"/>
                        <a:buAutoNum type="arabicPeriod"/>
                        <a:tabLst>
                          <a:tab pos="457200" algn="l"/>
                        </a:tabLst>
                      </a:pPr>
                      <a:r>
                        <a:rPr lang="zh-CN" sz="1050" kern="100" dirty="0">
                          <a:effectLst/>
                        </a:rPr>
                        <a:t>接受用户界面反馈并修改</a:t>
                      </a:r>
                    </a:p>
                    <a:p>
                      <a:pPr algn="just">
                        <a:spcAft>
                          <a:spcPts val="0"/>
                        </a:spcAft>
                      </a:pPr>
                      <a:r>
                        <a:rPr lang="zh-CN" sz="1050" kern="100" dirty="0">
                          <a:effectLst/>
                        </a:rPr>
                        <a:t>近期安排：</a:t>
                      </a:r>
                    </a:p>
                    <a:p>
                      <a:pPr algn="just">
                        <a:spcAft>
                          <a:spcPts val="0"/>
                        </a:spcAft>
                      </a:pPr>
                      <a:r>
                        <a:rPr lang="zh-CN" sz="1050" kern="100" dirty="0">
                          <a:effectLst/>
                        </a:rPr>
                        <a:t>方绪俊 总体设计</a:t>
                      </a:r>
                      <a:r>
                        <a:rPr lang="en-US" sz="1050" kern="100" dirty="0">
                          <a:effectLst/>
                        </a:rPr>
                        <a:t>ppt </a:t>
                      </a:r>
                      <a:r>
                        <a:rPr lang="zh-CN" sz="1050" kern="100" dirty="0">
                          <a:effectLst/>
                        </a:rPr>
                        <a:t>制作交互页面</a:t>
                      </a:r>
                    </a:p>
                    <a:p>
                      <a:pPr algn="just">
                        <a:spcAft>
                          <a:spcPts val="0"/>
                        </a:spcAft>
                      </a:pPr>
                      <a:r>
                        <a:rPr lang="zh-CN" sz="1050" kern="100" dirty="0">
                          <a:effectLst/>
                        </a:rPr>
                        <a:t>赵雨泽 总体设计 制作各种图</a:t>
                      </a:r>
                    </a:p>
                    <a:p>
                      <a:pPr algn="just">
                        <a:spcAft>
                          <a:spcPts val="0"/>
                        </a:spcAft>
                      </a:pPr>
                      <a:r>
                        <a:rPr lang="zh-CN" sz="1050" kern="100" dirty="0">
                          <a:effectLst/>
                        </a:rPr>
                        <a:t>王子超</a:t>
                      </a:r>
                      <a:r>
                        <a:rPr lang="en-US" sz="1050" kern="100" dirty="0">
                          <a:effectLst/>
                        </a:rPr>
                        <a:t>  </a:t>
                      </a:r>
                      <a:r>
                        <a:rPr lang="zh-CN" sz="1050" kern="100" dirty="0">
                          <a:effectLst/>
                        </a:rPr>
                        <a:t>对面向用户收集调查反馈</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89161709"/>
                  </a:ext>
                </a:extLst>
              </a:tr>
            </a:tbl>
          </a:graphicData>
        </a:graphic>
      </p:graphicFrame>
    </p:spTree>
    <p:extLst>
      <p:ext uri="{BB962C8B-B14F-4D97-AF65-F5344CB8AC3E}">
        <p14:creationId xmlns:p14="http://schemas.microsoft.com/office/powerpoint/2010/main" val="383149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170719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dirty="0">
                <a:latin typeface="微软雅黑 Light" panose="020B0502040204020203" pitchFamily="34" charset="-122"/>
                <a:ea typeface="微软雅黑 Light" panose="020B0502040204020203" pitchFamily="34" charset="-122"/>
              </a:rPr>
              <a:t>(key)</a:t>
            </a:r>
            <a:r>
              <a:rPr lang="zh-CN" altLang="en-US" kern="100" dirty="0">
                <a:latin typeface="微软雅黑 Light" panose="020B0502040204020203" pitchFamily="34" charset="-122"/>
                <a:ea typeface="微软雅黑 Light" panose="020B0502040204020203" pitchFamily="34" charset="-122"/>
              </a:rPr>
              <a:t>③定时发送信息提醒推送于一体的效率工具小程序。</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我们想做什么</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606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3754874"/>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在小程序中可查看基于本周完成提醒事项数量的用户排行榜</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86906" y="452762"/>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3" name="图片 2">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42" y="1403211"/>
            <a:ext cx="3095871" cy="4905872"/>
          </a:xfrm>
          <a:prstGeom prst="rect">
            <a:avLst/>
          </a:prstGeom>
        </p:spPr>
      </p:pic>
      <p:pic>
        <p:nvPicPr>
          <p:cNvPr id="5" name="图片 4">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800" y="1401743"/>
            <a:ext cx="2485203" cy="5003495"/>
          </a:xfrm>
          <a:prstGeom prst="rect">
            <a:avLst/>
          </a:prstGeom>
        </p:spPr>
      </p:pic>
      <p:pic>
        <p:nvPicPr>
          <p:cNvPr id="12" name="图片 11">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5157906" y="1354400"/>
            <a:ext cx="2490836" cy="5003494"/>
          </a:xfrm>
          <a:prstGeom prst="rect">
            <a:avLst/>
          </a:prstGeom>
        </p:spPr>
      </p:pic>
    </p:spTree>
    <p:extLst>
      <p:ext uri="{BB962C8B-B14F-4D97-AF65-F5344CB8AC3E}">
        <p14:creationId xmlns:p14="http://schemas.microsoft.com/office/powerpoint/2010/main" val="146262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a:extLst>
              <a:ext uri="{FF2B5EF4-FFF2-40B4-BE49-F238E27FC236}">
                <a16:creationId xmlns:a16="http://schemas.microsoft.com/office/drawing/2014/main" id="{80043950-47CF-47CA-A817-846F17948F58}"/>
              </a:ext>
            </a:extLst>
          </p:cNvPr>
          <p:cNvSpPr/>
          <p:nvPr/>
        </p:nvSpPr>
        <p:spPr>
          <a:xfrm>
            <a:off x="3563312" y="895141"/>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Eclipse java</a:t>
            </a:r>
            <a:r>
              <a:rPr lang="zh-CN" altLang="en-US" sz="1600" kern="100" dirty="0">
                <a:latin typeface="微软雅黑 Light" panose="020B0502040204020203" pitchFamily="34" charset="-122"/>
                <a:ea typeface="微软雅黑 Light" panose="020B0502040204020203" pitchFamily="34" charset="-122"/>
              </a:rPr>
              <a:t>：一个开放源代码的、基于</a:t>
            </a:r>
            <a:r>
              <a:rPr lang="en-US" altLang="zh-CN" sz="1600" kern="100" dirty="0">
                <a:latin typeface="微软雅黑 Light" panose="020B0502040204020203" pitchFamily="34" charset="-122"/>
                <a:ea typeface="微软雅黑 Light" panose="020B0502040204020203" pitchFamily="34" charset="-122"/>
              </a:rPr>
              <a:t>Java</a:t>
            </a:r>
            <a:r>
              <a:rPr lang="zh-CN" altLang="en-US" sz="1600" kern="100" dirty="0">
                <a:latin typeface="微软雅黑 Light" panose="020B0502040204020203" pitchFamily="34" charset="-122"/>
                <a:ea typeface="微软雅黑 Light" panose="020B0502040204020203" pitchFamily="34" charset="-122"/>
              </a:rPr>
              <a:t>的可扩展开发平台。</a:t>
            </a:r>
          </a:p>
        </p:txBody>
      </p:sp>
      <p:grpSp>
        <p:nvGrpSpPr>
          <p:cNvPr id="7" name="组 6"/>
          <p:cNvGrpSpPr/>
          <p:nvPr/>
        </p:nvGrpSpPr>
        <p:grpSpPr>
          <a:xfrm>
            <a:off x="2999017" y="5289358"/>
            <a:ext cx="5100452" cy="584775"/>
            <a:chOff x="3162014" y="2484446"/>
            <a:chExt cx="5100452"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690466" y="2484446"/>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2915918" y="2665224"/>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2947299" y="349489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2999017" y="4436802"/>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999017" y="33814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pic>
        <p:nvPicPr>
          <p:cNvPr id="17" name="图片 16">
            <a:extLst>
              <a:ext uri="{FF2B5EF4-FFF2-40B4-BE49-F238E27FC236}">
                <a16:creationId xmlns:a16="http://schemas.microsoft.com/office/drawing/2014/main" id="{C63A9C0E-F3F8-4756-94B5-43A635A9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299" y="895141"/>
            <a:ext cx="582981" cy="586792"/>
          </a:xfrm>
          <a:prstGeom prst="rect">
            <a:avLst/>
          </a:prstGeom>
        </p:spPr>
      </p:pic>
      <p:sp>
        <p:nvSpPr>
          <p:cNvPr id="27" name="矩形 26">
            <a:extLst>
              <a:ext uri="{FF2B5EF4-FFF2-40B4-BE49-F238E27FC236}">
                <a16:creationId xmlns:a16="http://schemas.microsoft.com/office/drawing/2014/main" id="{DDD85196-3DE1-427A-94BD-9FCFD21A2650}"/>
              </a:ext>
            </a:extLst>
          </p:cNvPr>
          <p:cNvSpPr/>
          <p:nvPr/>
        </p:nvSpPr>
        <p:spPr>
          <a:xfrm>
            <a:off x="3588581" y="1636801"/>
            <a:ext cx="4572000" cy="923330"/>
          </a:xfrm>
          <a:prstGeom prst="rect">
            <a:avLst/>
          </a:prstGeom>
        </p:spPr>
        <p:txBody>
          <a:bodyPr>
            <a:spAutoFit/>
          </a:bodyPr>
          <a:lstStyle/>
          <a:p>
            <a:r>
              <a:rPr lang="en-US" altLang="zh-CN" dirty="0"/>
              <a:t>Android Studio</a:t>
            </a:r>
            <a:r>
              <a:rPr lang="zh-CN" altLang="en-US" dirty="0"/>
              <a:t>：是谷歌推出的一个</a:t>
            </a:r>
            <a:r>
              <a:rPr lang="en-US" altLang="zh-CN" dirty="0"/>
              <a:t>Android</a:t>
            </a:r>
            <a:r>
              <a:rPr lang="zh-CN" altLang="en-US" dirty="0"/>
              <a:t>集成开发工具，提供了集成的 </a:t>
            </a:r>
            <a:r>
              <a:rPr lang="en-US" altLang="zh-CN" dirty="0"/>
              <a:t>Android </a:t>
            </a:r>
            <a:r>
              <a:rPr lang="zh-CN" altLang="en-US" dirty="0"/>
              <a:t>开发工具用于开发和调试</a:t>
            </a:r>
            <a:endParaRPr lang="zh-CN" altLang="en-US" sz="1600" kern="1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7"/>
          <a:stretch>
            <a:fillRect/>
          </a:stretch>
        </p:blipFill>
        <p:spPr>
          <a:xfrm>
            <a:off x="2844758" y="1747500"/>
            <a:ext cx="713550" cy="775252"/>
          </a:xfrm>
          <a:prstGeom prst="rect">
            <a:avLst/>
          </a:prstGeom>
        </p:spPr>
      </p:pic>
    </p:spTree>
    <p:extLst>
      <p:ext uri="{BB962C8B-B14F-4D97-AF65-F5344CB8AC3E}">
        <p14:creationId xmlns:p14="http://schemas.microsoft.com/office/powerpoint/2010/main" val="69510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195863"/>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1725</TotalTime>
  <Words>1341</Words>
  <Application>Microsoft Office PowerPoint</Application>
  <PresentationFormat>全屏显示(4:3)</PresentationFormat>
  <Paragraphs>212</Paragraphs>
  <Slides>22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4" baseType="lpstr">
      <vt:lpstr>Microsoft YaHei Light</vt:lpstr>
      <vt:lpstr>等线</vt:lpstr>
      <vt:lpstr>等线 Light</vt:lpstr>
      <vt:lpstr>黑体</vt:lpstr>
      <vt:lpstr>微软雅黑</vt:lpstr>
      <vt:lpstr>微软雅黑 Light</vt:lpstr>
      <vt:lpstr>Arial</vt:lpstr>
      <vt:lpstr>Calibri</vt:lpstr>
      <vt:lpstr>Calibri Light</vt:lpstr>
      <vt:lpstr>Impact</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152</cp:revision>
  <dcterms:created xsi:type="dcterms:W3CDTF">2018-03-18T13:41:17Z</dcterms:created>
  <dcterms:modified xsi:type="dcterms:W3CDTF">2019-06-15T12:47:05Z</dcterms:modified>
</cp:coreProperties>
</file>