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sldIdLst>
    <p:sldId id="256" r:id="rId2"/>
    <p:sldId id="399" r:id="rId3"/>
    <p:sldId id="289" r:id="rId4"/>
    <p:sldId id="419" r:id="rId5"/>
    <p:sldId id="415" r:id="rId6"/>
    <p:sldId id="421" r:id="rId7"/>
    <p:sldId id="423" r:id="rId8"/>
    <p:sldId id="420" r:id="rId9"/>
    <p:sldId id="425" r:id="rId10"/>
    <p:sldId id="372" r:id="rId11"/>
    <p:sldId id="427" r:id="rId12"/>
    <p:sldId id="429" r:id="rId13"/>
    <p:sldId id="432" r:id="rId14"/>
    <p:sldId id="373" r:id="rId15"/>
    <p:sldId id="428" r:id="rId16"/>
    <p:sldId id="433" r:id="rId17"/>
    <p:sldId id="400" r:id="rId18"/>
    <p:sldId id="434" r:id="rId19"/>
    <p:sldId id="435" r:id="rId20"/>
    <p:sldId id="453" r:id="rId21"/>
    <p:sldId id="401" r:id="rId22"/>
    <p:sldId id="436" r:id="rId23"/>
    <p:sldId id="454" r:id="rId24"/>
    <p:sldId id="437" r:id="rId25"/>
    <p:sldId id="455" r:id="rId26"/>
    <p:sldId id="447" r:id="rId27"/>
    <p:sldId id="439" r:id="rId28"/>
    <p:sldId id="440" r:id="rId29"/>
    <p:sldId id="402" r:id="rId30"/>
    <p:sldId id="442" r:id="rId31"/>
    <p:sldId id="446" r:id="rId32"/>
    <p:sldId id="456" r:id="rId33"/>
    <p:sldId id="443" r:id="rId34"/>
    <p:sldId id="403" r:id="rId35"/>
    <p:sldId id="445" r:id="rId36"/>
    <p:sldId id="276" r:id="rId37"/>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5991" autoAdjust="0"/>
  </p:normalViewPr>
  <p:slideViewPr>
    <p:cSldViewPr snapToGrid="0">
      <p:cViewPr varScale="1">
        <p:scale>
          <a:sx n="86" d="100"/>
          <a:sy n="86" d="100"/>
        </p:scale>
        <p:origin x="331" y="7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415842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115042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343153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201333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244565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2267386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1560208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1550852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395425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15432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20</a:t>
            </a:fld>
            <a:endParaRPr lang="zh-CN" altLang="en-US"/>
          </a:p>
        </p:txBody>
      </p:sp>
    </p:spTree>
    <p:extLst>
      <p:ext uri="{BB962C8B-B14F-4D97-AF65-F5344CB8AC3E}">
        <p14:creationId xmlns:p14="http://schemas.microsoft.com/office/powerpoint/2010/main" val="187225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a:t>
            </a:fld>
            <a:endParaRPr lang="zh-CN" altLang="en-US"/>
          </a:p>
        </p:txBody>
      </p:sp>
    </p:spTree>
    <p:extLst>
      <p:ext uri="{BB962C8B-B14F-4D97-AF65-F5344CB8AC3E}">
        <p14:creationId xmlns:p14="http://schemas.microsoft.com/office/powerpoint/2010/main" val="158062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21</a:t>
            </a:fld>
            <a:endParaRPr lang="zh-CN" altLang="en-US"/>
          </a:p>
        </p:txBody>
      </p:sp>
    </p:spTree>
    <p:extLst>
      <p:ext uri="{BB962C8B-B14F-4D97-AF65-F5344CB8AC3E}">
        <p14:creationId xmlns:p14="http://schemas.microsoft.com/office/powerpoint/2010/main" val="125234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22</a:t>
            </a:fld>
            <a:endParaRPr lang="zh-CN" altLang="en-US"/>
          </a:p>
        </p:txBody>
      </p:sp>
    </p:spTree>
    <p:extLst>
      <p:ext uri="{BB962C8B-B14F-4D97-AF65-F5344CB8AC3E}">
        <p14:creationId xmlns:p14="http://schemas.microsoft.com/office/powerpoint/2010/main" val="140487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23</a:t>
            </a:fld>
            <a:endParaRPr lang="zh-CN" altLang="en-US"/>
          </a:p>
        </p:txBody>
      </p:sp>
    </p:spTree>
    <p:extLst>
      <p:ext uri="{BB962C8B-B14F-4D97-AF65-F5344CB8AC3E}">
        <p14:creationId xmlns:p14="http://schemas.microsoft.com/office/powerpoint/2010/main" val="195637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24</a:t>
            </a:fld>
            <a:endParaRPr lang="zh-CN" altLang="en-US"/>
          </a:p>
        </p:txBody>
      </p:sp>
    </p:spTree>
    <p:extLst>
      <p:ext uri="{BB962C8B-B14F-4D97-AF65-F5344CB8AC3E}">
        <p14:creationId xmlns:p14="http://schemas.microsoft.com/office/powerpoint/2010/main" val="3629353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25</a:t>
            </a:fld>
            <a:endParaRPr lang="zh-CN" altLang="en-US"/>
          </a:p>
        </p:txBody>
      </p:sp>
    </p:spTree>
    <p:extLst>
      <p:ext uri="{BB962C8B-B14F-4D97-AF65-F5344CB8AC3E}">
        <p14:creationId xmlns:p14="http://schemas.microsoft.com/office/powerpoint/2010/main" val="50419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26</a:t>
            </a:fld>
            <a:endParaRPr lang="zh-CN" altLang="en-US"/>
          </a:p>
        </p:txBody>
      </p:sp>
    </p:spTree>
    <p:extLst>
      <p:ext uri="{BB962C8B-B14F-4D97-AF65-F5344CB8AC3E}">
        <p14:creationId xmlns:p14="http://schemas.microsoft.com/office/powerpoint/2010/main" val="4129801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27</a:t>
            </a:fld>
            <a:endParaRPr lang="zh-CN" altLang="en-US"/>
          </a:p>
        </p:txBody>
      </p:sp>
    </p:spTree>
    <p:extLst>
      <p:ext uri="{BB962C8B-B14F-4D97-AF65-F5344CB8AC3E}">
        <p14:creationId xmlns:p14="http://schemas.microsoft.com/office/powerpoint/2010/main" val="12475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28</a:t>
            </a:fld>
            <a:endParaRPr lang="zh-CN" altLang="en-US"/>
          </a:p>
        </p:txBody>
      </p:sp>
    </p:spTree>
    <p:extLst>
      <p:ext uri="{BB962C8B-B14F-4D97-AF65-F5344CB8AC3E}">
        <p14:creationId xmlns:p14="http://schemas.microsoft.com/office/powerpoint/2010/main" val="3417470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29</a:t>
            </a:fld>
            <a:endParaRPr lang="zh-CN" altLang="en-US"/>
          </a:p>
        </p:txBody>
      </p:sp>
    </p:spTree>
    <p:extLst>
      <p:ext uri="{BB962C8B-B14F-4D97-AF65-F5344CB8AC3E}">
        <p14:creationId xmlns:p14="http://schemas.microsoft.com/office/powerpoint/2010/main" val="935555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30</a:t>
            </a:fld>
            <a:endParaRPr lang="zh-CN" altLang="en-US"/>
          </a:p>
        </p:txBody>
      </p:sp>
    </p:spTree>
    <p:extLst>
      <p:ext uri="{BB962C8B-B14F-4D97-AF65-F5344CB8AC3E}">
        <p14:creationId xmlns:p14="http://schemas.microsoft.com/office/powerpoint/2010/main" val="282745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20067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31</a:t>
            </a:fld>
            <a:endParaRPr lang="zh-CN" altLang="en-US"/>
          </a:p>
        </p:txBody>
      </p:sp>
    </p:spTree>
    <p:extLst>
      <p:ext uri="{BB962C8B-B14F-4D97-AF65-F5344CB8AC3E}">
        <p14:creationId xmlns:p14="http://schemas.microsoft.com/office/powerpoint/2010/main" val="3179970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32</a:t>
            </a:fld>
            <a:endParaRPr lang="zh-CN" altLang="en-US"/>
          </a:p>
        </p:txBody>
      </p:sp>
    </p:spTree>
    <p:extLst>
      <p:ext uri="{BB962C8B-B14F-4D97-AF65-F5344CB8AC3E}">
        <p14:creationId xmlns:p14="http://schemas.microsoft.com/office/powerpoint/2010/main" val="386446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33</a:t>
            </a:fld>
            <a:endParaRPr lang="zh-CN" altLang="en-US"/>
          </a:p>
        </p:txBody>
      </p:sp>
    </p:spTree>
    <p:extLst>
      <p:ext uri="{BB962C8B-B14F-4D97-AF65-F5344CB8AC3E}">
        <p14:creationId xmlns:p14="http://schemas.microsoft.com/office/powerpoint/2010/main" val="397462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34</a:t>
            </a:fld>
            <a:endParaRPr lang="zh-CN" altLang="en-US"/>
          </a:p>
        </p:txBody>
      </p:sp>
    </p:spTree>
    <p:extLst>
      <p:ext uri="{BB962C8B-B14F-4D97-AF65-F5344CB8AC3E}">
        <p14:creationId xmlns:p14="http://schemas.microsoft.com/office/powerpoint/2010/main" val="703970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35</a:t>
            </a:fld>
            <a:endParaRPr lang="zh-CN" altLang="en-US"/>
          </a:p>
        </p:txBody>
      </p:sp>
    </p:spTree>
    <p:extLst>
      <p:ext uri="{BB962C8B-B14F-4D97-AF65-F5344CB8AC3E}">
        <p14:creationId xmlns:p14="http://schemas.microsoft.com/office/powerpoint/2010/main" val="4085708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36</a:t>
            </a:fld>
            <a:endParaRPr lang="zh-CN" altLang="en-US"/>
          </a:p>
        </p:txBody>
      </p:sp>
    </p:spTree>
    <p:extLst>
      <p:ext uri="{BB962C8B-B14F-4D97-AF65-F5344CB8AC3E}">
        <p14:creationId xmlns:p14="http://schemas.microsoft.com/office/powerpoint/2010/main" val="14856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179362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33103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14357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361513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292626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10</a:t>
            </a:fld>
            <a:endParaRPr lang="zh-CN" altLang="en-US"/>
          </a:p>
        </p:txBody>
      </p:sp>
    </p:spTree>
    <p:extLst>
      <p:ext uri="{BB962C8B-B14F-4D97-AF65-F5344CB8AC3E}">
        <p14:creationId xmlns:p14="http://schemas.microsoft.com/office/powerpoint/2010/main" val="110518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78010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7448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389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7"/>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2"/>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405778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58950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420091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16514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25738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9478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5489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72264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516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2019/6/15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06205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ongodb.com/" TargetMode="External"/><Relationship Id="rId3" Type="http://schemas.openxmlformats.org/officeDocument/2006/relationships/hyperlink" Target="https://zh.wikipedia.org/wiki/%E7%99%BD%E7%9B%92%E6%B5%8B%E8%AF%95" TargetMode="External"/><Relationship Id="rId7" Type="http://schemas.openxmlformats.org/officeDocument/2006/relationships/hyperlink" Target="http://www.imooc.com/topic/aztest?mc_marking=bd0769ec06818271440a217ac6f86766&amp;mc_channel=bdzzcszt"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pypi.org/project/jieba/" TargetMode="External"/><Relationship Id="rId5" Type="http://schemas.openxmlformats.org/officeDocument/2006/relationships/hyperlink" Target="https://en.wikipedia.org/wiki/Tf&#8211;idf" TargetMode="External"/><Relationship Id="rId4" Type="http://schemas.openxmlformats.org/officeDocument/2006/relationships/hyperlink" Target="https://zh.wikipedia.org/wiki/%E9%BB%91%E7%9B%92%E6%B5%8B%E8%AF%9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93edc55c7f1d84eaf0f1896947a8f2e8.mp4%20-%20&#24555;&#25463;&#26041;&#24335;.lnk"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0CF00511-7B3B-4B6E-B0E0-9B8614C3D107}"/>
              </a:ext>
            </a:extLst>
          </p:cNvPr>
          <p:cNvGrpSpPr/>
          <p:nvPr/>
        </p:nvGrpSpPr>
        <p:grpSpPr>
          <a:xfrm>
            <a:off x="4867793" y="2559064"/>
            <a:ext cx="3526206" cy="1082190"/>
            <a:chOff x="2618653" y="2938749"/>
            <a:chExt cx="3526206" cy="1082190"/>
          </a:xfrm>
        </p:grpSpPr>
        <p:sp>
          <p:nvSpPr>
            <p:cNvPr id="16" name="文本框 15">
              <a:extLst>
                <a:ext uri="{FF2B5EF4-FFF2-40B4-BE49-F238E27FC236}">
                  <a16:creationId xmlns:a16="http://schemas.microsoft.com/office/drawing/2014/main" id="{A8A433FC-4871-425B-BC3E-90E0D5003AC5}"/>
                </a:ext>
              </a:extLst>
            </p:cNvPr>
            <p:cNvSpPr txBox="1"/>
            <p:nvPr/>
          </p:nvSpPr>
          <p:spPr>
            <a:xfrm>
              <a:off x="5475428" y="2938749"/>
              <a:ext cx="184731" cy="707886"/>
            </a:xfrm>
            <a:prstGeom prst="rect">
              <a:avLst/>
            </a:prstGeom>
            <a:noFill/>
          </p:spPr>
          <p:txBody>
            <a:bodyPr wrap="none" rtlCol="0">
              <a:spAutoFit/>
            </a:bodyPr>
            <a:lstStyle/>
            <a:p>
              <a:pPr algn="ctr"/>
              <a:endParaRPr kumimoji="1" lang="zh-CN" altLang="en-US" sz="4000" dirty="0">
                <a:latin typeface="微软雅黑 Light" panose="020B0502040204020203" pitchFamily="34" charset="-122"/>
                <a:ea typeface="微软雅黑 Light" panose="020B0502040204020203" pitchFamily="34" charset="-122"/>
                <a:cs typeface="Microsoft YaHei" charset="-122"/>
              </a:endParaRPr>
            </a:p>
          </p:txBody>
        </p:sp>
        <p:sp>
          <p:nvSpPr>
            <p:cNvPr id="18" name="文本框 17">
              <a:extLst>
                <a:ext uri="{FF2B5EF4-FFF2-40B4-BE49-F238E27FC236}">
                  <a16:creationId xmlns:a16="http://schemas.microsoft.com/office/drawing/2014/main" id="{1E69E3C6-74E4-41A5-8420-D42FA60D618D}"/>
                </a:ext>
              </a:extLst>
            </p:cNvPr>
            <p:cNvSpPr txBox="1"/>
            <p:nvPr/>
          </p:nvSpPr>
          <p:spPr>
            <a:xfrm>
              <a:off x="2896854" y="3620829"/>
              <a:ext cx="3248005" cy="400110"/>
            </a:xfrm>
            <a:prstGeom prst="rect">
              <a:avLst/>
            </a:prstGeom>
            <a:noFill/>
          </p:spPr>
          <p:txBody>
            <a:bodyPr wrap="none" rtlCol="0">
              <a:spAutoFit/>
            </a:bodyPr>
            <a:lstStyle/>
            <a:p>
              <a:pPr algn="ctr"/>
              <a:r>
                <a:rPr lang="en-US" altLang="zh-CN" sz="2000" dirty="0">
                  <a:latin typeface="+mj-ea"/>
                  <a:ea typeface="+mj-ea"/>
                </a:rPr>
                <a:t>Review of software summary</a:t>
              </a:r>
              <a:endParaRPr kumimoji="1" lang="zh-CN" altLang="en-US" sz="2000" dirty="0">
                <a:latin typeface="+mj-ea"/>
                <a:ea typeface="+mj-ea"/>
                <a:cs typeface="Microsoft YaHei" charset="-122"/>
              </a:endParaRPr>
            </a:p>
          </p:txBody>
        </p:sp>
        <p:cxnSp>
          <p:nvCxnSpPr>
            <p:cNvPr id="19" name="直接连接符 18">
              <a:extLst>
                <a:ext uri="{FF2B5EF4-FFF2-40B4-BE49-F238E27FC236}">
                  <a16:creationId xmlns:a16="http://schemas.microsoft.com/office/drawing/2014/main" id="{A541B842-88D6-4EA4-B39B-2DD82765E385}"/>
                </a:ext>
              </a:extLst>
            </p:cNvPr>
            <p:cNvCxnSpPr/>
            <p:nvPr/>
          </p:nvCxnSpPr>
          <p:spPr>
            <a:xfrm>
              <a:off x="2618653" y="3037113"/>
              <a:ext cx="0" cy="7837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 6">
            <a:extLst>
              <a:ext uri="{FF2B5EF4-FFF2-40B4-BE49-F238E27FC236}">
                <a16:creationId xmlns:a16="http://schemas.microsoft.com/office/drawing/2014/main" id="{D3F1DD18-056E-4FEE-931D-9F9280F906A3}"/>
              </a:ext>
            </a:extLst>
          </p:cNvPr>
          <p:cNvGrpSpPr/>
          <p:nvPr/>
        </p:nvGrpSpPr>
        <p:grpSpPr>
          <a:xfrm>
            <a:off x="4092488" y="6267650"/>
            <a:ext cx="3244863" cy="369332"/>
            <a:chOff x="3002669" y="6063915"/>
            <a:chExt cx="3244863" cy="369332"/>
          </a:xfrm>
        </p:grpSpPr>
        <p:sp>
          <p:nvSpPr>
            <p:cNvPr id="21" name="文本框 20">
              <a:extLst>
                <a:ext uri="{FF2B5EF4-FFF2-40B4-BE49-F238E27FC236}">
                  <a16:creationId xmlns:a16="http://schemas.microsoft.com/office/drawing/2014/main" id="{9C3D8261-9514-4BB1-9409-F8D47AF7FD8A}"/>
                </a:ext>
              </a:extLst>
            </p:cNvPr>
            <p:cNvSpPr txBox="1"/>
            <p:nvPr/>
          </p:nvSpPr>
          <p:spPr>
            <a:xfrm>
              <a:off x="3002669" y="6063915"/>
              <a:ext cx="1580754" cy="369332"/>
            </a:xfrm>
            <a:prstGeom prst="rect">
              <a:avLst/>
            </a:prstGeom>
            <a:noFill/>
          </p:spPr>
          <p:txBody>
            <a:bodyPr wrap="none" rtlCol="0">
              <a:spAutoFit/>
            </a:bodyPr>
            <a:lstStyle/>
            <a:p>
              <a:r>
                <a:rPr kumimoji="1" lang="en-US" altLang="zh-CN" i="1" dirty="0" err="1">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Producted</a:t>
              </a:r>
              <a:r>
                <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 </a:t>
              </a:r>
              <a:r>
                <a:rPr kumimoji="1" lang="en-US" altLang="zh-CN"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by</a:t>
              </a:r>
              <a:endPar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22" name="文本框 21">
              <a:extLst>
                <a:ext uri="{FF2B5EF4-FFF2-40B4-BE49-F238E27FC236}">
                  <a16:creationId xmlns:a16="http://schemas.microsoft.com/office/drawing/2014/main" id="{BE91976A-9CEA-4073-87D9-A59D4710C1C4}"/>
                </a:ext>
              </a:extLst>
            </p:cNvPr>
            <p:cNvSpPr txBox="1"/>
            <p:nvPr/>
          </p:nvSpPr>
          <p:spPr>
            <a:xfrm>
              <a:off x="4668254" y="6063915"/>
              <a:ext cx="1579278" cy="369332"/>
            </a:xfrm>
            <a:prstGeom prst="rect">
              <a:avLst/>
            </a:prstGeom>
            <a:noFill/>
          </p:spPr>
          <p:txBody>
            <a:bodyPr wrap="none" rtlCol="0">
              <a:spAutoFit/>
            </a:bodyPr>
            <a:lstStyle/>
            <a:p>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SE2018</a:t>
              </a:r>
              <a:r>
                <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春</a:t>
              </a:r>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-G11</a:t>
              </a:r>
              <a:endPar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grpSp>
      <p:sp>
        <p:nvSpPr>
          <p:cNvPr id="2" name="文本框 1">
            <a:extLst>
              <a:ext uri="{FF2B5EF4-FFF2-40B4-BE49-F238E27FC236}">
                <a16:creationId xmlns:a16="http://schemas.microsoft.com/office/drawing/2014/main" id="{3AA2B633-DD2F-4AA6-BC3F-B6DBE5EF728F}"/>
              </a:ext>
            </a:extLst>
          </p:cNvPr>
          <p:cNvSpPr txBox="1"/>
          <p:nvPr/>
        </p:nvSpPr>
        <p:spPr>
          <a:xfrm>
            <a:off x="5145994" y="2559064"/>
            <a:ext cx="4673074" cy="769441"/>
          </a:xfrm>
          <a:prstGeom prst="rect">
            <a:avLst/>
          </a:prstGeom>
          <a:noFill/>
        </p:spPr>
        <p:txBody>
          <a:bodyPr wrap="none" rtlCol="0">
            <a:spAutoFit/>
          </a:bodyPr>
          <a:lstStyle/>
          <a:p>
            <a:r>
              <a:rPr lang="zh-CN" altLang="en-US" sz="4400" dirty="0"/>
              <a:t>功能课程表 </a:t>
            </a:r>
            <a:r>
              <a:rPr lang="zh-CN" altLang="en-US" sz="2400" dirty="0"/>
              <a:t>软件总评审</a:t>
            </a:r>
            <a:endParaRPr lang="zh-CN" altLang="en-US" sz="3200" dirty="0"/>
          </a:p>
        </p:txBody>
      </p:sp>
      <p:pic>
        <p:nvPicPr>
          <p:cNvPr id="4" name="图片 3">
            <a:extLst>
              <a:ext uri="{FF2B5EF4-FFF2-40B4-BE49-F238E27FC236}">
                <a16:creationId xmlns:a16="http://schemas.microsoft.com/office/drawing/2014/main" id="{D4273E41-AE2B-4EE8-AC2F-623898F94C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2535" y="2114317"/>
            <a:ext cx="1971943" cy="1864885"/>
          </a:xfrm>
          <a:prstGeom prst="rect">
            <a:avLst/>
          </a:prstGeom>
        </p:spPr>
      </p:pic>
      <p:pic>
        <p:nvPicPr>
          <p:cNvPr id="13" name="图片 12">
            <a:extLst>
              <a:ext uri="{FF2B5EF4-FFF2-40B4-BE49-F238E27FC236}">
                <a16:creationId xmlns:a16="http://schemas.microsoft.com/office/drawing/2014/main" id="{E3BA588E-B63E-4037-857F-C12CCB842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规格说明</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Description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963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Data dictionary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数据字典</a:t>
            </a:r>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717E98CF-9054-49B2-AFB5-E551F313B140}"/>
              </a:ext>
            </a:extLst>
          </p:cNvPr>
          <p:cNvPicPr>
            <a:picLocks noChangeAspect="1"/>
          </p:cNvPicPr>
          <p:nvPr/>
        </p:nvPicPr>
        <p:blipFill>
          <a:blip r:embed="rId3"/>
          <a:stretch>
            <a:fillRect/>
          </a:stretch>
        </p:blipFill>
        <p:spPr>
          <a:xfrm>
            <a:off x="2044819" y="1511360"/>
            <a:ext cx="4051181" cy="4152250"/>
          </a:xfrm>
          <a:prstGeom prst="rect">
            <a:avLst/>
          </a:prstGeom>
        </p:spPr>
      </p:pic>
      <p:pic>
        <p:nvPicPr>
          <p:cNvPr id="10" name="图片 9">
            <a:extLst>
              <a:ext uri="{FF2B5EF4-FFF2-40B4-BE49-F238E27FC236}">
                <a16:creationId xmlns:a16="http://schemas.microsoft.com/office/drawing/2014/main" id="{091B452D-D548-4DB2-8406-144C787A2F39}"/>
              </a:ext>
            </a:extLst>
          </p:cNvPr>
          <p:cNvPicPr>
            <a:picLocks noChangeAspect="1"/>
          </p:cNvPicPr>
          <p:nvPr/>
        </p:nvPicPr>
        <p:blipFill>
          <a:blip r:embed="rId4"/>
          <a:stretch>
            <a:fillRect/>
          </a:stretch>
        </p:blipFill>
        <p:spPr>
          <a:xfrm>
            <a:off x="6318740" y="1531922"/>
            <a:ext cx="3137022" cy="4131688"/>
          </a:xfrm>
          <a:prstGeom prst="rect">
            <a:avLst/>
          </a:prstGeom>
        </p:spPr>
      </p:pic>
    </p:spTree>
    <p:extLst>
      <p:ext uri="{BB962C8B-B14F-4D97-AF65-F5344CB8AC3E}">
        <p14:creationId xmlns:p14="http://schemas.microsoft.com/office/powerpoint/2010/main" val="72132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HIPO diagram</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HIPO</a:t>
            </a:r>
            <a:r>
              <a:rPr lang="zh-CN" altLang="en-US" dirty="0"/>
              <a:t>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Picture 2" descr="未命名文件">
            <a:extLst>
              <a:ext uri="{FF2B5EF4-FFF2-40B4-BE49-F238E27FC236}">
                <a16:creationId xmlns:a16="http://schemas.microsoft.com/office/drawing/2014/main" id="{608A9636-FA9C-41A9-A913-3C2FCE6B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 y="776448"/>
            <a:ext cx="9830742" cy="53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67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Business flow graph</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业务流图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069778E4-8BD5-45B0-9CF7-798401866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271" y="459484"/>
            <a:ext cx="7819155" cy="6187332"/>
          </a:xfrm>
          <a:prstGeom prst="rect">
            <a:avLst/>
          </a:prstGeom>
        </p:spPr>
      </p:pic>
    </p:spTree>
    <p:extLst>
      <p:ext uri="{BB962C8B-B14F-4D97-AF65-F5344CB8AC3E}">
        <p14:creationId xmlns:p14="http://schemas.microsoft.com/office/powerpoint/2010/main" val="104748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设计</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Design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00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ER diagram</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ER</a:t>
            </a:r>
            <a:r>
              <a:rPr lang="zh-CN" altLang="en-US" dirty="0"/>
              <a:t>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6" name="图片 2">
            <a:extLst>
              <a:ext uri="{FF2B5EF4-FFF2-40B4-BE49-F238E27FC236}">
                <a16:creationId xmlns:a16="http://schemas.microsoft.com/office/drawing/2014/main" id="{4270E511-E466-48AA-AF9C-035BFAFA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796" y="1334274"/>
            <a:ext cx="5572978" cy="418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A5AB3114-4B8A-4751-A6B6-65BEA77CF798}"/>
              </a:ext>
            </a:extLst>
          </p:cNvPr>
          <p:cNvSpPr/>
          <p:nvPr/>
        </p:nvSpPr>
        <p:spPr>
          <a:xfrm>
            <a:off x="9159967" y="569767"/>
            <a:ext cx="2236510" cy="400110"/>
          </a:xfrm>
          <a:prstGeom prst="rect">
            <a:avLst/>
          </a:prstGeom>
        </p:spPr>
        <p:txBody>
          <a:bodyPr wrap="none">
            <a:spAutoFit/>
          </a:bodyPr>
          <a:lstStyle/>
          <a:p>
            <a:r>
              <a:rPr lang="zh-CN" altLang="en-US" sz="2000" b="1" dirty="0">
                <a:solidFill>
                  <a:schemeClr val="accent2"/>
                </a:solidFill>
              </a:rPr>
              <a:t>已经进行回溯修改</a:t>
            </a:r>
          </a:p>
        </p:txBody>
      </p:sp>
    </p:spTree>
    <p:extLst>
      <p:ext uri="{BB962C8B-B14F-4D97-AF65-F5344CB8AC3E}">
        <p14:creationId xmlns:p14="http://schemas.microsoft.com/office/powerpoint/2010/main" val="146331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Programming language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部分</a:t>
            </a:r>
            <a:r>
              <a:rPr lang="en-US" altLang="zh-CN" dirty="0"/>
              <a:t>PDL</a:t>
            </a:r>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9B583429-8AAB-4DB0-8859-7FEF3CD623AE}"/>
              </a:ext>
            </a:extLst>
          </p:cNvPr>
          <p:cNvSpPr/>
          <p:nvPr/>
        </p:nvSpPr>
        <p:spPr>
          <a:xfrm>
            <a:off x="3664788" y="204454"/>
            <a:ext cx="4862423" cy="6555641"/>
          </a:xfrm>
          <a:prstGeom prst="rect">
            <a:avLst/>
          </a:prstGeom>
        </p:spPr>
        <p:txBody>
          <a:bodyPr wrap="square">
            <a:spAutoFit/>
          </a:bodyPr>
          <a:lstStyle/>
          <a:p>
            <a:pPr algn="just">
              <a:spcAft>
                <a:spcPts val="0"/>
              </a:spcAft>
            </a:pPr>
            <a:r>
              <a:rPr lang="en-US" altLang="zh-CN" sz="1400" kern="100" dirty="0">
                <a:latin typeface="+mn-ea"/>
              </a:rPr>
              <a:t>Procedure </a:t>
            </a:r>
            <a:r>
              <a:rPr lang="zh-CN" altLang="zh-CN" sz="1400" kern="100" dirty="0">
                <a:latin typeface="+mn-ea"/>
              </a:rPr>
              <a:t>登录</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管理员通过输入账号、密码进行登录</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输入的账号密码匹配正确</a:t>
            </a:r>
            <a:endParaRPr lang="zh-CN" altLang="zh-CN" sz="1100" kern="100" dirty="0">
              <a:latin typeface="+mn-ea"/>
            </a:endParaRPr>
          </a:p>
          <a:p>
            <a:pPr algn="just">
              <a:spcAft>
                <a:spcPts val="0"/>
              </a:spcAft>
            </a:pPr>
            <a:r>
              <a:rPr lang="en-US" altLang="zh-CN" sz="1400" kern="100" dirty="0">
                <a:latin typeface="+mn-ea"/>
              </a:rPr>
              <a:t>then </a:t>
            </a:r>
            <a:r>
              <a:rPr lang="zh-CN" altLang="zh-CN" sz="1400" kern="100" dirty="0">
                <a:latin typeface="+mn-ea"/>
              </a:rPr>
              <a:t>进入系统主界面</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显示账号或密码错误、重新输入提示</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登录</a:t>
            </a:r>
            <a:endParaRPr lang="zh-CN" altLang="zh-CN" sz="1100" kern="100" dirty="0">
              <a:latin typeface="+mn-ea"/>
            </a:endParaRPr>
          </a:p>
          <a:p>
            <a:pPr algn="just">
              <a:spcAft>
                <a:spcPts val="0"/>
              </a:spcAft>
            </a:pPr>
            <a:r>
              <a:rPr lang="en-US" altLang="zh-CN" sz="1400" kern="100" dirty="0">
                <a:latin typeface="+mn-ea"/>
              </a:rPr>
              <a:t> </a:t>
            </a:r>
            <a:endParaRPr lang="zh-CN" altLang="zh-CN" sz="1100" kern="100" dirty="0">
              <a:latin typeface="+mn-ea"/>
            </a:endParaRPr>
          </a:p>
          <a:p>
            <a:pPr algn="just">
              <a:spcAft>
                <a:spcPts val="0"/>
              </a:spcAft>
            </a:pPr>
            <a:r>
              <a:rPr lang="en-US" altLang="zh-CN" sz="1400" kern="100" dirty="0">
                <a:latin typeface="+mn-ea"/>
              </a:rPr>
              <a:t>Procedure </a:t>
            </a:r>
            <a:r>
              <a:rPr lang="zh-CN" altLang="zh-CN" sz="1400" kern="100" dirty="0">
                <a:latin typeface="+mn-ea"/>
              </a:rPr>
              <a:t>预约爬虫</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用户通过输入爬取的微博账号预约</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微博账号存在 </a:t>
            </a:r>
            <a:endParaRPr lang="zh-CN" altLang="zh-CN" sz="1100" kern="100" dirty="0">
              <a:latin typeface="+mn-ea"/>
            </a:endParaRPr>
          </a:p>
          <a:p>
            <a:pPr algn="just">
              <a:spcAft>
                <a:spcPts val="0"/>
              </a:spcAft>
            </a:pPr>
            <a:r>
              <a:rPr lang="en-US" altLang="zh-CN" sz="1400" kern="100" dirty="0">
                <a:latin typeface="+mn-ea"/>
              </a:rPr>
              <a:t>	if</a:t>
            </a:r>
            <a:r>
              <a:rPr lang="zh-CN" altLang="zh-CN" sz="1400" kern="100" dirty="0">
                <a:latin typeface="+mn-ea"/>
              </a:rPr>
              <a:t>该微博账号存在于已爬取的队列中</a:t>
            </a:r>
            <a:endParaRPr lang="zh-CN" altLang="zh-CN" sz="1100" kern="100" dirty="0">
              <a:latin typeface="+mn-ea"/>
            </a:endParaRPr>
          </a:p>
          <a:p>
            <a:pPr algn="just">
              <a:spcAft>
                <a:spcPts val="0"/>
              </a:spcAft>
            </a:pPr>
            <a:r>
              <a:rPr lang="en-US" altLang="zh-CN" sz="1400" kern="100" dirty="0">
                <a:latin typeface="+mn-ea"/>
              </a:rPr>
              <a:t>	then</a:t>
            </a:r>
            <a:r>
              <a:rPr lang="zh-CN" altLang="zh-CN" sz="1400" kern="100" dirty="0">
                <a:latin typeface="+mn-ea"/>
              </a:rPr>
              <a:t>从数据库中找出信息</a:t>
            </a:r>
            <a:endParaRPr lang="zh-CN" altLang="zh-CN" sz="1100" kern="100" dirty="0">
              <a:latin typeface="+mn-ea"/>
            </a:endParaRPr>
          </a:p>
          <a:p>
            <a:pPr algn="just">
              <a:spcAft>
                <a:spcPts val="0"/>
              </a:spcAft>
            </a:pPr>
            <a:r>
              <a:rPr lang="en-US" altLang="zh-CN" sz="1400" kern="100" dirty="0">
                <a:latin typeface="+mn-ea"/>
              </a:rPr>
              <a:t>	else</a:t>
            </a:r>
            <a:r>
              <a:rPr lang="zh-CN" altLang="zh-CN" sz="1400" kern="100" dirty="0">
                <a:latin typeface="+mn-ea"/>
              </a:rPr>
              <a:t>启动爬虫程序对相应微博账号进行爬取信息</a:t>
            </a:r>
            <a:endParaRPr lang="zh-CN" altLang="zh-CN" sz="1100" kern="100" dirty="0">
              <a:latin typeface="+mn-ea"/>
            </a:endParaRPr>
          </a:p>
          <a:p>
            <a:pPr algn="just">
              <a:spcAft>
                <a:spcPts val="0"/>
              </a:spcAft>
            </a:pPr>
            <a:r>
              <a:rPr lang="en-US" altLang="zh-CN" sz="1400" kern="100" dirty="0">
                <a:latin typeface="+mn-ea"/>
              </a:rPr>
              <a:t>then</a:t>
            </a:r>
            <a:r>
              <a:rPr lang="zh-CN" altLang="zh-CN" sz="1400" kern="100" dirty="0">
                <a:latin typeface="+mn-ea"/>
              </a:rPr>
              <a:t>显示经过分析后提供的词条</a:t>
            </a:r>
            <a:endParaRPr lang="zh-CN" altLang="zh-CN" sz="1100" kern="100" dirty="0">
              <a:latin typeface="+mn-ea"/>
            </a:endParaRPr>
          </a:p>
          <a:p>
            <a:pPr algn="just">
              <a:spcAft>
                <a:spcPts val="0"/>
              </a:spcAft>
            </a:pPr>
            <a:r>
              <a:rPr lang="en-US" altLang="zh-CN" sz="1400" kern="100" dirty="0">
                <a:latin typeface="+mn-ea"/>
              </a:rPr>
              <a:t>	</a:t>
            </a:r>
            <a:r>
              <a:rPr lang="zh-CN" altLang="zh-CN" sz="1400" kern="100" dirty="0">
                <a:latin typeface="+mn-ea"/>
              </a:rPr>
              <a:t>将不在数据库中的微博账号的相关词条存入数据库</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显示该账号不存在、请重新输入</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预约爬虫</a:t>
            </a:r>
            <a:endParaRPr lang="zh-CN" altLang="zh-CN" sz="1100" kern="100" dirty="0">
              <a:latin typeface="+mn-ea"/>
            </a:endParaRPr>
          </a:p>
          <a:p>
            <a:pPr indent="266700" algn="just">
              <a:spcAft>
                <a:spcPts val="0"/>
              </a:spcAft>
            </a:pPr>
            <a:r>
              <a:rPr lang="en-US" altLang="zh-CN" sz="1400" kern="100" dirty="0">
                <a:latin typeface="+mn-ea"/>
                <a:cs typeface="Times New Roman" panose="02020603050405020304" pitchFamily="18" charset="0"/>
              </a:rPr>
              <a:t> </a:t>
            </a:r>
            <a:endParaRPr lang="zh-CN" altLang="zh-CN" sz="1100" kern="100" dirty="0">
              <a:latin typeface="+mn-ea"/>
              <a:cs typeface="Times New Roman" panose="02020603050405020304" pitchFamily="18" charset="0"/>
            </a:endParaRPr>
          </a:p>
          <a:p>
            <a:pPr algn="just">
              <a:spcAft>
                <a:spcPts val="0"/>
              </a:spcAft>
            </a:pPr>
            <a:r>
              <a:rPr lang="en-US" altLang="zh-CN" sz="1400" kern="100" dirty="0">
                <a:latin typeface="+mn-ea"/>
              </a:rPr>
              <a:t>Procedure </a:t>
            </a:r>
            <a:r>
              <a:rPr lang="zh-CN" altLang="zh-CN" sz="1400" kern="100" dirty="0">
                <a:latin typeface="+mn-ea"/>
              </a:rPr>
              <a:t>定向查询</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用户通过输入规定的信息来查询</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输入的规定信息合法</a:t>
            </a:r>
            <a:endParaRPr lang="zh-CN" altLang="zh-CN" sz="1100" kern="100" dirty="0">
              <a:latin typeface="+mn-ea"/>
            </a:endParaRPr>
          </a:p>
          <a:p>
            <a:pPr algn="just">
              <a:spcAft>
                <a:spcPts val="0"/>
              </a:spcAft>
            </a:pPr>
            <a:r>
              <a:rPr lang="en-US" altLang="zh-CN" sz="1400" kern="100" dirty="0">
                <a:latin typeface="+mn-ea"/>
              </a:rPr>
              <a:t>then </a:t>
            </a:r>
            <a:r>
              <a:rPr lang="zh-CN" altLang="zh-CN" sz="1400" kern="100" dirty="0">
                <a:latin typeface="+mn-ea"/>
              </a:rPr>
              <a:t>在数据库中寻找相应词条并显示</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显示输入信息不完全、请重新输入</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定向查询</a:t>
            </a:r>
            <a:endParaRPr lang="zh-CN" altLang="zh-CN" sz="1100" kern="100" dirty="0">
              <a:latin typeface="+mn-ea"/>
            </a:endParaRPr>
          </a:p>
        </p:txBody>
      </p:sp>
      <p:sp>
        <p:nvSpPr>
          <p:cNvPr id="8" name="矩形 7">
            <a:extLst>
              <a:ext uri="{FF2B5EF4-FFF2-40B4-BE49-F238E27FC236}">
                <a16:creationId xmlns:a16="http://schemas.microsoft.com/office/drawing/2014/main" id="{D0E42729-DDF1-49D2-9CCC-1C87AF83A0D8}"/>
              </a:ext>
            </a:extLst>
          </p:cNvPr>
          <p:cNvSpPr/>
          <p:nvPr/>
        </p:nvSpPr>
        <p:spPr>
          <a:xfrm>
            <a:off x="8126589" y="428179"/>
            <a:ext cx="6096000" cy="5693866"/>
          </a:xfrm>
          <a:prstGeom prst="rect">
            <a:avLst/>
          </a:prstGeom>
        </p:spPr>
        <p:txBody>
          <a:bodyPr>
            <a:spAutoFit/>
          </a:bodyPr>
          <a:lstStyle/>
          <a:p>
            <a:r>
              <a:rPr lang="en-US" altLang="zh-CN" sz="1400" dirty="0">
                <a:latin typeface="+mn-ea"/>
              </a:rPr>
              <a:t>Procedure </a:t>
            </a:r>
            <a:r>
              <a:rPr lang="zh-CN" altLang="en-US" sz="1400" dirty="0">
                <a:latin typeface="+mn-ea"/>
              </a:rPr>
              <a:t>更改个人信息</a:t>
            </a:r>
            <a:r>
              <a:rPr lang="en-US" altLang="zh-CN" sz="1400" dirty="0">
                <a:latin typeface="+mn-ea"/>
              </a:rPr>
              <a:t>is</a:t>
            </a:r>
          </a:p>
          <a:p>
            <a:r>
              <a:rPr lang="en-US" altLang="zh-CN" sz="1400" dirty="0">
                <a:latin typeface="+mn-ea"/>
              </a:rPr>
              <a:t>begin</a:t>
            </a:r>
          </a:p>
          <a:p>
            <a:r>
              <a:rPr lang="zh-CN" altLang="en-US" sz="1400" dirty="0">
                <a:latin typeface="+mn-ea"/>
              </a:rPr>
              <a:t>用户通过输入需要修改的信息来修改</a:t>
            </a:r>
          </a:p>
          <a:p>
            <a:r>
              <a:rPr lang="en-US" altLang="zh-CN" sz="1400" dirty="0">
                <a:latin typeface="+mn-ea"/>
              </a:rPr>
              <a:t>if </a:t>
            </a:r>
            <a:r>
              <a:rPr lang="zh-CN" altLang="en-US" sz="1400" dirty="0">
                <a:latin typeface="+mn-ea"/>
              </a:rPr>
              <a:t>输入的修改信息合法</a:t>
            </a:r>
          </a:p>
          <a:p>
            <a:r>
              <a:rPr lang="en-US" altLang="zh-CN" sz="1400" dirty="0">
                <a:latin typeface="+mn-ea"/>
              </a:rPr>
              <a:t>then </a:t>
            </a:r>
            <a:r>
              <a:rPr lang="zh-CN" altLang="en-US" sz="1400" dirty="0">
                <a:latin typeface="+mn-ea"/>
              </a:rPr>
              <a:t>在数据库中修改相应的个人信息</a:t>
            </a:r>
          </a:p>
          <a:p>
            <a:r>
              <a:rPr lang="en-US" altLang="zh-CN" sz="1400" dirty="0">
                <a:latin typeface="+mn-ea"/>
              </a:rPr>
              <a:t>else </a:t>
            </a:r>
            <a:r>
              <a:rPr lang="zh-CN" altLang="en-US" sz="1400" dirty="0">
                <a:latin typeface="+mn-ea"/>
              </a:rPr>
              <a:t>显示输入信息不不合法、请重新输入</a:t>
            </a:r>
          </a:p>
          <a:p>
            <a:r>
              <a:rPr lang="en-US" altLang="zh-CN" sz="1400" dirty="0">
                <a:latin typeface="+mn-ea"/>
              </a:rPr>
              <a:t>end if</a:t>
            </a:r>
          </a:p>
          <a:p>
            <a:r>
              <a:rPr lang="en-US" altLang="zh-CN" sz="1400" dirty="0">
                <a:latin typeface="+mn-ea"/>
              </a:rPr>
              <a:t>end </a:t>
            </a:r>
            <a:r>
              <a:rPr lang="zh-CN" altLang="en-US" sz="1400" dirty="0">
                <a:latin typeface="+mn-ea"/>
              </a:rPr>
              <a:t>修改个人信息</a:t>
            </a:r>
          </a:p>
          <a:p>
            <a:r>
              <a:rPr lang="zh-CN" altLang="en-US" sz="1400" dirty="0">
                <a:latin typeface="+mn-ea"/>
              </a:rPr>
              <a:t> </a:t>
            </a:r>
          </a:p>
          <a:p>
            <a:r>
              <a:rPr lang="en-US" altLang="zh-CN" sz="1400" dirty="0">
                <a:latin typeface="+mn-ea"/>
              </a:rPr>
              <a:t>Procedure </a:t>
            </a:r>
            <a:r>
              <a:rPr lang="zh-CN" altLang="en-US" sz="1400" dirty="0">
                <a:latin typeface="+mn-ea"/>
              </a:rPr>
              <a:t>浏览历史记录</a:t>
            </a:r>
            <a:r>
              <a:rPr lang="en-US" altLang="zh-CN" sz="1400" dirty="0">
                <a:latin typeface="+mn-ea"/>
              </a:rPr>
              <a:t>is</a:t>
            </a:r>
          </a:p>
          <a:p>
            <a:r>
              <a:rPr lang="en-US" altLang="zh-CN" sz="1400" dirty="0">
                <a:latin typeface="+mn-ea"/>
              </a:rPr>
              <a:t>begin</a:t>
            </a:r>
          </a:p>
          <a:p>
            <a:r>
              <a:rPr lang="zh-CN" altLang="en-US" sz="1400" dirty="0">
                <a:latin typeface="+mn-ea"/>
              </a:rPr>
              <a:t>用户通过历史记录来浏览</a:t>
            </a:r>
          </a:p>
          <a:p>
            <a:r>
              <a:rPr lang="en-US" altLang="zh-CN" sz="1400" dirty="0">
                <a:latin typeface="+mn-ea"/>
              </a:rPr>
              <a:t>if </a:t>
            </a:r>
            <a:r>
              <a:rPr lang="zh-CN" altLang="en-US" sz="1400" dirty="0">
                <a:latin typeface="+mn-ea"/>
              </a:rPr>
              <a:t>点击历史记录</a:t>
            </a:r>
          </a:p>
          <a:p>
            <a:r>
              <a:rPr lang="en-US" altLang="zh-CN" sz="1400" dirty="0">
                <a:latin typeface="+mn-ea"/>
              </a:rPr>
              <a:t>then </a:t>
            </a:r>
            <a:r>
              <a:rPr lang="zh-CN" altLang="en-US" sz="1400" dirty="0">
                <a:latin typeface="+mn-ea"/>
              </a:rPr>
              <a:t>显示数据库中个人信息的历史记录</a:t>
            </a:r>
          </a:p>
          <a:p>
            <a:r>
              <a:rPr lang="en-US" altLang="zh-CN" sz="1400" dirty="0">
                <a:latin typeface="+mn-ea"/>
              </a:rPr>
              <a:t>else </a:t>
            </a:r>
            <a:r>
              <a:rPr lang="zh-CN" altLang="en-US" sz="1400" dirty="0">
                <a:latin typeface="+mn-ea"/>
              </a:rPr>
              <a:t>显示超时，请重新浏览</a:t>
            </a:r>
          </a:p>
          <a:p>
            <a:r>
              <a:rPr lang="en-US" altLang="zh-CN" sz="1400" dirty="0">
                <a:latin typeface="+mn-ea"/>
              </a:rPr>
              <a:t>end if</a:t>
            </a:r>
          </a:p>
          <a:p>
            <a:r>
              <a:rPr lang="en-US" altLang="zh-CN" sz="1400" dirty="0">
                <a:latin typeface="+mn-ea"/>
              </a:rPr>
              <a:t>end </a:t>
            </a:r>
            <a:r>
              <a:rPr lang="zh-CN" altLang="en-US" sz="1400" dirty="0">
                <a:latin typeface="+mn-ea"/>
              </a:rPr>
              <a:t>浏览历史记录</a:t>
            </a:r>
          </a:p>
          <a:p>
            <a:r>
              <a:rPr lang="zh-CN" altLang="en-US" sz="1400" dirty="0">
                <a:latin typeface="+mn-ea"/>
              </a:rPr>
              <a:t> </a:t>
            </a:r>
          </a:p>
          <a:p>
            <a:r>
              <a:rPr lang="en-US" altLang="zh-CN" sz="1400" dirty="0">
                <a:latin typeface="+mn-ea"/>
              </a:rPr>
              <a:t>Procedure </a:t>
            </a:r>
            <a:r>
              <a:rPr lang="zh-CN" altLang="en-US" sz="1400" dirty="0">
                <a:latin typeface="+mn-ea"/>
              </a:rPr>
              <a:t>注销</a:t>
            </a:r>
            <a:r>
              <a:rPr lang="en-US" altLang="zh-CN" sz="1400" dirty="0">
                <a:latin typeface="+mn-ea"/>
              </a:rPr>
              <a:t>is</a:t>
            </a:r>
          </a:p>
          <a:p>
            <a:r>
              <a:rPr lang="en-US" altLang="zh-CN" sz="1400" dirty="0">
                <a:latin typeface="+mn-ea"/>
              </a:rPr>
              <a:t>begin</a:t>
            </a:r>
          </a:p>
          <a:p>
            <a:r>
              <a:rPr lang="zh-CN" altLang="en-US" sz="1400" dirty="0">
                <a:latin typeface="+mn-ea"/>
              </a:rPr>
              <a:t>用户通过注销来注销</a:t>
            </a:r>
          </a:p>
          <a:p>
            <a:r>
              <a:rPr lang="en-US" altLang="zh-CN" sz="1400" dirty="0">
                <a:latin typeface="+mn-ea"/>
              </a:rPr>
              <a:t>if </a:t>
            </a:r>
            <a:r>
              <a:rPr lang="zh-CN" altLang="en-US" sz="1400" dirty="0">
                <a:latin typeface="+mn-ea"/>
              </a:rPr>
              <a:t>点击注销</a:t>
            </a:r>
          </a:p>
          <a:p>
            <a:r>
              <a:rPr lang="en-US" altLang="zh-CN" sz="1400" dirty="0">
                <a:latin typeface="+mn-ea"/>
              </a:rPr>
              <a:t>then </a:t>
            </a:r>
            <a:r>
              <a:rPr lang="zh-CN" altLang="en-US" sz="1400" dirty="0">
                <a:latin typeface="+mn-ea"/>
              </a:rPr>
              <a:t>显示注销成功，并跳转到登陆界面</a:t>
            </a:r>
          </a:p>
          <a:p>
            <a:r>
              <a:rPr lang="en-US" altLang="zh-CN" sz="1400" dirty="0">
                <a:latin typeface="+mn-ea"/>
              </a:rPr>
              <a:t>else </a:t>
            </a:r>
            <a:r>
              <a:rPr lang="zh-CN" altLang="en-US" sz="1400" dirty="0">
                <a:latin typeface="+mn-ea"/>
              </a:rPr>
              <a:t>显示超时，请重新注销</a:t>
            </a:r>
          </a:p>
          <a:p>
            <a:r>
              <a:rPr lang="en-US" altLang="zh-CN" sz="1400" dirty="0">
                <a:latin typeface="+mn-ea"/>
              </a:rPr>
              <a:t>end if</a:t>
            </a:r>
          </a:p>
          <a:p>
            <a:r>
              <a:rPr lang="en-US" altLang="zh-CN" sz="1400" dirty="0">
                <a:latin typeface="+mn-ea"/>
              </a:rPr>
              <a:t>end </a:t>
            </a:r>
            <a:r>
              <a:rPr lang="zh-CN" altLang="en-US" sz="1400" dirty="0">
                <a:latin typeface="+mn-ea"/>
              </a:rPr>
              <a:t>注销</a:t>
            </a:r>
          </a:p>
        </p:txBody>
      </p:sp>
      <p:sp>
        <p:nvSpPr>
          <p:cNvPr id="9" name="矩形 8">
            <a:extLst>
              <a:ext uri="{FF2B5EF4-FFF2-40B4-BE49-F238E27FC236}">
                <a16:creationId xmlns:a16="http://schemas.microsoft.com/office/drawing/2014/main" id="{97412DEF-FED6-481E-958B-A135C227B856}"/>
              </a:ext>
            </a:extLst>
          </p:cNvPr>
          <p:cNvSpPr/>
          <p:nvPr/>
        </p:nvSpPr>
        <p:spPr>
          <a:xfrm>
            <a:off x="446666" y="2210790"/>
            <a:ext cx="6096000" cy="3291157"/>
          </a:xfrm>
          <a:prstGeom prst="rect">
            <a:avLst/>
          </a:prstGeom>
        </p:spPr>
        <p:txBody>
          <a:bodyPr>
            <a:spAutoFit/>
          </a:bodyPr>
          <a:lstStyle/>
          <a:p>
            <a:pPr indent="266700" algn="just">
              <a:lnSpc>
                <a:spcPct val="150000"/>
              </a:lnSpc>
              <a:spcAft>
                <a:spcPts val="0"/>
              </a:spcAft>
            </a:pPr>
            <a:r>
              <a:rPr lang="en-US" altLang="zh-CN" sz="1400" kern="100" dirty="0">
                <a:latin typeface="+mn-ea"/>
              </a:rPr>
              <a:t>Procedure</a:t>
            </a:r>
            <a:r>
              <a:rPr lang="zh-CN" altLang="zh-CN" sz="1400" kern="100" dirty="0">
                <a:latin typeface="+mn-ea"/>
              </a:rPr>
              <a:t>浏览用户信息</a:t>
            </a:r>
            <a:r>
              <a:rPr lang="en-US" altLang="zh-CN" sz="1400" kern="100" dirty="0">
                <a:latin typeface="+mn-ea"/>
              </a:rPr>
              <a:t> is</a:t>
            </a:r>
            <a:endParaRPr lang="zh-CN" altLang="zh-CN" sz="1400" kern="100" dirty="0">
              <a:latin typeface="+mn-ea"/>
            </a:endParaRPr>
          </a:p>
          <a:p>
            <a:pPr indent="266700" algn="just">
              <a:lnSpc>
                <a:spcPct val="150000"/>
              </a:lnSpc>
              <a:spcAft>
                <a:spcPts val="0"/>
              </a:spcAft>
            </a:pPr>
            <a:r>
              <a:rPr lang="en-US" altLang="zh-CN" sz="1400" kern="100" dirty="0">
                <a:latin typeface="+mn-ea"/>
              </a:rPr>
              <a:t>begin </a:t>
            </a:r>
            <a:endParaRPr lang="zh-CN" altLang="zh-CN" sz="1400" kern="100" dirty="0">
              <a:latin typeface="+mn-ea"/>
            </a:endParaRPr>
          </a:p>
          <a:p>
            <a:pPr indent="266700" algn="just">
              <a:lnSpc>
                <a:spcPct val="150000"/>
              </a:lnSpc>
              <a:spcAft>
                <a:spcPts val="0"/>
              </a:spcAft>
            </a:pPr>
            <a:r>
              <a:rPr lang="zh-CN" altLang="zh-CN" sz="1400" kern="100" dirty="0">
                <a:latin typeface="+mn-ea"/>
              </a:rPr>
              <a:t>管理员输入关键字搜索用户</a:t>
            </a:r>
          </a:p>
          <a:p>
            <a:pPr indent="266700" algn="just">
              <a:lnSpc>
                <a:spcPct val="150000"/>
              </a:lnSpc>
              <a:spcAft>
                <a:spcPts val="0"/>
              </a:spcAft>
            </a:pPr>
            <a:r>
              <a:rPr lang="en-US" altLang="zh-CN" sz="1400" kern="100" dirty="0">
                <a:latin typeface="+mn-ea"/>
              </a:rPr>
              <a:t>if </a:t>
            </a:r>
            <a:r>
              <a:rPr lang="zh-CN" altLang="zh-CN" sz="1400" kern="100" dirty="0">
                <a:latin typeface="+mn-ea"/>
              </a:rPr>
              <a:t>与关键字相关的用户不存在</a:t>
            </a:r>
          </a:p>
          <a:p>
            <a:pPr indent="266700" algn="just">
              <a:lnSpc>
                <a:spcPct val="150000"/>
              </a:lnSpc>
              <a:spcAft>
                <a:spcPts val="0"/>
              </a:spcAft>
            </a:pPr>
            <a:r>
              <a:rPr lang="en-US" altLang="zh-CN" sz="1400" kern="100" dirty="0">
                <a:latin typeface="+mn-ea"/>
              </a:rPr>
              <a:t>then </a:t>
            </a:r>
            <a:r>
              <a:rPr lang="zh-CN" altLang="zh-CN" sz="1400" kern="100" dirty="0">
                <a:latin typeface="+mn-ea"/>
              </a:rPr>
              <a:t>显示搜索结果为空提示</a:t>
            </a:r>
          </a:p>
          <a:p>
            <a:pPr indent="266700" algn="just">
              <a:lnSpc>
                <a:spcPct val="150000"/>
              </a:lnSpc>
              <a:spcAft>
                <a:spcPts val="0"/>
              </a:spcAft>
            </a:pPr>
            <a:r>
              <a:rPr lang="en-US" altLang="zh-CN" sz="1400" kern="100" dirty="0">
                <a:latin typeface="+mn-ea"/>
              </a:rPr>
              <a:t>else </a:t>
            </a:r>
            <a:r>
              <a:rPr lang="zh-CN" altLang="zh-CN" sz="1400" kern="100" dirty="0">
                <a:latin typeface="+mn-ea"/>
              </a:rPr>
              <a:t>显示相关用户列表</a:t>
            </a:r>
          </a:p>
          <a:p>
            <a:pPr indent="266700" algn="just">
              <a:lnSpc>
                <a:spcPct val="150000"/>
              </a:lnSpc>
              <a:spcAft>
                <a:spcPts val="0"/>
              </a:spcAft>
            </a:pPr>
            <a:r>
              <a:rPr lang="en-US" altLang="zh-CN" sz="1400" kern="100" dirty="0">
                <a:latin typeface="+mn-ea"/>
              </a:rPr>
              <a:t>end if</a:t>
            </a:r>
            <a:endParaRPr lang="zh-CN" altLang="zh-CN" sz="1400" kern="100" dirty="0">
              <a:latin typeface="+mn-ea"/>
            </a:endParaRPr>
          </a:p>
          <a:p>
            <a:pPr indent="266700" algn="just">
              <a:lnSpc>
                <a:spcPct val="150000"/>
              </a:lnSpc>
              <a:spcAft>
                <a:spcPts val="0"/>
              </a:spcAft>
            </a:pPr>
            <a:r>
              <a:rPr lang="zh-CN" altLang="zh-CN" sz="1400" kern="100" dirty="0">
                <a:latin typeface="+mn-ea"/>
              </a:rPr>
              <a:t>管理员选择要浏览的用户</a:t>
            </a:r>
          </a:p>
          <a:p>
            <a:pPr indent="266700" algn="just">
              <a:lnSpc>
                <a:spcPct val="150000"/>
              </a:lnSpc>
              <a:spcAft>
                <a:spcPts val="0"/>
              </a:spcAft>
            </a:pPr>
            <a:r>
              <a:rPr lang="zh-CN" altLang="zh-CN" sz="1400" kern="100" dirty="0">
                <a:latin typeface="+mn-ea"/>
              </a:rPr>
              <a:t>管理员浏览信息</a:t>
            </a:r>
          </a:p>
          <a:p>
            <a:pPr indent="266700" algn="just">
              <a:lnSpc>
                <a:spcPct val="150000"/>
              </a:lnSpc>
              <a:spcAft>
                <a:spcPts val="0"/>
              </a:spcAft>
            </a:pPr>
            <a:r>
              <a:rPr lang="en-US" altLang="zh-CN" sz="1400" kern="100" dirty="0">
                <a:latin typeface="+mn-ea"/>
              </a:rPr>
              <a:t>end </a:t>
            </a:r>
            <a:r>
              <a:rPr lang="zh-CN" altLang="zh-CN" sz="1400" kern="100" dirty="0">
                <a:latin typeface="+mn-ea"/>
              </a:rPr>
              <a:t>浏览用户信息</a:t>
            </a:r>
            <a:endParaRPr lang="zh-CN" altLang="en-US" sz="1400" kern="100" dirty="0">
              <a:latin typeface="+mn-ea"/>
            </a:endParaRPr>
          </a:p>
        </p:txBody>
      </p:sp>
    </p:spTree>
    <p:extLst>
      <p:ext uri="{BB962C8B-B14F-4D97-AF65-F5344CB8AC3E}">
        <p14:creationId xmlns:p14="http://schemas.microsoft.com/office/powerpoint/2010/main" val="381110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编码</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Code</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974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Code specification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编码规范</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88EFC816-004F-4164-B6C4-6F6E5C747CE7}"/>
              </a:ext>
            </a:extLst>
          </p:cNvPr>
          <p:cNvPicPr>
            <a:picLocks noChangeAspect="1"/>
          </p:cNvPicPr>
          <p:nvPr/>
        </p:nvPicPr>
        <p:blipFill>
          <a:blip r:embed="rId3"/>
          <a:stretch>
            <a:fillRect/>
          </a:stretch>
        </p:blipFill>
        <p:spPr>
          <a:xfrm>
            <a:off x="4584567" y="542011"/>
            <a:ext cx="6069863" cy="5773978"/>
          </a:xfrm>
          <a:prstGeom prst="rect">
            <a:avLst/>
          </a:prstGeom>
        </p:spPr>
      </p:pic>
      <p:sp>
        <p:nvSpPr>
          <p:cNvPr id="6" name="文本框 5">
            <a:extLst>
              <a:ext uri="{FF2B5EF4-FFF2-40B4-BE49-F238E27FC236}">
                <a16:creationId xmlns:a16="http://schemas.microsoft.com/office/drawing/2014/main" id="{0A35BE7F-3833-44C8-962A-60CDA928A94B}"/>
              </a:ext>
            </a:extLst>
          </p:cNvPr>
          <p:cNvSpPr txBox="1"/>
          <p:nvPr/>
        </p:nvSpPr>
        <p:spPr>
          <a:xfrm>
            <a:off x="888695" y="2158392"/>
            <a:ext cx="3157211" cy="830997"/>
          </a:xfrm>
          <a:prstGeom prst="rect">
            <a:avLst/>
          </a:prstGeom>
          <a:noFill/>
        </p:spPr>
        <p:txBody>
          <a:bodyPr wrap="none" rtlCol="0">
            <a:spAutoFit/>
          </a:bodyPr>
          <a:lstStyle/>
          <a:p>
            <a:r>
              <a:rPr lang="zh-CN" altLang="en-US" sz="2400" b="1" dirty="0">
                <a:solidFill>
                  <a:schemeClr val="accent2"/>
                </a:solidFill>
              </a:rPr>
              <a:t>本系统的开发</a:t>
            </a:r>
            <a:endParaRPr lang="en-US" altLang="zh-CN" sz="2400" b="1" dirty="0">
              <a:solidFill>
                <a:schemeClr val="accent2"/>
              </a:solidFill>
            </a:endParaRPr>
          </a:p>
          <a:p>
            <a:r>
              <a:rPr lang="zh-CN" altLang="en-US" sz="2400" b="1" dirty="0">
                <a:solidFill>
                  <a:schemeClr val="accent2"/>
                </a:solidFill>
              </a:rPr>
              <a:t>只用到了</a:t>
            </a:r>
            <a:r>
              <a:rPr lang="en-US" altLang="zh-CN" sz="2400" b="1" dirty="0">
                <a:solidFill>
                  <a:schemeClr val="accent2"/>
                </a:solidFill>
              </a:rPr>
              <a:t>java</a:t>
            </a:r>
            <a:r>
              <a:rPr lang="zh-CN" altLang="en-US" sz="2400" b="1" dirty="0">
                <a:solidFill>
                  <a:schemeClr val="accent2"/>
                </a:solidFill>
              </a:rPr>
              <a:t>和</a:t>
            </a:r>
            <a:r>
              <a:rPr lang="en-US" altLang="zh-CN" sz="2400" b="1" dirty="0">
                <a:solidFill>
                  <a:schemeClr val="accent2"/>
                </a:solidFill>
              </a:rPr>
              <a:t>python</a:t>
            </a:r>
            <a:endParaRPr lang="en-US" altLang="zh-CN" sz="2400" dirty="0"/>
          </a:p>
        </p:txBody>
      </p:sp>
    </p:spTree>
    <p:extLst>
      <p:ext uri="{BB962C8B-B14F-4D97-AF65-F5344CB8AC3E}">
        <p14:creationId xmlns:p14="http://schemas.microsoft.com/office/powerpoint/2010/main" val="333610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Code walkthrough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代码走查</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6B8417DA-5A18-4145-8BEA-3AA005AC1421}"/>
              </a:ext>
            </a:extLst>
          </p:cNvPr>
          <p:cNvPicPr>
            <a:picLocks noChangeAspect="1"/>
          </p:cNvPicPr>
          <p:nvPr/>
        </p:nvPicPr>
        <p:blipFill>
          <a:blip r:embed="rId3"/>
          <a:stretch>
            <a:fillRect/>
          </a:stretch>
        </p:blipFill>
        <p:spPr>
          <a:xfrm>
            <a:off x="5153892" y="228669"/>
            <a:ext cx="5403916" cy="6132660"/>
          </a:xfrm>
          <a:prstGeom prst="rect">
            <a:avLst/>
          </a:prstGeom>
        </p:spPr>
      </p:pic>
      <p:sp>
        <p:nvSpPr>
          <p:cNvPr id="6" name="文本框 5">
            <a:extLst>
              <a:ext uri="{FF2B5EF4-FFF2-40B4-BE49-F238E27FC236}">
                <a16:creationId xmlns:a16="http://schemas.microsoft.com/office/drawing/2014/main" id="{CF0C636C-2CE7-4966-BE9F-55B6AC8BEF05}"/>
              </a:ext>
            </a:extLst>
          </p:cNvPr>
          <p:cNvSpPr txBox="1"/>
          <p:nvPr/>
        </p:nvSpPr>
        <p:spPr>
          <a:xfrm>
            <a:off x="967786" y="2048504"/>
            <a:ext cx="4089581" cy="2492990"/>
          </a:xfrm>
          <a:prstGeom prst="rect">
            <a:avLst/>
          </a:prstGeom>
          <a:noFill/>
        </p:spPr>
        <p:txBody>
          <a:bodyPr wrap="none" rtlCol="0">
            <a:spAutoFit/>
          </a:bodyPr>
          <a:lstStyle/>
          <a:p>
            <a:r>
              <a:rPr lang="zh-CN" altLang="en-US" sz="2000" b="1" dirty="0">
                <a:solidFill>
                  <a:schemeClr val="accent2"/>
                </a:solidFill>
              </a:rPr>
              <a:t>代码走查 检查项主要有以下几点：</a:t>
            </a:r>
            <a:endParaRPr lang="en-US" altLang="zh-CN" sz="2000" b="1" dirty="0">
              <a:solidFill>
                <a:schemeClr val="accent2"/>
              </a:solidFill>
            </a:endParaRPr>
          </a:p>
          <a:p>
            <a:endParaRPr lang="en-US" altLang="zh-CN" sz="1600" dirty="0"/>
          </a:p>
          <a:p>
            <a:r>
              <a:rPr lang="zh-CN" altLang="en-US" sz="2000" dirty="0"/>
              <a:t>程序结构组织</a:t>
            </a:r>
            <a:endParaRPr lang="en-US" altLang="zh-CN" sz="2000" dirty="0"/>
          </a:p>
          <a:p>
            <a:r>
              <a:rPr lang="zh-CN" altLang="en-US" sz="2000" dirty="0"/>
              <a:t>代码组织</a:t>
            </a:r>
            <a:endParaRPr lang="en-US" altLang="zh-CN" sz="2000" dirty="0"/>
          </a:p>
          <a:p>
            <a:r>
              <a:rPr lang="zh-CN" altLang="en-US" sz="2000" dirty="0"/>
              <a:t>函数组织</a:t>
            </a:r>
            <a:endParaRPr lang="en-US" altLang="zh-CN" sz="2000" dirty="0"/>
          </a:p>
          <a:p>
            <a:r>
              <a:rPr lang="zh-CN" altLang="en-US" sz="2000" dirty="0"/>
              <a:t>数据类型与变量</a:t>
            </a:r>
            <a:endParaRPr lang="en-US" altLang="zh-CN" sz="2000" dirty="0"/>
          </a:p>
          <a:p>
            <a:r>
              <a:rPr lang="zh-CN" altLang="en-US" sz="2000" dirty="0"/>
              <a:t>条件判断</a:t>
            </a:r>
            <a:endParaRPr lang="en-US" altLang="zh-CN" sz="2000" dirty="0"/>
          </a:p>
          <a:p>
            <a:r>
              <a:rPr lang="zh-CN" altLang="en-US" sz="2000" dirty="0"/>
              <a:t>循环</a:t>
            </a:r>
            <a:endParaRPr lang="en-US" altLang="zh-CN" sz="2000" dirty="0"/>
          </a:p>
        </p:txBody>
      </p:sp>
    </p:spTree>
    <p:extLst>
      <p:ext uri="{BB962C8B-B14F-4D97-AF65-F5344CB8AC3E}">
        <p14:creationId xmlns:p14="http://schemas.microsoft.com/office/powerpoint/2010/main" val="42608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b="1" dirty="0"/>
              <a:t>Catalog</a:t>
            </a:r>
            <a:endParaRPr lang="zh-CN" altLang="en-US" b="1" dirty="0"/>
          </a:p>
        </p:txBody>
      </p:sp>
      <p:sp>
        <p:nvSpPr>
          <p:cNvPr id="5" name="文本占位符 4"/>
          <p:cNvSpPr>
            <a:spLocks noGrp="1"/>
          </p:cNvSpPr>
          <p:nvPr>
            <p:ph type="body" sz="quarter" idx="11"/>
          </p:nvPr>
        </p:nvSpPr>
        <p:spPr>
          <a:xfrm>
            <a:off x="216000" y="712622"/>
            <a:ext cx="6557333" cy="323301"/>
          </a:xfrm>
        </p:spPr>
        <p:txBody>
          <a:bodyPr/>
          <a:lstStyle/>
          <a:p>
            <a:r>
              <a:rPr lang="zh-CN" altLang="en-US" b="1" dirty="0"/>
              <a:t>目录</a:t>
            </a:r>
          </a:p>
        </p:txBody>
      </p:sp>
      <p:sp>
        <p:nvSpPr>
          <p:cNvPr id="6" name="矩形 5"/>
          <p:cNvSpPr/>
          <p:nvPr/>
        </p:nvSpPr>
        <p:spPr>
          <a:xfrm>
            <a:off x="3506205" y="1188964"/>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Requirement analysis</a:t>
            </a:r>
          </a:p>
        </p:txBody>
      </p:sp>
      <p:cxnSp>
        <p:nvCxnSpPr>
          <p:cNvPr id="7" name="直接连接符 6"/>
          <p:cNvCxnSpPr>
            <a:cxnSpLocks/>
          </p:cNvCxnSpPr>
          <p:nvPr/>
        </p:nvCxnSpPr>
        <p:spPr>
          <a:xfrm>
            <a:off x="3612554" y="160582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42165" y="1665559"/>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需求分析</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046050" y="1308474"/>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1</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矩形 29">
            <a:extLst>
              <a:ext uri="{FF2B5EF4-FFF2-40B4-BE49-F238E27FC236}">
                <a16:creationId xmlns:a16="http://schemas.microsoft.com/office/drawing/2014/main" id="{C66F8172-2C2A-4FB5-A500-5B23360A9C95}"/>
              </a:ext>
            </a:extLst>
          </p:cNvPr>
          <p:cNvSpPr/>
          <p:nvPr/>
        </p:nvSpPr>
        <p:spPr>
          <a:xfrm>
            <a:off x="3506205" y="2495126"/>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Description</a:t>
            </a:r>
          </a:p>
        </p:txBody>
      </p:sp>
      <p:cxnSp>
        <p:nvCxnSpPr>
          <p:cNvPr id="31" name="直接连接符 30">
            <a:extLst>
              <a:ext uri="{FF2B5EF4-FFF2-40B4-BE49-F238E27FC236}">
                <a16:creationId xmlns:a16="http://schemas.microsoft.com/office/drawing/2014/main" id="{5D7D86FB-71A5-40A4-A787-0307D1485A5F}"/>
              </a:ext>
            </a:extLst>
          </p:cNvPr>
          <p:cNvCxnSpPr>
            <a:cxnSpLocks/>
          </p:cNvCxnSpPr>
          <p:nvPr/>
        </p:nvCxnSpPr>
        <p:spPr>
          <a:xfrm>
            <a:off x="3612554" y="2911985"/>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5299F6A-2829-4AA0-A851-6A4A11A4C723}"/>
              </a:ext>
            </a:extLst>
          </p:cNvPr>
          <p:cNvSpPr txBox="1"/>
          <p:nvPr/>
        </p:nvSpPr>
        <p:spPr>
          <a:xfrm>
            <a:off x="3542165" y="2971721"/>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规格说明</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7F5FD4D-5601-4E6E-8CBC-3FAD3554DD99}"/>
              </a:ext>
            </a:extLst>
          </p:cNvPr>
          <p:cNvSpPr txBox="1"/>
          <p:nvPr/>
        </p:nvSpPr>
        <p:spPr>
          <a:xfrm>
            <a:off x="3046050" y="2614636"/>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C8935A43-75C8-43BF-BD30-B1DB2DB166B9}"/>
              </a:ext>
            </a:extLst>
          </p:cNvPr>
          <p:cNvSpPr/>
          <p:nvPr/>
        </p:nvSpPr>
        <p:spPr>
          <a:xfrm>
            <a:off x="3506205" y="3674901"/>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Design</a:t>
            </a:r>
          </a:p>
        </p:txBody>
      </p:sp>
      <p:cxnSp>
        <p:nvCxnSpPr>
          <p:cNvPr id="43" name="直接连接符 42">
            <a:extLst>
              <a:ext uri="{FF2B5EF4-FFF2-40B4-BE49-F238E27FC236}">
                <a16:creationId xmlns:a16="http://schemas.microsoft.com/office/drawing/2014/main" id="{97A537C1-34F8-4E17-9A44-3B33E625B8B1}"/>
              </a:ext>
            </a:extLst>
          </p:cNvPr>
          <p:cNvCxnSpPr>
            <a:cxnSpLocks/>
          </p:cNvCxnSpPr>
          <p:nvPr/>
        </p:nvCxnSpPr>
        <p:spPr>
          <a:xfrm>
            <a:off x="3612554" y="4091760"/>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0CB5F97-EB7A-4C4C-9942-7F8F869090F7}"/>
              </a:ext>
            </a:extLst>
          </p:cNvPr>
          <p:cNvSpPr txBox="1"/>
          <p:nvPr/>
        </p:nvSpPr>
        <p:spPr>
          <a:xfrm>
            <a:off x="3542165" y="4151496"/>
            <a:ext cx="2553835" cy="576055"/>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设计</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F01E8EFD-9D40-4505-8572-3B03855145EC}"/>
              </a:ext>
            </a:extLst>
          </p:cNvPr>
          <p:cNvSpPr txBox="1"/>
          <p:nvPr/>
        </p:nvSpPr>
        <p:spPr>
          <a:xfrm>
            <a:off x="3046050" y="3794411"/>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3</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863B1182-43C4-4142-85D6-1B57B2244F8C}"/>
              </a:ext>
            </a:extLst>
          </p:cNvPr>
          <p:cNvSpPr/>
          <p:nvPr/>
        </p:nvSpPr>
        <p:spPr>
          <a:xfrm>
            <a:off x="6816119" y="3734194"/>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Comprehensive test</a:t>
            </a:r>
          </a:p>
        </p:txBody>
      </p:sp>
      <p:cxnSp>
        <p:nvCxnSpPr>
          <p:cNvPr id="47" name="直接连接符 46">
            <a:extLst>
              <a:ext uri="{FF2B5EF4-FFF2-40B4-BE49-F238E27FC236}">
                <a16:creationId xmlns:a16="http://schemas.microsoft.com/office/drawing/2014/main" id="{F4D82AAC-D6C9-4477-8C06-3EEA07A7BEFC}"/>
              </a:ext>
            </a:extLst>
          </p:cNvPr>
          <p:cNvCxnSpPr>
            <a:cxnSpLocks/>
          </p:cNvCxnSpPr>
          <p:nvPr/>
        </p:nvCxnSpPr>
        <p:spPr>
          <a:xfrm>
            <a:off x="6922468" y="41510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39D7F861-BD7E-46B6-ABFF-6E36D53EB34B}"/>
              </a:ext>
            </a:extLst>
          </p:cNvPr>
          <p:cNvSpPr txBox="1"/>
          <p:nvPr/>
        </p:nvSpPr>
        <p:spPr>
          <a:xfrm>
            <a:off x="6852079" y="4210789"/>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综合测试</a:t>
            </a:r>
          </a:p>
        </p:txBody>
      </p:sp>
      <p:sp>
        <p:nvSpPr>
          <p:cNvPr id="49" name="文本框 48">
            <a:extLst>
              <a:ext uri="{FF2B5EF4-FFF2-40B4-BE49-F238E27FC236}">
                <a16:creationId xmlns:a16="http://schemas.microsoft.com/office/drawing/2014/main" id="{1CA6F233-9C65-4C98-87E7-1B9894B026D3}"/>
              </a:ext>
            </a:extLst>
          </p:cNvPr>
          <p:cNvSpPr txBox="1"/>
          <p:nvPr/>
        </p:nvSpPr>
        <p:spPr>
          <a:xfrm>
            <a:off x="6355964" y="3853704"/>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5</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32EA637E-3861-4EA9-945B-1512577B9925}"/>
              </a:ext>
            </a:extLst>
          </p:cNvPr>
          <p:cNvSpPr/>
          <p:nvPr/>
        </p:nvSpPr>
        <p:spPr>
          <a:xfrm>
            <a:off x="6816119" y="2495126"/>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Code</a:t>
            </a:r>
          </a:p>
        </p:txBody>
      </p:sp>
      <p:cxnSp>
        <p:nvCxnSpPr>
          <p:cNvPr id="51" name="直接连接符 50">
            <a:extLst>
              <a:ext uri="{FF2B5EF4-FFF2-40B4-BE49-F238E27FC236}">
                <a16:creationId xmlns:a16="http://schemas.microsoft.com/office/drawing/2014/main" id="{050A0284-0B9D-400F-94F0-BD335DA0F469}"/>
              </a:ext>
            </a:extLst>
          </p:cNvPr>
          <p:cNvCxnSpPr>
            <a:cxnSpLocks/>
          </p:cNvCxnSpPr>
          <p:nvPr/>
        </p:nvCxnSpPr>
        <p:spPr>
          <a:xfrm>
            <a:off x="6922468" y="2911985"/>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30DD525F-97D9-4AEC-ACF9-C582E00FA562}"/>
              </a:ext>
            </a:extLst>
          </p:cNvPr>
          <p:cNvSpPr txBox="1"/>
          <p:nvPr/>
        </p:nvSpPr>
        <p:spPr>
          <a:xfrm>
            <a:off x="6852079" y="2971721"/>
            <a:ext cx="2553835" cy="576055"/>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编码</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测试</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91DE2565-6009-4FD3-8762-360D6BFD0EEE}"/>
              </a:ext>
            </a:extLst>
          </p:cNvPr>
          <p:cNvSpPr txBox="1"/>
          <p:nvPr/>
        </p:nvSpPr>
        <p:spPr>
          <a:xfrm>
            <a:off x="6355964" y="2614636"/>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4</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0979CD44-8314-4C2F-8264-AD2F11C43590}"/>
              </a:ext>
            </a:extLst>
          </p:cNvPr>
          <p:cNvSpPr/>
          <p:nvPr/>
        </p:nvSpPr>
        <p:spPr>
          <a:xfrm>
            <a:off x="6816119" y="4954869"/>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Maintain</a:t>
            </a:r>
          </a:p>
        </p:txBody>
      </p:sp>
      <p:cxnSp>
        <p:nvCxnSpPr>
          <p:cNvPr id="55" name="直接连接符 54">
            <a:extLst>
              <a:ext uri="{FF2B5EF4-FFF2-40B4-BE49-F238E27FC236}">
                <a16:creationId xmlns:a16="http://schemas.microsoft.com/office/drawing/2014/main" id="{FC49EE05-E225-40C9-82DE-6610DC855468}"/>
              </a:ext>
            </a:extLst>
          </p:cNvPr>
          <p:cNvCxnSpPr>
            <a:cxnSpLocks/>
          </p:cNvCxnSpPr>
          <p:nvPr/>
        </p:nvCxnSpPr>
        <p:spPr>
          <a:xfrm>
            <a:off x="6922468" y="5371728"/>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D5FF3F47-E913-45AA-AF3F-592EDB4D1DCA}"/>
              </a:ext>
            </a:extLst>
          </p:cNvPr>
          <p:cNvSpPr txBox="1"/>
          <p:nvPr/>
        </p:nvSpPr>
        <p:spPr>
          <a:xfrm>
            <a:off x="6852079" y="5431464"/>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维护</a:t>
            </a:r>
          </a:p>
        </p:txBody>
      </p:sp>
      <p:sp>
        <p:nvSpPr>
          <p:cNvPr id="57" name="文本框 56">
            <a:extLst>
              <a:ext uri="{FF2B5EF4-FFF2-40B4-BE49-F238E27FC236}">
                <a16:creationId xmlns:a16="http://schemas.microsoft.com/office/drawing/2014/main" id="{3C9D0286-0122-442C-870D-E961E3AE2EA1}"/>
              </a:ext>
            </a:extLst>
          </p:cNvPr>
          <p:cNvSpPr txBox="1"/>
          <p:nvPr/>
        </p:nvSpPr>
        <p:spPr>
          <a:xfrm>
            <a:off x="6355964" y="5074379"/>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6</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660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Implementation algorithm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实现</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0D7D6AB5-6E2A-47D1-B115-1D7930A00329}"/>
              </a:ext>
            </a:extLst>
          </p:cNvPr>
          <p:cNvSpPr/>
          <p:nvPr/>
        </p:nvSpPr>
        <p:spPr>
          <a:xfrm>
            <a:off x="503959" y="1474619"/>
            <a:ext cx="4807527" cy="4462760"/>
          </a:xfrm>
          <a:prstGeom prst="rect">
            <a:avLst/>
          </a:prstGeom>
        </p:spPr>
        <p:txBody>
          <a:bodyPr wrap="square">
            <a:spAutoFit/>
          </a:bodyPr>
          <a:lstStyle/>
          <a:p>
            <a:r>
              <a:rPr lang="en-US" altLang="zh-CN" b="1" kern="100" dirty="0">
                <a:latin typeface="等线" panose="02010600030101010101" pitchFamily="2" charset="-122"/>
                <a:cs typeface="等线" panose="02010600030101010101" pitchFamily="2" charset="-122"/>
              </a:rPr>
              <a:t>&lt;</a:t>
            </a:r>
            <a:r>
              <a:rPr lang="en-US" altLang="zh-CN" b="1" kern="100" dirty="0" err="1">
                <a:latin typeface="等线" panose="02010600030101010101" pitchFamily="2" charset="-122"/>
                <a:cs typeface="等线" panose="02010600030101010101" pitchFamily="2" charset="-122"/>
              </a:rPr>
              <a:t>NewsSpider</a:t>
            </a:r>
            <a:r>
              <a:rPr lang="en-US" altLang="zh-CN" b="1" kern="100" dirty="0">
                <a:latin typeface="等线" panose="02010600030101010101" pitchFamily="2" charset="-122"/>
                <a:cs typeface="等线" panose="02010600030101010101" pitchFamily="2" charset="-122"/>
              </a:rPr>
              <a:t>&gt;</a:t>
            </a:r>
          </a:p>
          <a:p>
            <a:endParaRPr lang="en-US" altLang="zh-CN" sz="1600" dirty="0"/>
          </a:p>
          <a:p>
            <a:r>
              <a:rPr lang="zh-CN" altLang="en-US" sz="1600" dirty="0"/>
              <a:t>抓取</a:t>
            </a:r>
            <a:r>
              <a:rPr lang="zh-CN" altLang="en-US" sz="1600" dirty="0">
                <a:solidFill>
                  <a:srgbClr val="24292E"/>
                </a:solidFill>
                <a:latin typeface="-apple-system"/>
              </a:rPr>
              <a:t>今日头条 网易腾讯新闻</a:t>
            </a:r>
            <a:r>
              <a:rPr lang="zh-CN" altLang="en-US" sz="1600" dirty="0"/>
              <a:t>的新闻为</a:t>
            </a:r>
            <a:r>
              <a:rPr lang="en-US" altLang="zh-CN" sz="1600" dirty="0"/>
              <a:t>utf-8</a:t>
            </a:r>
            <a:r>
              <a:rPr lang="zh-CN" altLang="en-US" sz="1600" dirty="0"/>
              <a:t>格式以</a:t>
            </a:r>
            <a:r>
              <a:rPr lang="en-US" altLang="zh-CN" sz="1600" dirty="0"/>
              <a:t>json</a:t>
            </a:r>
            <a:r>
              <a:rPr lang="zh-CN" altLang="en-US" sz="1600" dirty="0"/>
              <a:t>格式保存</a:t>
            </a:r>
            <a:endParaRPr lang="en-US" altLang="zh-CN" sz="1600" dirty="0"/>
          </a:p>
          <a:p>
            <a:r>
              <a:rPr lang="zh-CN" altLang="en-US" sz="1600" dirty="0"/>
              <a:t>采用</a:t>
            </a:r>
            <a:r>
              <a:rPr lang="en-US" altLang="zh-CN" sz="1600" dirty="0" err="1"/>
              <a:t>tf-idf</a:t>
            </a:r>
            <a:r>
              <a:rPr lang="zh-CN" altLang="en-US" sz="1600" dirty="0"/>
              <a:t>提取每篇新闻文档的关键词</a:t>
            </a:r>
            <a:endParaRPr lang="en-US" altLang="zh-CN" sz="1600" dirty="0"/>
          </a:p>
          <a:p>
            <a:endParaRPr lang="en-US" altLang="zh-CN" sz="1600" dirty="0"/>
          </a:p>
          <a:p>
            <a:r>
              <a:rPr lang="en-US" altLang="zh-CN" sz="1200" dirty="0"/>
              <a:t>TF-IDF(Term Frequency-Inverse Document Frequency, </a:t>
            </a:r>
            <a:r>
              <a:rPr lang="zh-CN" altLang="en-US" sz="1200" dirty="0"/>
              <a:t>词频</a:t>
            </a:r>
            <a:r>
              <a:rPr lang="en-US" altLang="zh-CN" sz="1200" dirty="0"/>
              <a:t>-</a:t>
            </a:r>
            <a:r>
              <a:rPr lang="zh-CN" altLang="en-US" sz="1200" dirty="0"/>
              <a:t>逆文件频率</a:t>
            </a:r>
            <a:r>
              <a:rPr lang="en-US" altLang="zh-CN" sz="1200" dirty="0"/>
              <a:t>). </a:t>
            </a:r>
          </a:p>
          <a:p>
            <a:r>
              <a:rPr lang="zh-CN" altLang="en-US" sz="1200" dirty="0"/>
              <a:t>是一种用于资讯检索与资讯探勘的常用加权技术。</a:t>
            </a:r>
            <a:r>
              <a:rPr lang="en-US" altLang="zh-CN" sz="1200" dirty="0"/>
              <a:t>TF-IDF</a:t>
            </a:r>
            <a:r>
              <a:rPr lang="zh-CN" altLang="en-US" sz="1200" dirty="0"/>
              <a:t>是一种统计方法，用以评估一字词对于一个文件集或一个语料库中的其中一份文件的重要程度。字词的重要性随着它在文件中出现的次数成正比增加，但同时会随着它在语料库中出现的频率成反比下降。</a:t>
            </a:r>
          </a:p>
          <a:p>
            <a:endParaRPr lang="en-US" altLang="zh-CN" sz="1600" dirty="0"/>
          </a:p>
          <a:p>
            <a:r>
              <a:rPr lang="zh-CN" altLang="en-US" sz="1400" dirty="0"/>
              <a:t>一个词语在一篇文章中出现次数越多</a:t>
            </a:r>
            <a:r>
              <a:rPr lang="en-US" altLang="zh-CN" sz="1400" dirty="0"/>
              <a:t>, </a:t>
            </a:r>
            <a:r>
              <a:rPr lang="zh-CN" altLang="en-US" sz="1400" dirty="0"/>
              <a:t>同时在所有文档中出现次数越少</a:t>
            </a:r>
            <a:r>
              <a:rPr lang="en-US" altLang="zh-CN" sz="1400" dirty="0"/>
              <a:t>, </a:t>
            </a:r>
            <a:r>
              <a:rPr lang="zh-CN" altLang="en-US" sz="1400" dirty="0"/>
              <a:t>越能够代表该文章，这也就是</a:t>
            </a:r>
            <a:r>
              <a:rPr lang="en-US" altLang="zh-CN" sz="1400" dirty="0"/>
              <a:t>TF-IDF</a:t>
            </a:r>
            <a:r>
              <a:rPr lang="zh-CN" altLang="en-US" sz="1400" dirty="0"/>
              <a:t>的含义</a:t>
            </a:r>
            <a:endParaRPr lang="en-US" altLang="zh-CN" sz="1400" dirty="0"/>
          </a:p>
          <a:p>
            <a:endParaRPr lang="en-US" altLang="zh-CN" sz="1600" dirty="0"/>
          </a:p>
          <a:p>
            <a:r>
              <a:rPr lang="zh-CN" altLang="en-US" sz="1600" dirty="0">
                <a:solidFill>
                  <a:srgbClr val="24292E"/>
                </a:solidFill>
                <a:latin typeface="-apple-system"/>
              </a:rPr>
              <a:t>对输入的词或句子进行拆分，分别查询每个词，每个词返回的倒排记录进行合并，得到最终的查询记录</a:t>
            </a:r>
            <a:endParaRPr lang="en-US" altLang="zh-CN" sz="1600" dirty="0">
              <a:solidFill>
                <a:srgbClr val="24292E"/>
              </a:solidFill>
              <a:latin typeface="-apple-system"/>
            </a:endParaRPr>
          </a:p>
          <a:p>
            <a:r>
              <a:rPr lang="zh-CN" altLang="en-US" sz="1600" dirty="0">
                <a:solidFill>
                  <a:srgbClr val="24292E"/>
                </a:solidFill>
                <a:latin typeface="-apple-system"/>
              </a:rPr>
              <a:t>，结果按时间进行排序，返回内容摘要及</a:t>
            </a:r>
            <a:r>
              <a:rPr lang="en-US" altLang="zh-CN" sz="1600" dirty="0" err="1">
                <a:solidFill>
                  <a:srgbClr val="24292E"/>
                </a:solidFill>
                <a:latin typeface="-apple-system"/>
              </a:rPr>
              <a:t>url</a:t>
            </a:r>
            <a:r>
              <a:rPr lang="zh-CN" altLang="en-US" sz="1600" dirty="0">
                <a:solidFill>
                  <a:srgbClr val="24292E"/>
                </a:solidFill>
                <a:latin typeface="-apple-system"/>
              </a:rPr>
              <a:t>链接</a:t>
            </a:r>
            <a:endParaRPr lang="zh-CN" altLang="en-US" sz="1600" b="0" i="0" u="none" strike="noStrike" dirty="0">
              <a:solidFill>
                <a:srgbClr val="24292E"/>
              </a:solidFill>
              <a:effectLst/>
              <a:latin typeface="-apple-system"/>
            </a:endParaRPr>
          </a:p>
        </p:txBody>
      </p:sp>
      <p:pic>
        <p:nvPicPr>
          <p:cNvPr id="7" name="图片 6">
            <a:extLst>
              <a:ext uri="{FF2B5EF4-FFF2-40B4-BE49-F238E27FC236}">
                <a16:creationId xmlns:a16="http://schemas.microsoft.com/office/drawing/2014/main" id="{26EB1CE7-AAA8-468B-A9BE-BE06A5099C78}"/>
              </a:ext>
            </a:extLst>
          </p:cNvPr>
          <p:cNvPicPr>
            <a:picLocks noChangeAspect="1"/>
          </p:cNvPicPr>
          <p:nvPr/>
        </p:nvPicPr>
        <p:blipFill>
          <a:blip r:embed="rId3"/>
          <a:stretch>
            <a:fillRect/>
          </a:stretch>
        </p:blipFill>
        <p:spPr>
          <a:xfrm>
            <a:off x="5539047" y="1176197"/>
            <a:ext cx="4533813" cy="3458526"/>
          </a:xfrm>
          <a:prstGeom prst="rect">
            <a:avLst/>
          </a:prstGeom>
        </p:spPr>
      </p:pic>
      <p:pic>
        <p:nvPicPr>
          <p:cNvPr id="14" name="图片 13">
            <a:extLst>
              <a:ext uri="{FF2B5EF4-FFF2-40B4-BE49-F238E27FC236}">
                <a16:creationId xmlns:a16="http://schemas.microsoft.com/office/drawing/2014/main" id="{7FD36789-83FC-4A5E-A715-541A8D20A37F}"/>
              </a:ext>
            </a:extLst>
          </p:cNvPr>
          <p:cNvPicPr>
            <a:picLocks noChangeAspect="1"/>
          </p:cNvPicPr>
          <p:nvPr/>
        </p:nvPicPr>
        <p:blipFill>
          <a:blip r:embed="rId4"/>
          <a:stretch>
            <a:fillRect/>
          </a:stretch>
        </p:blipFill>
        <p:spPr>
          <a:xfrm>
            <a:off x="5539047" y="4774998"/>
            <a:ext cx="3348990" cy="965071"/>
          </a:xfrm>
          <a:prstGeom prst="rect">
            <a:avLst/>
          </a:prstGeom>
        </p:spPr>
      </p:pic>
    </p:spTree>
    <p:extLst>
      <p:ext uri="{BB962C8B-B14F-4D97-AF65-F5344CB8AC3E}">
        <p14:creationId xmlns:p14="http://schemas.microsoft.com/office/powerpoint/2010/main" val="145842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346998"/>
            <a:chOff x="817928" y="2521258"/>
            <a:chExt cx="5130154" cy="1346998"/>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综合测试</a:t>
              </a:r>
            </a:p>
          </p:txBody>
        </p:sp>
        <p:sp>
          <p:nvSpPr>
            <p:cNvPr id="7" name="文本框 6"/>
            <p:cNvSpPr txBox="1"/>
            <p:nvPr/>
          </p:nvSpPr>
          <p:spPr>
            <a:xfrm>
              <a:off x="817929" y="3283481"/>
              <a:ext cx="2835669" cy="584775"/>
            </a:xfrm>
            <a:prstGeom prst="rect">
              <a:avLst/>
            </a:prstGeom>
            <a:noFill/>
          </p:spPr>
          <p:txBody>
            <a:bodyPr wrap="square" rtlCol="0">
              <a:spAutoFit/>
            </a:bodyPr>
            <a:lstStyle/>
            <a:p>
              <a:r>
                <a:rPr lang="en-US" altLang="zh-CN" sz="1600" dirty="0">
                  <a:solidFill>
                    <a:schemeClr val="tx1">
                      <a:lumMod val="85000"/>
                      <a:lumOff val="15000"/>
                    </a:schemeClr>
                  </a:solidFill>
                  <a:latin typeface="+mn-ea"/>
                </a:rPr>
                <a:t>Comprehensive test</a:t>
              </a:r>
            </a:p>
            <a:p>
              <a:endParaRPr lang="en-US" altLang="zh-CN" sz="1600" dirty="0">
                <a:solidFill>
                  <a:schemeClr val="tx1">
                    <a:lumMod val="85000"/>
                    <a:lumOff val="15000"/>
                  </a:schemeClr>
                </a:solidFill>
                <a:latin typeface="+mn-ea"/>
              </a:endParaRP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79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Unit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单元测试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5B9B7308-4477-4915-B346-B820D261AA86}"/>
              </a:ext>
            </a:extLst>
          </p:cNvPr>
          <p:cNvSpPr txBox="1"/>
          <p:nvPr/>
        </p:nvSpPr>
        <p:spPr>
          <a:xfrm>
            <a:off x="9511699" y="635393"/>
            <a:ext cx="2031325" cy="461665"/>
          </a:xfrm>
          <a:prstGeom prst="rect">
            <a:avLst/>
          </a:prstGeom>
          <a:noFill/>
        </p:spPr>
        <p:txBody>
          <a:bodyPr wrap="none" rtlCol="0">
            <a:spAutoFit/>
          </a:bodyPr>
          <a:lstStyle/>
          <a:p>
            <a:r>
              <a:rPr lang="zh-CN" altLang="en-US" sz="2400" b="1" dirty="0">
                <a:solidFill>
                  <a:schemeClr val="accent2"/>
                </a:solidFill>
              </a:rPr>
              <a:t>单元测试用例</a:t>
            </a:r>
          </a:p>
        </p:txBody>
      </p:sp>
      <p:pic>
        <p:nvPicPr>
          <p:cNvPr id="7" name="图片 6">
            <a:extLst>
              <a:ext uri="{FF2B5EF4-FFF2-40B4-BE49-F238E27FC236}">
                <a16:creationId xmlns:a16="http://schemas.microsoft.com/office/drawing/2014/main" id="{FE971738-10F1-45F3-8BF6-37A1D1E041C8}"/>
              </a:ext>
            </a:extLst>
          </p:cNvPr>
          <p:cNvPicPr>
            <a:picLocks noChangeAspect="1"/>
          </p:cNvPicPr>
          <p:nvPr/>
        </p:nvPicPr>
        <p:blipFill>
          <a:blip r:embed="rId3"/>
          <a:stretch>
            <a:fillRect/>
          </a:stretch>
        </p:blipFill>
        <p:spPr>
          <a:xfrm>
            <a:off x="0" y="1899891"/>
            <a:ext cx="12192000" cy="3058217"/>
          </a:xfrm>
          <a:prstGeom prst="rect">
            <a:avLst/>
          </a:prstGeom>
        </p:spPr>
      </p:pic>
      <p:pic>
        <p:nvPicPr>
          <p:cNvPr id="3" name="图片 2">
            <a:extLst>
              <a:ext uri="{FF2B5EF4-FFF2-40B4-BE49-F238E27FC236}">
                <a16:creationId xmlns:a16="http://schemas.microsoft.com/office/drawing/2014/main" id="{72B12904-818E-4E14-B753-8462A070367A}"/>
              </a:ext>
            </a:extLst>
          </p:cNvPr>
          <p:cNvPicPr>
            <a:picLocks noChangeAspect="1"/>
          </p:cNvPicPr>
          <p:nvPr/>
        </p:nvPicPr>
        <p:blipFill>
          <a:blip r:embed="rId4"/>
          <a:stretch>
            <a:fillRect/>
          </a:stretch>
        </p:blipFill>
        <p:spPr>
          <a:xfrm>
            <a:off x="2298827" y="1129193"/>
            <a:ext cx="5131315" cy="5179271"/>
          </a:xfrm>
          <a:prstGeom prst="rect">
            <a:avLst/>
          </a:prstGeom>
        </p:spPr>
      </p:pic>
      <p:pic>
        <p:nvPicPr>
          <p:cNvPr id="8" name="图片 7">
            <a:extLst>
              <a:ext uri="{FF2B5EF4-FFF2-40B4-BE49-F238E27FC236}">
                <a16:creationId xmlns:a16="http://schemas.microsoft.com/office/drawing/2014/main" id="{D02BAE84-1778-448B-9822-C841CE6034D5}"/>
              </a:ext>
            </a:extLst>
          </p:cNvPr>
          <p:cNvPicPr>
            <a:picLocks noChangeAspect="1"/>
          </p:cNvPicPr>
          <p:nvPr/>
        </p:nvPicPr>
        <p:blipFill>
          <a:blip r:embed="rId5"/>
          <a:stretch>
            <a:fillRect/>
          </a:stretch>
        </p:blipFill>
        <p:spPr>
          <a:xfrm>
            <a:off x="8890231" y="4292810"/>
            <a:ext cx="2446512" cy="1755636"/>
          </a:xfrm>
          <a:prstGeom prst="rect">
            <a:avLst/>
          </a:prstGeom>
        </p:spPr>
      </p:pic>
    </p:spTree>
    <p:extLst>
      <p:ext uri="{BB962C8B-B14F-4D97-AF65-F5344CB8AC3E}">
        <p14:creationId xmlns:p14="http://schemas.microsoft.com/office/powerpoint/2010/main" val="3075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Interface testing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接口测试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D3711FC4-235F-4438-B829-4A8C766B7D4A}"/>
              </a:ext>
            </a:extLst>
          </p:cNvPr>
          <p:cNvPicPr>
            <a:picLocks noChangeAspect="1"/>
          </p:cNvPicPr>
          <p:nvPr/>
        </p:nvPicPr>
        <p:blipFill rotWithShape="1">
          <a:blip r:embed="rId3"/>
          <a:srcRect t="5672" r="1158" b="3674"/>
          <a:stretch/>
        </p:blipFill>
        <p:spPr>
          <a:xfrm>
            <a:off x="2435629" y="1069447"/>
            <a:ext cx="8869680" cy="5075931"/>
          </a:xfrm>
          <a:prstGeom prst="rect">
            <a:avLst/>
          </a:prstGeom>
        </p:spPr>
      </p:pic>
    </p:spTree>
    <p:extLst>
      <p:ext uri="{BB962C8B-B14F-4D97-AF65-F5344CB8AC3E}">
        <p14:creationId xmlns:p14="http://schemas.microsoft.com/office/powerpoint/2010/main" val="37236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Black-box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黑盒测试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B42E5D1A-0774-406E-BAF6-E8D27B77F2ED}"/>
              </a:ext>
            </a:extLst>
          </p:cNvPr>
          <p:cNvPicPr>
            <a:picLocks noChangeAspect="1"/>
          </p:cNvPicPr>
          <p:nvPr/>
        </p:nvPicPr>
        <p:blipFill rotWithShape="1">
          <a:blip r:embed="rId3"/>
          <a:srcRect l="14393"/>
          <a:stretch/>
        </p:blipFill>
        <p:spPr>
          <a:xfrm>
            <a:off x="4270674" y="1082426"/>
            <a:ext cx="7705326" cy="5062952"/>
          </a:xfrm>
          <a:prstGeom prst="rect">
            <a:avLst/>
          </a:prstGeom>
        </p:spPr>
      </p:pic>
      <p:pic>
        <p:nvPicPr>
          <p:cNvPr id="8" name="图片 7">
            <a:extLst>
              <a:ext uri="{FF2B5EF4-FFF2-40B4-BE49-F238E27FC236}">
                <a16:creationId xmlns:a16="http://schemas.microsoft.com/office/drawing/2014/main" id="{93C4A8A9-AE01-4555-A86E-BFD01C0215D0}"/>
              </a:ext>
            </a:extLst>
          </p:cNvPr>
          <p:cNvPicPr>
            <a:picLocks noChangeAspect="1"/>
          </p:cNvPicPr>
          <p:nvPr/>
        </p:nvPicPr>
        <p:blipFill>
          <a:blip r:embed="rId4"/>
          <a:stretch>
            <a:fillRect/>
          </a:stretch>
        </p:blipFill>
        <p:spPr>
          <a:xfrm>
            <a:off x="563672" y="1745983"/>
            <a:ext cx="904875" cy="1104900"/>
          </a:xfrm>
          <a:prstGeom prst="rect">
            <a:avLst/>
          </a:prstGeom>
        </p:spPr>
      </p:pic>
      <p:sp>
        <p:nvSpPr>
          <p:cNvPr id="10" name="矩形 9">
            <a:extLst>
              <a:ext uri="{FF2B5EF4-FFF2-40B4-BE49-F238E27FC236}">
                <a16:creationId xmlns:a16="http://schemas.microsoft.com/office/drawing/2014/main" id="{83C2A3D2-9FA8-4E20-BB29-579884D8C7B5}"/>
              </a:ext>
            </a:extLst>
          </p:cNvPr>
          <p:cNvSpPr/>
          <p:nvPr/>
        </p:nvSpPr>
        <p:spPr>
          <a:xfrm>
            <a:off x="216000" y="3176121"/>
            <a:ext cx="3918445" cy="830997"/>
          </a:xfrm>
          <a:prstGeom prst="rect">
            <a:avLst/>
          </a:prstGeom>
        </p:spPr>
        <p:txBody>
          <a:bodyPr wrap="none">
            <a:spAutoFit/>
          </a:bodyPr>
          <a:lstStyle/>
          <a:p>
            <a:r>
              <a:rPr lang="zh-CN" altLang="en-US" sz="2400" b="1" dirty="0">
                <a:solidFill>
                  <a:schemeClr val="accent2"/>
                </a:solidFill>
              </a:rPr>
              <a:t>使用工具：</a:t>
            </a:r>
            <a:endParaRPr lang="en-US" altLang="zh-CN" sz="2400" b="1" dirty="0">
              <a:solidFill>
                <a:schemeClr val="accent2"/>
              </a:solidFill>
            </a:endParaRPr>
          </a:p>
          <a:p>
            <a:r>
              <a:rPr lang="en-US" altLang="zh-CN" sz="2400" b="1" dirty="0">
                <a:solidFill>
                  <a:schemeClr val="accent2"/>
                </a:solidFill>
              </a:rPr>
              <a:t>HP Unified Functional Testing</a:t>
            </a:r>
            <a:endParaRPr lang="zh-CN" altLang="en-US" sz="2400" b="1" dirty="0">
              <a:solidFill>
                <a:schemeClr val="accent2"/>
              </a:solidFill>
            </a:endParaRPr>
          </a:p>
        </p:txBody>
      </p:sp>
    </p:spTree>
    <p:extLst>
      <p:ext uri="{BB962C8B-B14F-4D97-AF65-F5344CB8AC3E}">
        <p14:creationId xmlns:p14="http://schemas.microsoft.com/office/powerpoint/2010/main" val="2175798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Black-box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黑盒测试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060B0C1-8917-4CE8-8EEF-AA7123BA2697}"/>
              </a:ext>
            </a:extLst>
          </p:cNvPr>
          <p:cNvPicPr>
            <a:picLocks noChangeAspect="1"/>
          </p:cNvPicPr>
          <p:nvPr/>
        </p:nvPicPr>
        <p:blipFill>
          <a:blip r:embed="rId3"/>
          <a:stretch>
            <a:fillRect/>
          </a:stretch>
        </p:blipFill>
        <p:spPr>
          <a:xfrm>
            <a:off x="2747680" y="1129193"/>
            <a:ext cx="8051306" cy="4827027"/>
          </a:xfrm>
          <a:prstGeom prst="rect">
            <a:avLst/>
          </a:prstGeom>
        </p:spPr>
      </p:pic>
    </p:spTree>
    <p:extLst>
      <p:ext uri="{BB962C8B-B14F-4D97-AF65-F5344CB8AC3E}">
        <p14:creationId xmlns:p14="http://schemas.microsoft.com/office/powerpoint/2010/main" val="384646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System test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系统测试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EB34CC09-905F-4331-BF02-436B5676968C}"/>
              </a:ext>
            </a:extLst>
          </p:cNvPr>
          <p:cNvPicPr>
            <a:picLocks noChangeAspect="1"/>
          </p:cNvPicPr>
          <p:nvPr/>
        </p:nvPicPr>
        <p:blipFill>
          <a:blip r:embed="rId3"/>
          <a:stretch>
            <a:fillRect/>
          </a:stretch>
        </p:blipFill>
        <p:spPr>
          <a:xfrm>
            <a:off x="2192054" y="831700"/>
            <a:ext cx="8538727" cy="2665782"/>
          </a:xfrm>
          <a:prstGeom prst="rect">
            <a:avLst/>
          </a:prstGeom>
        </p:spPr>
      </p:pic>
      <p:pic>
        <p:nvPicPr>
          <p:cNvPr id="7" name="图片 6">
            <a:extLst>
              <a:ext uri="{FF2B5EF4-FFF2-40B4-BE49-F238E27FC236}">
                <a16:creationId xmlns:a16="http://schemas.microsoft.com/office/drawing/2014/main" id="{18724D93-6B44-45E3-8768-D376302010D5}"/>
              </a:ext>
            </a:extLst>
          </p:cNvPr>
          <p:cNvPicPr>
            <a:picLocks noChangeAspect="1"/>
          </p:cNvPicPr>
          <p:nvPr/>
        </p:nvPicPr>
        <p:blipFill>
          <a:blip r:embed="rId4"/>
          <a:stretch>
            <a:fillRect/>
          </a:stretch>
        </p:blipFill>
        <p:spPr>
          <a:xfrm>
            <a:off x="1954061" y="3616560"/>
            <a:ext cx="8994788" cy="2903581"/>
          </a:xfrm>
          <a:prstGeom prst="rect">
            <a:avLst/>
          </a:prstGeom>
        </p:spPr>
      </p:pic>
    </p:spTree>
    <p:extLst>
      <p:ext uri="{BB962C8B-B14F-4D97-AF65-F5344CB8AC3E}">
        <p14:creationId xmlns:p14="http://schemas.microsoft.com/office/powerpoint/2010/main" val="1240778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Results of determination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测试结果</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67D0AF73-4A5C-4147-BCE3-0435F57A3492}"/>
              </a:ext>
            </a:extLst>
          </p:cNvPr>
          <p:cNvSpPr txBox="1"/>
          <p:nvPr/>
        </p:nvSpPr>
        <p:spPr>
          <a:xfrm>
            <a:off x="3633883" y="1742320"/>
            <a:ext cx="4924233" cy="3373359"/>
          </a:xfrm>
          <a:prstGeom prst="rect">
            <a:avLst/>
          </a:prstGeom>
          <a:noFill/>
        </p:spPr>
        <p:txBody>
          <a:bodyPr wrap="none" rtlCol="0">
            <a:spAutoFit/>
          </a:bodyPr>
          <a:lstStyle/>
          <a:p>
            <a:pPr>
              <a:lnSpc>
                <a:spcPct val="150000"/>
              </a:lnSpc>
            </a:pPr>
            <a:r>
              <a:rPr lang="en-US" altLang="zh-CN" dirty="0"/>
              <a:t>1</a:t>
            </a:r>
            <a:r>
              <a:rPr lang="zh-CN" altLang="en-US" dirty="0"/>
              <a:t>、各个功能基本都可以实现</a:t>
            </a:r>
            <a:endParaRPr lang="en-US" altLang="zh-CN" dirty="0"/>
          </a:p>
          <a:p>
            <a:pPr>
              <a:lnSpc>
                <a:spcPct val="150000"/>
              </a:lnSpc>
            </a:pPr>
            <a:r>
              <a:rPr lang="en-US" altLang="zh-CN" dirty="0"/>
              <a:t>2</a:t>
            </a:r>
            <a:r>
              <a:rPr lang="zh-CN" altLang="en-US" dirty="0"/>
              <a:t>、</a:t>
            </a:r>
            <a:r>
              <a:rPr lang="en-US" altLang="zh-CN" dirty="0" err="1"/>
              <a:t>WebAPI&amp;HTTP</a:t>
            </a:r>
            <a:r>
              <a:rPr lang="zh-CN" altLang="en-US" dirty="0"/>
              <a:t>请求调试都可以成功返回内容</a:t>
            </a:r>
            <a:endParaRPr lang="en-US" altLang="zh-CN" dirty="0"/>
          </a:p>
          <a:p>
            <a:pPr>
              <a:lnSpc>
                <a:spcPct val="150000"/>
              </a:lnSpc>
            </a:pPr>
            <a:r>
              <a:rPr lang="en-US" altLang="zh-CN" dirty="0"/>
              <a:t>3</a:t>
            </a:r>
            <a:r>
              <a:rPr lang="zh-CN" altLang="en-US" dirty="0"/>
              <a:t>、各个界面能够按预期跳转</a:t>
            </a:r>
            <a:endParaRPr lang="en-US" altLang="zh-CN" dirty="0"/>
          </a:p>
          <a:p>
            <a:pPr>
              <a:lnSpc>
                <a:spcPct val="150000"/>
              </a:lnSpc>
            </a:pPr>
            <a:r>
              <a:rPr lang="en-US" altLang="zh-CN" dirty="0"/>
              <a:t>4</a:t>
            </a:r>
            <a:r>
              <a:rPr lang="zh-CN" altLang="en-US" dirty="0"/>
              <a:t>、加密安全和配置安全还需改进</a:t>
            </a:r>
            <a:endParaRPr lang="en-US" altLang="zh-CN" dirty="0"/>
          </a:p>
          <a:p>
            <a:pPr>
              <a:lnSpc>
                <a:spcPct val="150000"/>
              </a:lnSpc>
            </a:pPr>
            <a:r>
              <a:rPr lang="en-US" altLang="zh-CN" dirty="0"/>
              <a:t>5</a:t>
            </a:r>
            <a:r>
              <a:rPr lang="zh-CN" altLang="en-US" dirty="0"/>
              <a:t>、能在</a:t>
            </a:r>
            <a:r>
              <a:rPr lang="en-US" altLang="zh-CN" dirty="0"/>
              <a:t>89%</a:t>
            </a:r>
            <a:r>
              <a:rPr lang="zh-CN" altLang="en-US" dirty="0"/>
              <a:t>的安卓手机上正常安装及使用</a:t>
            </a:r>
            <a:endParaRPr lang="en-US" altLang="zh-CN" dirty="0"/>
          </a:p>
          <a:p>
            <a:pPr>
              <a:lnSpc>
                <a:spcPct val="150000"/>
              </a:lnSpc>
            </a:pPr>
            <a:r>
              <a:rPr lang="en-US" altLang="zh-CN" dirty="0"/>
              <a:t>6</a:t>
            </a:r>
            <a:r>
              <a:rPr lang="zh-CN" altLang="en-US" dirty="0"/>
              <a:t>、分词内容匹配精准性待测试</a:t>
            </a:r>
            <a:endParaRPr lang="en-US" altLang="zh-CN" dirty="0"/>
          </a:p>
          <a:p>
            <a:pPr>
              <a:lnSpc>
                <a:spcPct val="150000"/>
              </a:lnSpc>
            </a:pPr>
            <a:r>
              <a:rPr lang="en-US" altLang="zh-CN" dirty="0"/>
              <a:t>7</a:t>
            </a:r>
            <a:r>
              <a:rPr lang="zh-CN" altLang="en-US" dirty="0"/>
              <a:t>、远程数据库可以正常访问读写数据</a:t>
            </a:r>
            <a:endParaRPr lang="en-US" altLang="zh-CN" dirty="0"/>
          </a:p>
          <a:p>
            <a:pPr>
              <a:lnSpc>
                <a:spcPct val="150000"/>
              </a:lnSpc>
            </a:pPr>
            <a:r>
              <a:rPr lang="zh-CN" altLang="en-US" b="1" dirty="0"/>
              <a:t>偶尔会因为请求超时或频繁请求奔溃！！！</a:t>
            </a:r>
          </a:p>
        </p:txBody>
      </p:sp>
    </p:spTree>
    <p:extLst>
      <p:ext uri="{BB962C8B-B14F-4D97-AF65-F5344CB8AC3E}">
        <p14:creationId xmlns:p14="http://schemas.microsoft.com/office/powerpoint/2010/main" val="15847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feedback</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用户反馈</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326E4C2B-973D-4713-8552-4227E8AE5E36}"/>
              </a:ext>
            </a:extLst>
          </p:cNvPr>
          <p:cNvSpPr/>
          <p:nvPr/>
        </p:nvSpPr>
        <p:spPr>
          <a:xfrm>
            <a:off x="2219247" y="1355563"/>
            <a:ext cx="2294218" cy="400110"/>
          </a:xfrm>
          <a:prstGeom prst="rect">
            <a:avLst/>
          </a:prstGeom>
        </p:spPr>
        <p:txBody>
          <a:bodyPr wrap="none">
            <a:spAutoFit/>
          </a:bodyPr>
          <a:lstStyle/>
          <a:p>
            <a:r>
              <a:rPr lang="zh-CN" altLang="en-US" sz="2000" b="1" dirty="0">
                <a:solidFill>
                  <a:schemeClr val="accent2"/>
                </a:solidFill>
              </a:rPr>
              <a:t>测试结果 是否改正</a:t>
            </a:r>
            <a:endParaRPr lang="en-US" altLang="zh-CN" sz="2000" b="1" dirty="0">
              <a:solidFill>
                <a:schemeClr val="accent2"/>
              </a:solidFill>
            </a:endParaRPr>
          </a:p>
        </p:txBody>
      </p:sp>
      <p:sp>
        <p:nvSpPr>
          <p:cNvPr id="6" name="文本框 5">
            <a:extLst>
              <a:ext uri="{FF2B5EF4-FFF2-40B4-BE49-F238E27FC236}">
                <a16:creationId xmlns:a16="http://schemas.microsoft.com/office/drawing/2014/main" id="{02DA2F9D-C5A0-47A3-AC05-AB9B97780FAC}"/>
              </a:ext>
            </a:extLst>
          </p:cNvPr>
          <p:cNvSpPr txBox="1"/>
          <p:nvPr/>
        </p:nvSpPr>
        <p:spPr>
          <a:xfrm>
            <a:off x="1292441" y="2075313"/>
            <a:ext cx="9607117" cy="3788858"/>
          </a:xfrm>
          <a:prstGeom prst="rect">
            <a:avLst/>
          </a:prstGeom>
          <a:noFill/>
        </p:spPr>
        <p:txBody>
          <a:bodyPr wrap="none" rtlCol="0">
            <a:spAutoFit/>
          </a:bodyPr>
          <a:lstStyle/>
          <a:p>
            <a:pPr marL="285750" indent="-285750">
              <a:lnSpc>
                <a:spcPct val="150000"/>
              </a:lnSpc>
              <a:spcBef>
                <a:spcPct val="0"/>
              </a:spcBef>
            </a:pPr>
            <a:r>
              <a:rPr lang="zh-CN" altLang="en-US" dirty="0"/>
              <a:t>遗憾就是不能频繁访问微博爬虫功能  </a:t>
            </a:r>
            <a:r>
              <a:rPr lang="zh-CN" altLang="en-US" dirty="0">
                <a:solidFill>
                  <a:srgbClr val="FF0000"/>
                </a:solidFill>
              </a:rPr>
              <a:t>服务器原因</a:t>
            </a:r>
            <a:r>
              <a:rPr lang="en-US" altLang="zh-CN" dirty="0">
                <a:solidFill>
                  <a:srgbClr val="FF0000"/>
                </a:solidFill>
              </a:rPr>
              <a:t>….</a:t>
            </a:r>
            <a:r>
              <a:rPr lang="zh-CN" altLang="en-US" dirty="0">
                <a:solidFill>
                  <a:srgbClr val="FF0000"/>
                </a:solidFill>
              </a:rPr>
              <a:t>对请求有限制</a:t>
            </a:r>
            <a:endParaRPr lang="en-US" altLang="zh-CN" dirty="0">
              <a:solidFill>
                <a:srgbClr val="FF0000"/>
              </a:solidFill>
            </a:endParaRPr>
          </a:p>
          <a:p>
            <a:pPr marL="285750" indent="-285750">
              <a:lnSpc>
                <a:spcPct val="150000"/>
              </a:lnSpc>
              <a:spcBef>
                <a:spcPct val="0"/>
              </a:spcBef>
            </a:pPr>
            <a:r>
              <a:rPr lang="zh-CN" altLang="en-US" dirty="0"/>
              <a:t>界面不够美观    </a:t>
            </a:r>
            <a:r>
              <a:rPr lang="zh-CN" altLang="en-US" dirty="0">
                <a:solidFill>
                  <a:srgbClr val="FF0000"/>
                </a:solidFill>
              </a:rPr>
              <a:t>在界面设计已做较多美化，已尽力</a:t>
            </a:r>
            <a:r>
              <a:rPr lang="en-US" altLang="zh-CN" dirty="0">
                <a:solidFill>
                  <a:srgbClr val="FF0000"/>
                </a:solidFill>
              </a:rPr>
              <a:t>…</a:t>
            </a:r>
          </a:p>
          <a:p>
            <a:pPr marL="285750" indent="-285750">
              <a:lnSpc>
                <a:spcPct val="150000"/>
              </a:lnSpc>
              <a:spcBef>
                <a:spcPct val="0"/>
              </a:spcBef>
            </a:pPr>
            <a:r>
              <a:rPr lang="zh-CN" altLang="en-US" dirty="0"/>
              <a:t>分词的精确度还有待提高    </a:t>
            </a:r>
            <a:r>
              <a:rPr lang="zh-CN" altLang="en-US" dirty="0">
                <a:solidFill>
                  <a:srgbClr val="FF0000"/>
                </a:solidFill>
              </a:rPr>
              <a:t>目前精确度较之前已经有明显提高</a:t>
            </a:r>
            <a:endParaRPr lang="en-US" altLang="zh-CN" dirty="0">
              <a:solidFill>
                <a:srgbClr val="FF0000"/>
              </a:solidFill>
            </a:endParaRPr>
          </a:p>
          <a:p>
            <a:pPr>
              <a:lnSpc>
                <a:spcPct val="150000"/>
              </a:lnSpc>
            </a:pPr>
            <a:r>
              <a:rPr lang="zh-CN" altLang="en-US" dirty="0"/>
              <a:t>微博爬虫那一块需要用户输入</a:t>
            </a:r>
            <a:r>
              <a:rPr lang="en-US" altLang="zh-CN" dirty="0" err="1"/>
              <a:t>uid</a:t>
            </a:r>
            <a:r>
              <a:rPr lang="zh-CN" altLang="en-US" dirty="0"/>
              <a:t>不方便，很多人甚至不知道如何获取</a:t>
            </a:r>
            <a:r>
              <a:rPr lang="en-US" altLang="zh-CN" dirty="0" err="1"/>
              <a:t>uid</a:t>
            </a:r>
            <a:r>
              <a:rPr lang="en-US" altLang="zh-CN" dirty="0"/>
              <a:t>  </a:t>
            </a:r>
            <a:r>
              <a:rPr lang="zh-CN" altLang="en-US" dirty="0">
                <a:solidFill>
                  <a:srgbClr val="FF0000"/>
                </a:solidFill>
              </a:rPr>
              <a:t>添加了</a:t>
            </a:r>
            <a:r>
              <a:rPr lang="en-US" altLang="zh-CN" dirty="0" err="1">
                <a:solidFill>
                  <a:srgbClr val="FF0000"/>
                </a:solidFill>
              </a:rPr>
              <a:t>uid</a:t>
            </a:r>
            <a:r>
              <a:rPr lang="zh-CN" altLang="en-US" dirty="0">
                <a:solidFill>
                  <a:srgbClr val="FF0000"/>
                </a:solidFill>
              </a:rPr>
              <a:t>科普提示</a:t>
            </a:r>
            <a:endParaRPr lang="en-US" altLang="zh-CN" dirty="0">
              <a:solidFill>
                <a:srgbClr val="FF0000"/>
              </a:solidFill>
            </a:endParaRPr>
          </a:p>
          <a:p>
            <a:pPr marL="285750" indent="-285750">
              <a:lnSpc>
                <a:spcPct val="150000"/>
              </a:lnSpc>
              <a:spcBef>
                <a:spcPct val="0"/>
              </a:spcBef>
            </a:pPr>
            <a:r>
              <a:rPr lang="zh-CN" altLang="zh-CN" dirty="0"/>
              <a:t>响应时间</a:t>
            </a:r>
            <a:r>
              <a:rPr lang="zh-CN" altLang="en-US" dirty="0"/>
              <a:t>应当够快</a:t>
            </a:r>
            <a:r>
              <a:rPr lang="zh-CN" altLang="zh-CN" dirty="0"/>
              <a:t>：立即</a:t>
            </a:r>
            <a:r>
              <a:rPr lang="en-US" altLang="zh-CN" dirty="0"/>
              <a:t>(</a:t>
            </a:r>
            <a:r>
              <a:rPr lang="zh-CN" altLang="zh-CN" dirty="0"/>
              <a:t>延迟</a:t>
            </a:r>
            <a:r>
              <a:rPr lang="en-US" altLang="zh-CN" dirty="0"/>
              <a:t>700</a:t>
            </a:r>
            <a:r>
              <a:rPr lang="zh-CN" altLang="zh-CN" dirty="0"/>
              <a:t>毫秒以内</a:t>
            </a:r>
            <a:r>
              <a:rPr lang="en-US" altLang="zh-CN" dirty="0"/>
              <a:t>)   </a:t>
            </a:r>
            <a:r>
              <a:rPr lang="zh-CN" altLang="en-US" dirty="0">
                <a:solidFill>
                  <a:srgbClr val="FF0000"/>
                </a:solidFill>
              </a:rPr>
              <a:t>基本可以做到，但具体响应时间需要视手机而定</a:t>
            </a:r>
            <a:endParaRPr lang="zh-CN" altLang="zh-CN" dirty="0">
              <a:solidFill>
                <a:srgbClr val="FF0000"/>
              </a:solidFill>
            </a:endParaRPr>
          </a:p>
          <a:p>
            <a:pPr>
              <a:lnSpc>
                <a:spcPct val="150000"/>
              </a:lnSpc>
            </a:pPr>
            <a:r>
              <a:rPr lang="zh-CN" altLang="zh-CN" dirty="0"/>
              <a:t>更新处理时间：</a:t>
            </a:r>
            <a:r>
              <a:rPr lang="en-US" altLang="zh-CN" dirty="0"/>
              <a:t>10min</a:t>
            </a:r>
            <a:r>
              <a:rPr lang="zh-CN" altLang="zh-CN" dirty="0"/>
              <a:t>以内</a:t>
            </a:r>
            <a:r>
              <a:rPr lang="en-US" altLang="zh-CN" dirty="0"/>
              <a:t>   </a:t>
            </a:r>
            <a:r>
              <a:rPr lang="zh-CN" altLang="en-US" dirty="0">
                <a:solidFill>
                  <a:srgbClr val="FF0000"/>
                </a:solidFill>
              </a:rPr>
              <a:t>基本可以做到</a:t>
            </a:r>
            <a:endParaRPr lang="en-US" altLang="zh-CN" dirty="0">
              <a:solidFill>
                <a:srgbClr val="FF0000"/>
              </a:solidFill>
            </a:endParaRPr>
          </a:p>
          <a:p>
            <a:pPr>
              <a:lnSpc>
                <a:spcPct val="150000"/>
              </a:lnSpc>
            </a:pPr>
            <a:r>
              <a:rPr lang="zh-CN" altLang="zh-CN" dirty="0"/>
              <a:t>数据的转换和传送时间：</a:t>
            </a:r>
            <a:r>
              <a:rPr lang="en-US" altLang="zh-CN" dirty="0"/>
              <a:t>10</a:t>
            </a:r>
            <a:r>
              <a:rPr lang="zh-CN" altLang="zh-CN" dirty="0"/>
              <a:t>秒以内</a:t>
            </a:r>
            <a:r>
              <a:rPr lang="en-US" altLang="zh-CN" dirty="0"/>
              <a:t>     </a:t>
            </a:r>
            <a:r>
              <a:rPr lang="zh-CN" altLang="en-US" dirty="0">
                <a:solidFill>
                  <a:srgbClr val="FF0000"/>
                </a:solidFill>
              </a:rPr>
              <a:t>基本可以做到，但具体响应时间需要视手机而定</a:t>
            </a:r>
            <a:endParaRPr lang="en-US" altLang="zh-CN" dirty="0">
              <a:solidFill>
                <a:srgbClr val="FF0000"/>
              </a:solidFill>
            </a:endParaRPr>
          </a:p>
          <a:p>
            <a:pPr>
              <a:lnSpc>
                <a:spcPct val="150000"/>
              </a:lnSpc>
            </a:pPr>
            <a:r>
              <a:rPr lang="zh-CN" altLang="en-US" dirty="0">
                <a:solidFill>
                  <a:srgbClr val="FF0000"/>
                </a:solidFill>
              </a:rPr>
              <a:t>目前难点主要是响应速度</a:t>
            </a:r>
            <a:endParaRPr lang="en-US" altLang="zh-CN" dirty="0">
              <a:solidFill>
                <a:srgbClr val="FF0000"/>
              </a:solidFill>
            </a:endParaRPr>
          </a:p>
          <a:p>
            <a:pPr>
              <a:lnSpc>
                <a:spcPct val="150000"/>
              </a:lnSpc>
            </a:pPr>
            <a:endParaRPr lang="zh-CN" altLang="zh-CN" dirty="0">
              <a:solidFill>
                <a:srgbClr val="FF0000"/>
              </a:solidFill>
            </a:endParaRPr>
          </a:p>
        </p:txBody>
      </p:sp>
    </p:spTree>
    <p:extLst>
      <p:ext uri="{BB962C8B-B14F-4D97-AF65-F5344CB8AC3E}">
        <p14:creationId xmlns:p14="http://schemas.microsoft.com/office/powerpoint/2010/main" val="55147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346998"/>
            <a:chOff x="817928" y="2521258"/>
            <a:chExt cx="5130154" cy="1346998"/>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维护</a:t>
              </a:r>
            </a:p>
          </p:txBody>
        </p:sp>
        <p:sp>
          <p:nvSpPr>
            <p:cNvPr id="7" name="文本框 6"/>
            <p:cNvSpPr txBox="1"/>
            <p:nvPr/>
          </p:nvSpPr>
          <p:spPr>
            <a:xfrm>
              <a:off x="817929" y="3283481"/>
              <a:ext cx="2835669" cy="584775"/>
            </a:xfrm>
            <a:prstGeom prst="rect">
              <a:avLst/>
            </a:prstGeom>
            <a:noFill/>
          </p:spPr>
          <p:txBody>
            <a:bodyPr wrap="square" rtlCol="0">
              <a:spAutoFit/>
            </a:bodyPr>
            <a:lstStyle/>
            <a:p>
              <a:r>
                <a:rPr lang="en-US" altLang="zh-CN" sz="1600" dirty="0">
                  <a:solidFill>
                    <a:schemeClr val="tx1">
                      <a:lumMod val="85000"/>
                      <a:lumOff val="15000"/>
                    </a:schemeClr>
                  </a:solidFill>
                  <a:latin typeface="+mn-ea"/>
                </a:rPr>
                <a:t>Maintain</a:t>
              </a:r>
            </a:p>
            <a:p>
              <a:endParaRPr lang="en-US" altLang="zh-CN" sz="1600" dirty="0">
                <a:solidFill>
                  <a:schemeClr val="tx1">
                    <a:lumMod val="85000"/>
                    <a:lumOff val="15000"/>
                  </a:schemeClr>
                </a:solidFill>
                <a:latin typeface="+mn-ea"/>
              </a:endParaRP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759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需求分析</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Requirement analysis</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Configuration management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配置管理</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2417DBE8-A3DD-4EF4-8D0D-25F4F61766FC}"/>
              </a:ext>
            </a:extLst>
          </p:cNvPr>
          <p:cNvPicPr>
            <a:picLocks noChangeAspect="1"/>
          </p:cNvPicPr>
          <p:nvPr/>
        </p:nvPicPr>
        <p:blipFill>
          <a:blip r:embed="rId3"/>
          <a:stretch>
            <a:fillRect/>
          </a:stretch>
        </p:blipFill>
        <p:spPr>
          <a:xfrm>
            <a:off x="321562" y="1835639"/>
            <a:ext cx="2288254" cy="3074564"/>
          </a:xfrm>
          <a:prstGeom prst="rect">
            <a:avLst/>
          </a:prstGeom>
        </p:spPr>
      </p:pic>
      <p:pic>
        <p:nvPicPr>
          <p:cNvPr id="7" name="图片 6">
            <a:extLst>
              <a:ext uri="{FF2B5EF4-FFF2-40B4-BE49-F238E27FC236}">
                <a16:creationId xmlns:a16="http://schemas.microsoft.com/office/drawing/2014/main" id="{79C34037-D75E-45B3-8F64-F7980BBBD5D1}"/>
              </a:ext>
            </a:extLst>
          </p:cNvPr>
          <p:cNvPicPr>
            <a:picLocks noChangeAspect="1"/>
          </p:cNvPicPr>
          <p:nvPr/>
        </p:nvPicPr>
        <p:blipFill>
          <a:blip r:embed="rId4"/>
          <a:stretch>
            <a:fillRect/>
          </a:stretch>
        </p:blipFill>
        <p:spPr>
          <a:xfrm>
            <a:off x="2934096" y="874272"/>
            <a:ext cx="7164980" cy="5492133"/>
          </a:xfrm>
          <a:prstGeom prst="rect">
            <a:avLst/>
          </a:prstGeom>
        </p:spPr>
      </p:pic>
      <p:pic>
        <p:nvPicPr>
          <p:cNvPr id="3" name="图片 2">
            <a:extLst>
              <a:ext uri="{FF2B5EF4-FFF2-40B4-BE49-F238E27FC236}">
                <a16:creationId xmlns:a16="http://schemas.microsoft.com/office/drawing/2014/main" id="{28A7B6C0-940F-427B-8BBF-32F983E03A32}"/>
              </a:ext>
            </a:extLst>
          </p:cNvPr>
          <p:cNvPicPr>
            <a:picLocks noChangeAspect="1"/>
          </p:cNvPicPr>
          <p:nvPr/>
        </p:nvPicPr>
        <p:blipFill>
          <a:blip r:embed="rId5"/>
          <a:stretch>
            <a:fillRect/>
          </a:stretch>
        </p:blipFill>
        <p:spPr>
          <a:xfrm>
            <a:off x="7869529" y="-21633"/>
            <a:ext cx="3444216" cy="6999280"/>
          </a:xfrm>
          <a:prstGeom prst="rect">
            <a:avLst/>
          </a:prstGeom>
        </p:spPr>
      </p:pic>
    </p:spTree>
    <p:extLst>
      <p:ext uri="{BB962C8B-B14F-4D97-AF65-F5344CB8AC3E}">
        <p14:creationId xmlns:p14="http://schemas.microsoft.com/office/powerpoint/2010/main" val="289172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summary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项目总结 </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E8C1458-8648-47D4-92CF-A8B692603618}"/>
              </a:ext>
            </a:extLst>
          </p:cNvPr>
          <p:cNvSpPr txBox="1"/>
          <p:nvPr/>
        </p:nvSpPr>
        <p:spPr>
          <a:xfrm>
            <a:off x="3599760" y="1485675"/>
            <a:ext cx="4613764" cy="3471015"/>
          </a:xfrm>
          <a:prstGeom prst="rect">
            <a:avLst/>
          </a:prstGeom>
          <a:noFill/>
        </p:spPr>
        <p:txBody>
          <a:bodyPr wrap="none" rtlCol="0">
            <a:spAutoFit/>
          </a:bodyPr>
          <a:lstStyle/>
          <a:p>
            <a:pPr>
              <a:lnSpc>
                <a:spcPct val="200000"/>
              </a:lnSpc>
            </a:pPr>
            <a:r>
              <a:rPr lang="zh-CN" altLang="en-US" sz="1600" dirty="0"/>
              <a:t>爬虫 </a:t>
            </a:r>
            <a:r>
              <a:rPr lang="en-US" altLang="zh-CN" sz="1600" dirty="0"/>
              <a:t> IP</a:t>
            </a:r>
            <a:r>
              <a:rPr lang="zh-CN" altLang="en-US" sz="1600" dirty="0"/>
              <a:t>池    可以正常部署运行 接口可以正常调用</a:t>
            </a:r>
            <a:endParaRPr lang="en-US" altLang="zh-CN" sz="1600" dirty="0"/>
          </a:p>
          <a:p>
            <a:pPr>
              <a:lnSpc>
                <a:spcPct val="200000"/>
              </a:lnSpc>
            </a:pPr>
            <a:r>
              <a:rPr lang="zh-CN" altLang="en-US" sz="1600" dirty="0"/>
              <a:t>新闻 爬虫    可以正常部署运行 接口可以正常调用</a:t>
            </a:r>
            <a:endParaRPr lang="en-US" altLang="zh-CN" sz="1600" dirty="0"/>
          </a:p>
          <a:p>
            <a:pPr>
              <a:lnSpc>
                <a:spcPct val="200000"/>
              </a:lnSpc>
            </a:pPr>
            <a:r>
              <a:rPr lang="zh-CN" altLang="en-US" sz="1600" dirty="0"/>
              <a:t>微博 爬虫     可以正常部署运行 接口可以正常调用</a:t>
            </a:r>
            <a:endParaRPr lang="en-US" altLang="zh-CN" sz="1600" dirty="0"/>
          </a:p>
          <a:p>
            <a:pPr>
              <a:lnSpc>
                <a:spcPct val="200000"/>
              </a:lnSpc>
            </a:pPr>
            <a:r>
              <a:rPr lang="zh-CN" altLang="en-US" sz="1600" dirty="0"/>
              <a:t>分词              可以正常运行 </a:t>
            </a:r>
            <a:endParaRPr lang="en-US" altLang="zh-CN" sz="1600" dirty="0"/>
          </a:p>
          <a:p>
            <a:pPr>
              <a:lnSpc>
                <a:spcPct val="200000"/>
              </a:lnSpc>
            </a:pPr>
            <a:r>
              <a:rPr lang="zh-CN" altLang="en-US" sz="1600" dirty="0"/>
              <a:t>登陆 注册     可以正常操作 远程数据库可以访问</a:t>
            </a:r>
          </a:p>
          <a:p>
            <a:pPr>
              <a:lnSpc>
                <a:spcPct val="200000"/>
              </a:lnSpc>
            </a:pPr>
            <a:r>
              <a:rPr lang="zh-CN" altLang="en-US" sz="1600" dirty="0"/>
              <a:t>前端 </a:t>
            </a:r>
            <a:r>
              <a:rPr lang="en-US" altLang="zh-CN" sz="1600" dirty="0"/>
              <a:t>UI          </a:t>
            </a:r>
            <a:r>
              <a:rPr lang="zh-CN" altLang="en-US" sz="1600" dirty="0"/>
              <a:t>美观性还行 基本功能都以实现</a:t>
            </a:r>
            <a:endParaRPr lang="en-US" altLang="zh-CN" sz="1600" dirty="0"/>
          </a:p>
          <a:p>
            <a:pPr>
              <a:lnSpc>
                <a:spcPct val="200000"/>
              </a:lnSpc>
            </a:pPr>
            <a:r>
              <a:rPr lang="zh-CN" altLang="en-US" sz="1600" b="1" dirty="0">
                <a:solidFill>
                  <a:schemeClr val="accent2"/>
                </a:solidFill>
              </a:rPr>
              <a:t>遗留问题：服务器响应问题有待研究</a:t>
            </a:r>
            <a:endParaRPr lang="en-US" altLang="zh-CN" sz="1600" b="1" dirty="0">
              <a:solidFill>
                <a:schemeClr val="accent2"/>
              </a:solidFill>
            </a:endParaRPr>
          </a:p>
        </p:txBody>
      </p:sp>
    </p:spTree>
    <p:extLst>
      <p:ext uri="{BB962C8B-B14F-4D97-AF65-F5344CB8AC3E}">
        <p14:creationId xmlns:p14="http://schemas.microsoft.com/office/powerpoint/2010/main" val="1795019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summary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项目总结 </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0BCCC685-4EED-425D-8E70-37762A67B55A}"/>
              </a:ext>
            </a:extLst>
          </p:cNvPr>
          <p:cNvSpPr/>
          <p:nvPr/>
        </p:nvSpPr>
        <p:spPr>
          <a:xfrm>
            <a:off x="2327564" y="1301060"/>
            <a:ext cx="9060873" cy="1962910"/>
          </a:xfrm>
          <a:prstGeom prst="rect">
            <a:avLst/>
          </a:prstGeom>
        </p:spPr>
        <p:txBody>
          <a:bodyPr wrap="square">
            <a:spAutoFit/>
          </a:bodyPr>
          <a:lstStyle/>
          <a:p>
            <a:r>
              <a:rPr lang="zh-CN" altLang="en-US" sz="2800" b="1" dirty="0"/>
              <a:t>对于今后项目开发工作的建议</a:t>
            </a:r>
          </a:p>
          <a:p>
            <a:pPr>
              <a:lnSpc>
                <a:spcPct val="150000"/>
              </a:lnSpc>
            </a:pPr>
            <a:r>
              <a:rPr lang="en-US" altLang="zh-CN" sz="1600" dirty="0"/>
              <a:t>1.	</a:t>
            </a:r>
            <a:r>
              <a:rPr lang="zh-CN" altLang="en-US" sz="1600" dirty="0"/>
              <a:t>选择好的团队将事半功倍</a:t>
            </a:r>
          </a:p>
          <a:p>
            <a:pPr>
              <a:lnSpc>
                <a:spcPct val="150000"/>
              </a:lnSpc>
            </a:pPr>
            <a:r>
              <a:rPr lang="en-US" altLang="zh-CN" sz="1600" dirty="0"/>
              <a:t>2.	</a:t>
            </a:r>
            <a:r>
              <a:rPr lang="zh-CN" altLang="en-US" sz="1600" dirty="0"/>
              <a:t>团队间做好沟通交流的工作。团队间需要互帮互助，换位思考。</a:t>
            </a:r>
          </a:p>
          <a:p>
            <a:pPr>
              <a:lnSpc>
                <a:spcPct val="150000"/>
              </a:lnSpc>
            </a:pPr>
            <a:r>
              <a:rPr lang="en-US" altLang="zh-CN" sz="1600" dirty="0"/>
              <a:t>3.	</a:t>
            </a:r>
            <a:r>
              <a:rPr lang="zh-CN" altLang="en-US" sz="1600" dirty="0"/>
              <a:t>个人技术需要既需要在工作中提升，在工作之余应当也保持一个积极的学习态度。</a:t>
            </a:r>
          </a:p>
          <a:p>
            <a:pPr>
              <a:lnSpc>
                <a:spcPct val="150000"/>
              </a:lnSpc>
            </a:pPr>
            <a:r>
              <a:rPr lang="zh-CN" altLang="en-US" sz="1600" dirty="0"/>
              <a:t>选择了一个开发方法就应当严格按照此方法进行下去，如这一次的瀑布模型。</a:t>
            </a:r>
          </a:p>
        </p:txBody>
      </p:sp>
      <p:sp>
        <p:nvSpPr>
          <p:cNvPr id="10" name="文本框 9">
            <a:extLst>
              <a:ext uri="{FF2B5EF4-FFF2-40B4-BE49-F238E27FC236}">
                <a16:creationId xmlns:a16="http://schemas.microsoft.com/office/drawing/2014/main" id="{DC609751-493F-4C52-9A14-F4ACC665F736}"/>
              </a:ext>
            </a:extLst>
          </p:cNvPr>
          <p:cNvSpPr txBox="1"/>
          <p:nvPr/>
        </p:nvSpPr>
        <p:spPr>
          <a:xfrm>
            <a:off x="2327564" y="3755477"/>
            <a:ext cx="5051369" cy="2277547"/>
          </a:xfrm>
          <a:prstGeom prst="rect">
            <a:avLst/>
          </a:prstGeom>
          <a:noFill/>
        </p:spPr>
        <p:txBody>
          <a:bodyPr wrap="square" rtlCol="0">
            <a:spAutoFit/>
          </a:bodyPr>
          <a:lstStyle/>
          <a:p>
            <a:r>
              <a:rPr lang="en-US" altLang="zh-CN" sz="1600" b="1" dirty="0"/>
              <a:t>1</a:t>
            </a:r>
            <a:r>
              <a:rPr lang="zh-CN" altLang="en-US" sz="1600" b="1" dirty="0"/>
              <a:t>、每个小项目都启用</a:t>
            </a:r>
            <a:r>
              <a:rPr lang="en-US" altLang="zh-CN" sz="1600" b="1" dirty="0"/>
              <a:t>python</a:t>
            </a:r>
            <a:r>
              <a:rPr lang="zh-CN" altLang="en-US" sz="1600" b="1" dirty="0"/>
              <a:t>虚拟环境</a:t>
            </a:r>
            <a:r>
              <a:rPr lang="en-US" altLang="zh-CN" sz="1600" b="1" dirty="0" err="1"/>
              <a:t>virtualenv</a:t>
            </a:r>
            <a:r>
              <a:rPr lang="en-US" altLang="zh-CN" sz="1600" b="1" dirty="0"/>
              <a:t>/</a:t>
            </a:r>
            <a:r>
              <a:rPr lang="en-US" altLang="zh-CN" sz="1600" b="1" dirty="0" err="1"/>
              <a:t>venv</a:t>
            </a:r>
            <a:endParaRPr lang="en-US" altLang="zh-CN" sz="1600" b="1" dirty="0"/>
          </a:p>
          <a:p>
            <a:r>
              <a:rPr lang="zh-CN" altLang="en-US" sz="1200" dirty="0"/>
              <a:t>提供了创建轻量级“虚拟环境”，可以让每一个</a:t>
            </a:r>
            <a:r>
              <a:rPr lang="en-US" altLang="zh-CN" sz="1200" dirty="0"/>
              <a:t>python</a:t>
            </a:r>
            <a:r>
              <a:rPr lang="zh-CN" altLang="en-US" sz="1200" dirty="0"/>
              <a:t>项目单独使用一个环境，而不会影响</a:t>
            </a:r>
            <a:r>
              <a:rPr lang="en-US" altLang="zh-CN" sz="1200" dirty="0"/>
              <a:t>python</a:t>
            </a:r>
            <a:r>
              <a:rPr lang="zh-CN" altLang="en-US" sz="1200" dirty="0"/>
              <a:t>系统环境，也不会影响其他项目的环境。使不同应用开发环境独立，环境升级不影响其他应用，也不会影响全局的</a:t>
            </a:r>
            <a:r>
              <a:rPr lang="en-US" altLang="zh-CN" sz="1200" dirty="0"/>
              <a:t>python</a:t>
            </a:r>
            <a:r>
              <a:rPr lang="zh-CN" altLang="en-US" sz="1200" dirty="0"/>
              <a:t>环境，防止系统中出现包管理混乱和版本冲突</a:t>
            </a:r>
          </a:p>
          <a:p>
            <a:endParaRPr lang="en-US" altLang="zh-CN" sz="1400" dirty="0"/>
          </a:p>
          <a:p>
            <a:r>
              <a:rPr lang="en-US" altLang="zh-CN" sz="1600" b="1" dirty="0"/>
              <a:t>2</a:t>
            </a:r>
            <a:r>
              <a:rPr lang="zh-CN" altLang="en-US" sz="1600" b="1" dirty="0"/>
              <a:t>、建议随时写开发笔记记录每一个坑</a:t>
            </a:r>
            <a:endParaRPr lang="en-US" altLang="zh-CN" sz="1600" b="1" dirty="0"/>
          </a:p>
          <a:p>
            <a:r>
              <a:rPr lang="en-US" altLang="zh-CN" sz="1600" b="1" dirty="0"/>
              <a:t>3</a:t>
            </a:r>
            <a:r>
              <a:rPr lang="zh-CN" altLang="en-US" sz="1600" b="1" dirty="0"/>
              <a:t>、团建的重要性 保持开发热情。。。</a:t>
            </a:r>
            <a:endParaRPr lang="en-US" altLang="zh-CN" sz="1600" b="1" dirty="0"/>
          </a:p>
          <a:p>
            <a:r>
              <a:rPr lang="en-US" altLang="zh-CN" sz="1600" b="1" dirty="0"/>
              <a:t>4</a:t>
            </a:r>
            <a:r>
              <a:rPr lang="zh-CN" altLang="en-US" sz="1600" b="1" dirty="0"/>
              <a:t>、自学效率。。。</a:t>
            </a:r>
            <a:endParaRPr lang="en-US" altLang="zh-CN" sz="1600" b="1" dirty="0"/>
          </a:p>
          <a:p>
            <a:r>
              <a:rPr lang="en-US" altLang="zh-CN" sz="1600" b="1" dirty="0"/>
              <a:t>5</a:t>
            </a:r>
            <a:r>
              <a:rPr lang="zh-CN" altLang="en-US" sz="1600" b="1" dirty="0"/>
              <a:t>、。。。</a:t>
            </a:r>
            <a:endParaRPr lang="en-US" altLang="zh-CN" sz="1600" b="1" dirty="0"/>
          </a:p>
        </p:txBody>
      </p:sp>
    </p:spTree>
    <p:extLst>
      <p:ext uri="{BB962C8B-B14F-4D97-AF65-F5344CB8AC3E}">
        <p14:creationId xmlns:p14="http://schemas.microsoft.com/office/powerpoint/2010/main" val="97539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Member evaluation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成员评价</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AFD616F1-8EC9-4D0D-923E-FCD695D48AA7}"/>
              </a:ext>
            </a:extLst>
          </p:cNvPr>
          <p:cNvSpPr/>
          <p:nvPr/>
        </p:nvSpPr>
        <p:spPr>
          <a:xfrm>
            <a:off x="1178447" y="1129193"/>
            <a:ext cx="2191240" cy="4801314"/>
          </a:xfrm>
          <a:prstGeom prst="rect">
            <a:avLst/>
          </a:prstGeom>
        </p:spPr>
        <p:txBody>
          <a:bodyPr wrap="square">
            <a:spAutoFit/>
          </a:bodyPr>
          <a:lstStyle/>
          <a:p>
            <a:r>
              <a:rPr lang="zh-CN" altLang="en-US" dirty="0"/>
              <a:t>苏碧青</a:t>
            </a:r>
            <a:endParaRPr lang="en-US" altLang="zh-CN" dirty="0"/>
          </a:p>
          <a:p>
            <a:r>
              <a:rPr lang="zh-CN" altLang="en-US" dirty="0"/>
              <a:t>任务：调度一个组的工作任务，文档编写审核，前后端开发，项目部署及维护。</a:t>
            </a:r>
          </a:p>
          <a:p>
            <a:r>
              <a:rPr lang="zh-CN" altLang="en-US" dirty="0"/>
              <a:t>评价：</a:t>
            </a:r>
            <a:r>
              <a:rPr lang="en-US" altLang="zh-CN" dirty="0"/>
              <a:t>9.2</a:t>
            </a:r>
          </a:p>
          <a:p>
            <a:r>
              <a:rPr lang="zh-CN" altLang="en-US" dirty="0"/>
              <a:t>评分原因</a:t>
            </a:r>
            <a:r>
              <a:rPr lang="en-US" altLang="zh-CN" dirty="0"/>
              <a:t>:</a:t>
            </a:r>
            <a:r>
              <a:rPr lang="zh-CN" altLang="en-US" dirty="0"/>
              <a:t>整一个项目开发过程的调度、分配、代码实现。在完成自己的任务之余倾力付出，为项目的开发上线付出了大量时间精力，虽有过失，但整个项目最终基本完成。</a:t>
            </a:r>
          </a:p>
          <a:p>
            <a:endParaRPr lang="zh-CN" altLang="en-US" dirty="0"/>
          </a:p>
        </p:txBody>
      </p:sp>
      <p:sp>
        <p:nvSpPr>
          <p:cNvPr id="8" name="矩形 7">
            <a:extLst>
              <a:ext uri="{FF2B5EF4-FFF2-40B4-BE49-F238E27FC236}">
                <a16:creationId xmlns:a16="http://schemas.microsoft.com/office/drawing/2014/main" id="{094603EB-BEA5-48E3-B404-CC5AED8CA9CE}"/>
              </a:ext>
            </a:extLst>
          </p:cNvPr>
          <p:cNvSpPr/>
          <p:nvPr/>
        </p:nvSpPr>
        <p:spPr>
          <a:xfrm>
            <a:off x="3677545" y="1166842"/>
            <a:ext cx="2191240" cy="4524315"/>
          </a:xfrm>
          <a:prstGeom prst="rect">
            <a:avLst/>
          </a:prstGeom>
        </p:spPr>
        <p:txBody>
          <a:bodyPr wrap="square">
            <a:spAutoFit/>
          </a:bodyPr>
          <a:lstStyle/>
          <a:p>
            <a:r>
              <a:rPr lang="zh-CN" altLang="en-US" dirty="0"/>
              <a:t>蓝舒雯</a:t>
            </a:r>
          </a:p>
          <a:p>
            <a:r>
              <a:rPr lang="zh-CN" altLang="en-US" dirty="0"/>
              <a:t>任务：前端开发者，文档编写，项目秘书。</a:t>
            </a:r>
            <a:endParaRPr lang="en-US" altLang="zh-CN" dirty="0"/>
          </a:p>
          <a:p>
            <a:r>
              <a:rPr lang="zh-CN" altLang="en-US" dirty="0"/>
              <a:t>评价：</a:t>
            </a:r>
            <a:r>
              <a:rPr lang="en-US" altLang="zh-CN" dirty="0"/>
              <a:t>9.1</a:t>
            </a:r>
          </a:p>
          <a:p>
            <a:r>
              <a:rPr lang="zh-CN" altLang="en-US" dirty="0"/>
              <a:t>评分原因：作为小组中一名女性开发者，也是整个项目的参与者，也保质量的完成每次的任务，虽有时效率有丢丢低，但有了她的支持，才能在部分功能及界面上得以完善，项目的流程得以顺利进行。</a:t>
            </a:r>
          </a:p>
        </p:txBody>
      </p:sp>
      <p:sp>
        <p:nvSpPr>
          <p:cNvPr id="10" name="矩形 9">
            <a:extLst>
              <a:ext uri="{FF2B5EF4-FFF2-40B4-BE49-F238E27FC236}">
                <a16:creationId xmlns:a16="http://schemas.microsoft.com/office/drawing/2014/main" id="{E3804D10-7146-4C17-B805-121FBF35ECEC}"/>
              </a:ext>
            </a:extLst>
          </p:cNvPr>
          <p:cNvSpPr/>
          <p:nvPr/>
        </p:nvSpPr>
        <p:spPr>
          <a:xfrm>
            <a:off x="6096000" y="1169419"/>
            <a:ext cx="2106152" cy="4524315"/>
          </a:xfrm>
          <a:prstGeom prst="rect">
            <a:avLst/>
          </a:prstGeom>
        </p:spPr>
        <p:txBody>
          <a:bodyPr wrap="square">
            <a:spAutoFit/>
          </a:bodyPr>
          <a:lstStyle/>
          <a:p>
            <a:r>
              <a:rPr lang="zh-CN" altLang="en-US" dirty="0"/>
              <a:t>陈铭阳</a:t>
            </a:r>
          </a:p>
          <a:p>
            <a:r>
              <a:rPr lang="zh-CN" altLang="en-US" dirty="0"/>
              <a:t>任务：客户端开发，</a:t>
            </a:r>
            <a:r>
              <a:rPr lang="en-US" altLang="zh-CN" dirty="0"/>
              <a:t>PPT</a:t>
            </a:r>
            <a:r>
              <a:rPr lang="zh-CN" altLang="en-US" dirty="0"/>
              <a:t>支持，文档编写，数据库开发。</a:t>
            </a:r>
          </a:p>
          <a:p>
            <a:r>
              <a:rPr lang="zh-CN" altLang="en-US" dirty="0"/>
              <a:t>评价：</a:t>
            </a:r>
            <a:r>
              <a:rPr lang="en-US" altLang="zh-CN" dirty="0"/>
              <a:t>9.3</a:t>
            </a:r>
          </a:p>
          <a:p>
            <a:r>
              <a:rPr lang="zh-CN" altLang="en-US" dirty="0"/>
              <a:t>评分原因</a:t>
            </a:r>
            <a:r>
              <a:rPr lang="en-US" altLang="zh-CN" dirty="0"/>
              <a:t>:</a:t>
            </a:r>
            <a:r>
              <a:rPr lang="zh-CN" altLang="en-US" dirty="0"/>
              <a:t>整个项目的参与者，很好的完成每次下发的任务，数据库部分主要负责人，分词部分编写，为开发付出了大量时间精力，有了他的配合才能在大部分功能上得以完善，项目的流程得以顺利进行。</a:t>
            </a:r>
            <a:endParaRPr lang="en-US" altLang="zh-CN" dirty="0"/>
          </a:p>
        </p:txBody>
      </p:sp>
      <p:sp>
        <p:nvSpPr>
          <p:cNvPr id="11" name="矩形 10">
            <a:extLst>
              <a:ext uri="{FF2B5EF4-FFF2-40B4-BE49-F238E27FC236}">
                <a16:creationId xmlns:a16="http://schemas.microsoft.com/office/drawing/2014/main" id="{A5722583-7C57-4F98-B83A-630E32933985}"/>
              </a:ext>
            </a:extLst>
          </p:cNvPr>
          <p:cNvSpPr/>
          <p:nvPr/>
        </p:nvSpPr>
        <p:spPr>
          <a:xfrm>
            <a:off x="8572906" y="1182130"/>
            <a:ext cx="2106153" cy="4247317"/>
          </a:xfrm>
          <a:prstGeom prst="rect">
            <a:avLst/>
          </a:prstGeom>
        </p:spPr>
        <p:txBody>
          <a:bodyPr wrap="square">
            <a:spAutoFit/>
          </a:bodyPr>
          <a:lstStyle/>
          <a:p>
            <a:r>
              <a:rPr lang="zh-CN" altLang="en-US" dirty="0"/>
              <a:t>刘乐威</a:t>
            </a:r>
          </a:p>
          <a:p>
            <a:r>
              <a:rPr lang="zh-CN" altLang="en-US" dirty="0"/>
              <a:t>任务：前后端开发，文档编写，</a:t>
            </a:r>
            <a:r>
              <a:rPr lang="en-US" altLang="zh-CN" dirty="0"/>
              <a:t>PPT</a:t>
            </a:r>
            <a:r>
              <a:rPr lang="zh-CN" altLang="en-US" dirty="0"/>
              <a:t>支持，文档编写审核。</a:t>
            </a:r>
          </a:p>
          <a:p>
            <a:r>
              <a:rPr lang="zh-CN" altLang="en-US" dirty="0"/>
              <a:t>评价：</a:t>
            </a:r>
            <a:r>
              <a:rPr lang="en-US" altLang="zh-CN" dirty="0"/>
              <a:t>9.4</a:t>
            </a:r>
          </a:p>
          <a:p>
            <a:r>
              <a:rPr lang="zh-CN" altLang="en-US" dirty="0"/>
              <a:t>评分原因</a:t>
            </a:r>
            <a:r>
              <a:rPr lang="en-US" altLang="zh-CN" dirty="0"/>
              <a:t>:</a:t>
            </a:r>
            <a:r>
              <a:rPr lang="zh-CN" altLang="en-US" dirty="0"/>
              <a:t>整个项目的参与者，很好的完成每次下发的任务，微博爬虫编写，在整个项目中属于关键人物，为项目的开发上线付出了大量时间精力，不得不说是一名自学能力很强的程序员。</a:t>
            </a:r>
          </a:p>
        </p:txBody>
      </p:sp>
    </p:spTree>
    <p:extLst>
      <p:ext uri="{BB962C8B-B14F-4D97-AF65-F5344CB8AC3E}">
        <p14:creationId xmlns:p14="http://schemas.microsoft.com/office/powerpoint/2010/main" val="4084229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参考文献</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Reference</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711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Reference</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参考文献</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43374D1D-DF27-473F-A186-92FE5C0DD931}"/>
              </a:ext>
            </a:extLst>
          </p:cNvPr>
          <p:cNvSpPr/>
          <p:nvPr/>
        </p:nvSpPr>
        <p:spPr>
          <a:xfrm>
            <a:off x="1827697" y="1726450"/>
            <a:ext cx="8736109" cy="3970318"/>
          </a:xfrm>
          <a:prstGeom prst="rect">
            <a:avLst/>
          </a:prstGeom>
        </p:spPr>
        <p:txBody>
          <a:bodyPr wrap="none">
            <a:spAutoFit/>
          </a:bodyPr>
          <a:lstStyle/>
          <a:p>
            <a:pPr marL="285750" indent="-285750">
              <a:buFont typeface="Arial" panose="020B0604020202020204" pitchFamily="34" charset="0"/>
              <a:buChar char="•"/>
            </a:pPr>
            <a:r>
              <a:rPr lang="zh-CN" altLang="en-US" dirty="0"/>
              <a:t>张海藩．软件工程导论</a:t>
            </a:r>
            <a:r>
              <a:rPr lang="en-US" altLang="zh-CN" dirty="0"/>
              <a:t>[M]</a:t>
            </a:r>
            <a:r>
              <a:rPr lang="zh-CN" altLang="en-US" dirty="0"/>
              <a:t>．北京</a:t>
            </a:r>
            <a:r>
              <a:rPr lang="en-US" altLang="zh-CN" dirty="0"/>
              <a:t>:</a:t>
            </a:r>
            <a:r>
              <a:rPr lang="zh-CN" altLang="en-US" dirty="0"/>
              <a:t>清华大学出版社．</a:t>
            </a:r>
            <a:r>
              <a:rPr lang="en-US" altLang="zh-CN" dirty="0"/>
              <a:t>2013</a:t>
            </a:r>
            <a:r>
              <a:rPr lang="zh-CN" altLang="en-US" dirty="0"/>
              <a:t>．</a:t>
            </a:r>
          </a:p>
          <a:p>
            <a:pPr marL="285750" indent="-285750">
              <a:buFont typeface="Arial" panose="020B0604020202020204" pitchFamily="34" charset="0"/>
              <a:buChar char="•"/>
            </a:pPr>
            <a:r>
              <a:rPr lang="zh-CN" altLang="en-US" dirty="0"/>
              <a:t>刘强</a:t>
            </a:r>
            <a:r>
              <a:rPr lang="en-US" altLang="zh-CN" dirty="0"/>
              <a:t>. </a:t>
            </a:r>
            <a:r>
              <a:rPr lang="zh-CN" altLang="en-US" dirty="0"/>
              <a:t>学堂在线慕课 软件工程基础 软件测试概念 课堂</a:t>
            </a:r>
            <a:r>
              <a:rPr lang="en-US" altLang="zh-CN" dirty="0"/>
              <a:t>PDF</a:t>
            </a:r>
          </a:p>
          <a:p>
            <a:pPr marL="285750" indent="-285750">
              <a:buFont typeface="Arial" panose="020B0604020202020204" pitchFamily="34" charset="0"/>
              <a:buChar char="•"/>
            </a:pPr>
            <a:r>
              <a:rPr lang="en-US" altLang="zh-CN" dirty="0"/>
              <a:t>wiki-</a:t>
            </a:r>
            <a:r>
              <a:rPr lang="zh-CN" altLang="en-US" dirty="0"/>
              <a:t>白盒测试</a:t>
            </a:r>
            <a:endParaRPr lang="en-US" altLang="zh-CN" dirty="0"/>
          </a:p>
          <a:p>
            <a:pPr marL="285750" indent="-285750">
              <a:buFont typeface="Arial" panose="020B0604020202020204" pitchFamily="34" charset="0"/>
              <a:buChar char="•"/>
            </a:pPr>
            <a:r>
              <a:rPr lang="en-US" altLang="zh-CN" dirty="0">
                <a:hlinkClick r:id="rId3"/>
              </a:rPr>
              <a:t>https://zh.wikipedia.org/wiki/%E7%99%BD%E7%9B%92%E6%B5%8B%E8%AF%95</a:t>
            </a:r>
            <a:endParaRPr lang="en-US" altLang="zh-CN" dirty="0"/>
          </a:p>
          <a:p>
            <a:pPr marL="285750" indent="-285750">
              <a:buFont typeface="Arial" panose="020B0604020202020204" pitchFamily="34" charset="0"/>
              <a:buChar char="•"/>
            </a:pPr>
            <a:r>
              <a:rPr lang="en-US" altLang="zh-CN" dirty="0"/>
              <a:t>wiki-</a:t>
            </a:r>
            <a:r>
              <a:rPr lang="zh-CN" altLang="en-US" dirty="0"/>
              <a:t>黑盒测试</a:t>
            </a:r>
            <a:endParaRPr lang="en-US" altLang="zh-CN" dirty="0"/>
          </a:p>
          <a:p>
            <a:pPr marL="285750" indent="-285750">
              <a:buFont typeface="Arial" panose="020B0604020202020204" pitchFamily="34" charset="0"/>
              <a:buChar char="•"/>
            </a:pPr>
            <a:r>
              <a:rPr lang="en-US" altLang="zh-CN" dirty="0">
                <a:hlinkClick r:id="rId4"/>
              </a:rPr>
              <a:t>https://zh.wikipedia.org/wiki/%E9%BB%91%E7%9B%92%E6%B5%8B%E8%AF%95</a:t>
            </a:r>
            <a:endParaRPr lang="en-US" altLang="zh-CN" dirty="0"/>
          </a:p>
          <a:p>
            <a:pPr marL="285750" indent="-285750">
              <a:buFont typeface="Arial" panose="020B0604020202020204" pitchFamily="34" charset="0"/>
              <a:buChar char="•"/>
            </a:pPr>
            <a:r>
              <a:rPr lang="en-US" altLang="zh-CN" dirty="0"/>
              <a:t>TF-IDF</a:t>
            </a:r>
            <a:r>
              <a:rPr lang="zh-CN" altLang="en-US" dirty="0"/>
              <a:t>算法</a:t>
            </a:r>
            <a:r>
              <a:rPr lang="en-US" altLang="zh-CN" dirty="0"/>
              <a:t>  From Wikipedia, the free encyclopedia  </a:t>
            </a:r>
            <a:r>
              <a:rPr lang="zh-CN" altLang="en-US" dirty="0">
                <a:hlinkClick r:id="rId5"/>
              </a:rPr>
              <a:t>https://en.wikipedia.org/wiki/Tf–idf</a:t>
            </a:r>
            <a:endParaRPr lang="en-US" altLang="zh-CN" dirty="0"/>
          </a:p>
          <a:p>
            <a:pPr marL="285750" indent="-285750">
              <a:buFont typeface="Arial" panose="020B0604020202020204" pitchFamily="34" charset="0"/>
              <a:buChar char="•"/>
            </a:pPr>
            <a:r>
              <a:rPr lang="en-US" altLang="zh-CN" dirty="0" err="1"/>
              <a:t>jieba</a:t>
            </a:r>
            <a:r>
              <a:rPr lang="en-US" altLang="zh-CN" dirty="0"/>
              <a:t> “</a:t>
            </a:r>
            <a:r>
              <a:rPr lang="zh-CN" altLang="en-US" dirty="0"/>
              <a:t>结巴”中文分词  </a:t>
            </a:r>
            <a:r>
              <a:rPr lang="en-US" altLang="zh-CN" dirty="0">
                <a:hlinkClick r:id="rId6"/>
              </a:rPr>
              <a:t>https://pypi.org/project/jieba/</a:t>
            </a:r>
            <a:endParaRPr lang="en-US" altLang="zh-CN" dirty="0"/>
          </a:p>
          <a:p>
            <a:pPr marL="285750" indent="-285750">
              <a:buFont typeface="Arial" panose="020B0604020202020204" pitchFamily="34" charset="0"/>
              <a:buChar char="•"/>
            </a:pPr>
            <a:r>
              <a:rPr lang="zh-CN" altLang="en-US" dirty="0"/>
              <a:t>关于安卓各种测试</a:t>
            </a:r>
            <a:endParaRPr lang="en-US" altLang="zh-CN" dirty="0"/>
          </a:p>
          <a:p>
            <a:pPr marL="285750" indent="-285750">
              <a:buFont typeface="Arial" panose="020B0604020202020204" pitchFamily="34" charset="0"/>
              <a:buChar char="•"/>
            </a:pPr>
            <a:r>
              <a:rPr lang="en-US" altLang="zh-CN" dirty="0">
                <a:hlinkClick r:id="rId7"/>
              </a:rPr>
              <a:t>http://www.imooc.com/topic/aztest?mc_marking=bd0769ec06818271440a217ac</a:t>
            </a:r>
          </a:p>
          <a:p>
            <a:pPr marL="285750" indent="-285750">
              <a:buFont typeface="Arial" panose="020B0604020202020204" pitchFamily="34" charset="0"/>
              <a:buChar char="•"/>
            </a:pPr>
            <a:r>
              <a:rPr lang="en-US" altLang="zh-CN" dirty="0">
                <a:hlinkClick r:id="rId7"/>
              </a:rPr>
              <a:t>6f86766&amp;mc_channel=bdzzcszt</a:t>
            </a:r>
            <a:endParaRPr lang="en-US" altLang="zh-CN" dirty="0"/>
          </a:p>
          <a:p>
            <a:pPr marL="285750" indent="-285750">
              <a:buFont typeface="Arial" panose="020B0604020202020204" pitchFamily="34" charset="0"/>
              <a:buChar char="•"/>
            </a:pPr>
            <a:r>
              <a:rPr lang="en-US" altLang="zh-CN" dirty="0"/>
              <a:t>TSP-PSP</a:t>
            </a:r>
          </a:p>
          <a:p>
            <a:pPr marL="285750" indent="-285750">
              <a:buFont typeface="Arial" panose="020B0604020202020204" pitchFamily="34" charset="0"/>
              <a:buChar char="•"/>
            </a:pPr>
            <a:r>
              <a:rPr lang="en-US" altLang="zh-CN" dirty="0"/>
              <a:t>MongoDB </a:t>
            </a:r>
            <a:r>
              <a:rPr lang="zh-CN" altLang="en-US" dirty="0"/>
              <a:t>官方文档  </a:t>
            </a:r>
            <a:r>
              <a:rPr lang="en-US" altLang="zh-CN" dirty="0">
                <a:hlinkClick r:id="rId8"/>
              </a:rPr>
              <a:t>https://docs.mongodb.com/</a:t>
            </a:r>
            <a:endParaRPr lang="en-US" altLang="zh-CN" dirty="0"/>
          </a:p>
          <a:p>
            <a:endParaRPr lang="en-US" altLang="zh-CN" dirty="0"/>
          </a:p>
        </p:txBody>
      </p:sp>
    </p:spTree>
    <p:extLst>
      <p:ext uri="{BB962C8B-B14F-4D97-AF65-F5344CB8AC3E}">
        <p14:creationId xmlns:p14="http://schemas.microsoft.com/office/powerpoint/2010/main" val="417082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196" y="285750"/>
            <a:ext cx="11554691"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396385" y="2760932"/>
            <a:ext cx="5399235" cy="1336135"/>
          </a:xfrm>
          <a:prstGeom prst="rect">
            <a:avLst/>
          </a:prstGeom>
        </p:spPr>
        <p:txBody>
          <a:bodyPr wrap="none">
            <a:spAutoFit/>
          </a:bodyPr>
          <a:lstStyle/>
          <a:p>
            <a:pPr algn="ctr">
              <a:lnSpc>
                <a:spcPct val="120000"/>
              </a:lnSpc>
            </a:pPr>
            <a:r>
              <a:rPr lang="en-US" altLang="zh-CN" sz="7200" b="1" dirty="0">
                <a:solidFill>
                  <a:schemeClr val="bg1"/>
                </a:solidFill>
                <a:latin typeface="+mn-ea"/>
              </a:rPr>
              <a:t>THANK YOU</a:t>
            </a:r>
            <a:endParaRPr lang="zh-CN" altLang="en-US" sz="7200" b="1" dirty="0">
              <a:solidFill>
                <a:schemeClr val="bg1"/>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planning and assignment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项目计划及任务分配</a:t>
            </a:r>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9" name="图片 28">
            <a:extLst>
              <a:ext uri="{FF2B5EF4-FFF2-40B4-BE49-F238E27FC236}">
                <a16:creationId xmlns:a16="http://schemas.microsoft.com/office/drawing/2014/main" id="{4519ED57-C556-4D9D-B567-2B69B54C6D38}"/>
              </a:ext>
            </a:extLst>
          </p:cNvPr>
          <p:cNvPicPr>
            <a:picLocks noChangeAspect="1"/>
          </p:cNvPicPr>
          <p:nvPr/>
        </p:nvPicPr>
        <p:blipFill>
          <a:blip r:embed="rId3"/>
          <a:stretch>
            <a:fillRect/>
          </a:stretch>
        </p:blipFill>
        <p:spPr>
          <a:xfrm>
            <a:off x="2518630" y="1941979"/>
            <a:ext cx="7553325" cy="2486025"/>
          </a:xfrm>
          <a:prstGeom prst="rect">
            <a:avLst/>
          </a:prstGeom>
        </p:spPr>
      </p:pic>
    </p:spTree>
    <p:extLst>
      <p:ext uri="{BB962C8B-B14F-4D97-AF65-F5344CB8AC3E}">
        <p14:creationId xmlns:p14="http://schemas.microsoft.com/office/powerpoint/2010/main" val="273202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CFAF67-F378-4EF1-B0D1-DE06DE9F58B9}"/>
              </a:ext>
            </a:extLst>
          </p:cNvPr>
          <p:cNvPicPr>
            <a:picLocks noChangeAspect="1"/>
          </p:cNvPicPr>
          <p:nvPr/>
        </p:nvPicPr>
        <p:blipFill>
          <a:blip r:embed="rId2"/>
          <a:stretch>
            <a:fillRect/>
          </a:stretch>
        </p:blipFill>
        <p:spPr>
          <a:xfrm>
            <a:off x="851888" y="0"/>
            <a:ext cx="10488223" cy="6858000"/>
          </a:xfrm>
          <a:prstGeom prst="rect">
            <a:avLst/>
          </a:prstGeom>
        </p:spPr>
      </p:pic>
      <p:pic>
        <p:nvPicPr>
          <p:cNvPr id="3" name="图片 2">
            <a:extLst>
              <a:ext uri="{FF2B5EF4-FFF2-40B4-BE49-F238E27FC236}">
                <a16:creationId xmlns:a16="http://schemas.microsoft.com/office/drawing/2014/main" id="{34EE8EEF-58E5-48F2-8BFE-F96DB513B8C1}"/>
              </a:ext>
            </a:extLst>
          </p:cNvPr>
          <p:cNvPicPr>
            <a:picLocks noChangeAspect="1"/>
          </p:cNvPicPr>
          <p:nvPr/>
        </p:nvPicPr>
        <p:blipFill>
          <a:blip r:embed="rId3"/>
          <a:stretch>
            <a:fillRect/>
          </a:stretch>
        </p:blipFill>
        <p:spPr>
          <a:xfrm>
            <a:off x="2034656" y="1503123"/>
            <a:ext cx="8323911" cy="3603712"/>
          </a:xfrm>
          <a:prstGeom prst="rect">
            <a:avLst/>
          </a:prstGeom>
        </p:spPr>
      </p:pic>
    </p:spTree>
    <p:extLst>
      <p:ext uri="{BB962C8B-B14F-4D97-AF65-F5344CB8AC3E}">
        <p14:creationId xmlns:p14="http://schemas.microsoft.com/office/powerpoint/2010/main" val="37981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Technical feasibility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技术可行性</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92718F9F-C673-4062-AE5B-823CF962B5BB}"/>
              </a:ext>
            </a:extLst>
          </p:cNvPr>
          <p:cNvSpPr/>
          <p:nvPr/>
        </p:nvSpPr>
        <p:spPr>
          <a:xfrm>
            <a:off x="8233520" y="601267"/>
            <a:ext cx="3570208" cy="461665"/>
          </a:xfrm>
          <a:prstGeom prst="rect">
            <a:avLst/>
          </a:prstGeom>
        </p:spPr>
        <p:txBody>
          <a:bodyPr wrap="none">
            <a:spAutoFit/>
          </a:bodyPr>
          <a:lstStyle/>
          <a:p>
            <a:r>
              <a:rPr lang="zh-CN" altLang="en-US" sz="2400" b="1" dirty="0">
                <a:solidFill>
                  <a:schemeClr val="accent2"/>
                </a:solidFill>
              </a:rPr>
              <a:t>从可行性分析报告中截取</a:t>
            </a:r>
          </a:p>
        </p:txBody>
      </p:sp>
      <p:sp>
        <p:nvSpPr>
          <p:cNvPr id="6" name="矩形 5">
            <a:extLst>
              <a:ext uri="{FF2B5EF4-FFF2-40B4-BE49-F238E27FC236}">
                <a16:creationId xmlns:a16="http://schemas.microsoft.com/office/drawing/2014/main" id="{290091FD-D095-48A8-8DE5-856973E14892}"/>
              </a:ext>
            </a:extLst>
          </p:cNvPr>
          <p:cNvSpPr/>
          <p:nvPr/>
        </p:nvSpPr>
        <p:spPr>
          <a:xfrm>
            <a:off x="1038698" y="1951672"/>
            <a:ext cx="9898934" cy="3139321"/>
          </a:xfrm>
          <a:prstGeom prst="rect">
            <a:avLst/>
          </a:prstGeom>
        </p:spPr>
        <p:txBody>
          <a:bodyPr wrap="square">
            <a:spAutoFit/>
          </a:bodyPr>
          <a:lstStyle/>
          <a:p>
            <a:r>
              <a:rPr lang="zh-CN" altLang="en-US" dirty="0"/>
              <a:t>小组成员</a:t>
            </a:r>
            <a:r>
              <a:rPr lang="en-US" altLang="zh-CN" dirty="0"/>
              <a:t>4</a:t>
            </a:r>
            <a:r>
              <a:rPr lang="zh-CN" altLang="en-US" dirty="0"/>
              <a:t>人对</a:t>
            </a:r>
            <a:r>
              <a:rPr lang="en-US" altLang="zh-CN" dirty="0"/>
              <a:t>java</a:t>
            </a:r>
            <a:r>
              <a:rPr lang="zh-CN" altLang="en-US" dirty="0"/>
              <a:t>比较熟悉，使用</a:t>
            </a:r>
            <a:r>
              <a:rPr lang="en-US" altLang="zh-CN" dirty="0"/>
              <a:t>Java</a:t>
            </a:r>
            <a:r>
              <a:rPr lang="zh-CN" altLang="en-US" dirty="0"/>
              <a:t>开发前端有较好的工具</a:t>
            </a:r>
            <a:r>
              <a:rPr lang="en-US" altLang="zh-CN" dirty="0"/>
              <a:t>Android studio</a:t>
            </a:r>
            <a:r>
              <a:rPr lang="zh-CN" altLang="en-US" dirty="0"/>
              <a:t>，且有较多原生模板控件等方便开发，故前端开发采用</a:t>
            </a:r>
            <a:r>
              <a:rPr lang="en-US" altLang="zh-CN" dirty="0"/>
              <a:t>java</a:t>
            </a:r>
            <a:r>
              <a:rPr lang="zh-CN" altLang="en-US" dirty="0"/>
              <a:t>。一开始想用</a:t>
            </a:r>
            <a:r>
              <a:rPr lang="en-US" altLang="zh-CN" dirty="0" err="1"/>
              <a:t>kivy</a:t>
            </a:r>
            <a:r>
              <a:rPr lang="zh-CN" altLang="en-US" dirty="0"/>
              <a:t>写，后来夭折了。</a:t>
            </a:r>
            <a:endParaRPr lang="en-US" altLang="zh-CN" dirty="0"/>
          </a:p>
          <a:p>
            <a:endParaRPr lang="en-US" altLang="zh-CN" dirty="0"/>
          </a:p>
          <a:p>
            <a:r>
              <a:rPr lang="zh-CN" altLang="en-US" dirty="0"/>
              <a:t>小组成员</a:t>
            </a:r>
            <a:r>
              <a:rPr lang="en-US" altLang="zh-CN" dirty="0"/>
              <a:t>4</a:t>
            </a:r>
            <a:r>
              <a:rPr lang="zh-CN" altLang="en-US" dirty="0"/>
              <a:t>人对</a:t>
            </a:r>
            <a:r>
              <a:rPr lang="en-US" altLang="zh-CN" dirty="0"/>
              <a:t>Python</a:t>
            </a:r>
            <a:r>
              <a:rPr lang="zh-CN" altLang="en-US" dirty="0"/>
              <a:t>没有了解，在稍微了解和前辈推荐后决定后端数据分析采用</a:t>
            </a:r>
            <a:r>
              <a:rPr lang="en-US" altLang="zh-CN" dirty="0"/>
              <a:t>python</a:t>
            </a:r>
            <a:r>
              <a:rPr lang="zh-CN" altLang="en-US" dirty="0"/>
              <a:t>，以及本身其语言难度不难，代码有更高的维护性，适合新手后端开发，故后端开发采用</a:t>
            </a:r>
            <a:r>
              <a:rPr lang="en-US" altLang="zh-CN" dirty="0"/>
              <a:t>python</a:t>
            </a:r>
            <a:r>
              <a:rPr lang="zh-CN" altLang="en-US" dirty="0"/>
              <a:t>。</a:t>
            </a:r>
            <a:endParaRPr lang="en-US" altLang="zh-CN" dirty="0"/>
          </a:p>
          <a:p>
            <a:endParaRPr lang="en-US" altLang="zh-CN" dirty="0"/>
          </a:p>
          <a:p>
            <a:r>
              <a:rPr lang="zh-CN" altLang="en-US" dirty="0"/>
              <a:t>小组成员</a:t>
            </a:r>
            <a:r>
              <a:rPr lang="en-US" altLang="zh-CN" dirty="0"/>
              <a:t>4</a:t>
            </a:r>
            <a:r>
              <a:rPr lang="zh-CN" altLang="en-US" dirty="0"/>
              <a:t>人对</a:t>
            </a:r>
            <a:r>
              <a:rPr lang="en-US" altLang="zh-CN" dirty="0"/>
              <a:t>MySQL</a:t>
            </a:r>
            <a:r>
              <a:rPr lang="zh-CN" altLang="en-US" dirty="0"/>
              <a:t>比较熟悉，但经深入了解后选择了云数据库</a:t>
            </a:r>
            <a:r>
              <a:rPr lang="en-US" altLang="zh-CN" dirty="0" err="1"/>
              <a:t>bmob</a:t>
            </a:r>
            <a:r>
              <a:rPr lang="zh-CN" altLang="en-US" dirty="0"/>
              <a:t>。爬虫端使用更为适合的</a:t>
            </a:r>
            <a:r>
              <a:rPr lang="en-US" altLang="zh-CN" dirty="0" err="1"/>
              <a:t>mongodb</a:t>
            </a:r>
            <a:r>
              <a:rPr lang="zh-CN" altLang="en-US" dirty="0"/>
              <a:t>，直接</a:t>
            </a:r>
            <a:r>
              <a:rPr lang="en-US" altLang="zh-CN" dirty="0"/>
              <a:t>txt</a:t>
            </a:r>
            <a:r>
              <a:rPr lang="zh-CN" altLang="en-US" dirty="0"/>
              <a:t>或存为</a:t>
            </a:r>
            <a:r>
              <a:rPr lang="en-US" altLang="zh-CN" dirty="0"/>
              <a:t>JSON</a:t>
            </a:r>
            <a:r>
              <a:rPr lang="zh-CN" altLang="en-US" dirty="0"/>
              <a:t>格式方便调用。</a:t>
            </a:r>
            <a:endParaRPr lang="en-US" altLang="zh-CN" dirty="0"/>
          </a:p>
          <a:p>
            <a:endParaRPr lang="en-US" altLang="zh-CN" dirty="0"/>
          </a:p>
          <a:p>
            <a:r>
              <a:rPr lang="zh-CN" altLang="en-US" dirty="0"/>
              <a:t>小组成员</a:t>
            </a:r>
            <a:r>
              <a:rPr lang="en-US" altLang="zh-CN" dirty="0"/>
              <a:t>4</a:t>
            </a:r>
            <a:r>
              <a:rPr lang="zh-CN" altLang="en-US" dirty="0"/>
              <a:t>人对云端都没有了解，经搜索了解后决定选择阿里云服务器</a:t>
            </a:r>
            <a:r>
              <a:rPr lang="en-US" altLang="zh-CN" dirty="0"/>
              <a:t>ubuntu16.04</a:t>
            </a:r>
            <a:r>
              <a:rPr lang="zh-CN" altLang="en-US" dirty="0"/>
              <a:t>。专门部署爬虫群。</a:t>
            </a:r>
            <a:endParaRPr lang="en-US" altLang="zh-CN" dirty="0"/>
          </a:p>
        </p:txBody>
      </p:sp>
    </p:spTree>
    <p:extLst>
      <p:ext uri="{BB962C8B-B14F-4D97-AF65-F5344CB8AC3E}">
        <p14:creationId xmlns:p14="http://schemas.microsoft.com/office/powerpoint/2010/main" val="16510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UI Prototype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界面原型</a:t>
            </a:r>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BD0BC25-DF15-4B71-9E7C-AFDCC906446A}"/>
              </a:ext>
            </a:extLst>
          </p:cNvPr>
          <p:cNvPicPr>
            <a:picLocks noChangeAspect="1"/>
          </p:cNvPicPr>
          <p:nvPr/>
        </p:nvPicPr>
        <p:blipFill>
          <a:blip r:embed="rId3"/>
          <a:stretch>
            <a:fillRect/>
          </a:stretch>
        </p:blipFill>
        <p:spPr>
          <a:xfrm>
            <a:off x="1618707" y="977733"/>
            <a:ext cx="3282637" cy="5319509"/>
          </a:xfrm>
          <a:prstGeom prst="rect">
            <a:avLst/>
          </a:prstGeom>
        </p:spPr>
      </p:pic>
      <p:pic>
        <p:nvPicPr>
          <p:cNvPr id="7" name="图片 6">
            <a:extLst>
              <a:ext uri="{FF2B5EF4-FFF2-40B4-BE49-F238E27FC236}">
                <a16:creationId xmlns:a16="http://schemas.microsoft.com/office/drawing/2014/main" id="{031AFCCE-C872-4118-BC61-2A3A48B698C8}"/>
              </a:ext>
            </a:extLst>
          </p:cNvPr>
          <p:cNvPicPr>
            <a:picLocks noChangeAspect="1"/>
          </p:cNvPicPr>
          <p:nvPr/>
        </p:nvPicPr>
        <p:blipFill>
          <a:blip r:embed="rId4"/>
          <a:stretch>
            <a:fillRect/>
          </a:stretch>
        </p:blipFill>
        <p:spPr>
          <a:xfrm>
            <a:off x="4929448" y="977734"/>
            <a:ext cx="3282637" cy="5288693"/>
          </a:xfrm>
          <a:prstGeom prst="rect">
            <a:avLst/>
          </a:prstGeom>
        </p:spPr>
      </p:pic>
      <p:pic>
        <p:nvPicPr>
          <p:cNvPr id="8" name="图片 7">
            <a:extLst>
              <a:ext uri="{FF2B5EF4-FFF2-40B4-BE49-F238E27FC236}">
                <a16:creationId xmlns:a16="http://schemas.microsoft.com/office/drawing/2014/main" id="{1783539E-1977-4227-B721-A6BDF527F3D0}"/>
              </a:ext>
            </a:extLst>
          </p:cNvPr>
          <p:cNvPicPr>
            <a:picLocks noChangeAspect="1"/>
          </p:cNvPicPr>
          <p:nvPr/>
        </p:nvPicPr>
        <p:blipFill>
          <a:blip r:embed="rId5"/>
          <a:stretch>
            <a:fillRect/>
          </a:stretch>
        </p:blipFill>
        <p:spPr>
          <a:xfrm>
            <a:off x="4929449" y="977734"/>
            <a:ext cx="3292960" cy="5288693"/>
          </a:xfrm>
          <a:prstGeom prst="rect">
            <a:avLst/>
          </a:prstGeom>
        </p:spPr>
      </p:pic>
      <p:pic>
        <p:nvPicPr>
          <p:cNvPr id="11" name="图片 10">
            <a:hlinkClick r:id="rId6" action="ppaction://hlinkfile"/>
            <a:extLst>
              <a:ext uri="{FF2B5EF4-FFF2-40B4-BE49-F238E27FC236}">
                <a16:creationId xmlns:a16="http://schemas.microsoft.com/office/drawing/2014/main" id="{EADB5C12-1B0E-4683-B8DF-06A511FB2A2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675"/>
          <a:stretch/>
        </p:blipFill>
        <p:spPr>
          <a:xfrm>
            <a:off x="8947094" y="1871337"/>
            <a:ext cx="1902776" cy="3532300"/>
          </a:xfrm>
          <a:prstGeom prst="rect">
            <a:avLst/>
          </a:prstGeom>
        </p:spPr>
      </p:pic>
    </p:spTree>
    <p:extLst>
      <p:ext uri="{BB962C8B-B14F-4D97-AF65-F5344CB8AC3E}">
        <p14:creationId xmlns:p14="http://schemas.microsoft.com/office/powerpoint/2010/main" val="164242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class representation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用户类别代表</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BB26A1F0-AC94-4882-9C5B-D882A3FA647B}"/>
              </a:ext>
            </a:extLst>
          </p:cNvPr>
          <p:cNvSpPr/>
          <p:nvPr/>
        </p:nvSpPr>
        <p:spPr>
          <a:xfrm>
            <a:off x="2388093" y="2420046"/>
            <a:ext cx="7415813" cy="2308324"/>
          </a:xfrm>
          <a:prstGeom prst="rect">
            <a:avLst/>
          </a:prstGeom>
        </p:spPr>
        <p:txBody>
          <a:bodyPr wrap="none">
            <a:spAutoFit/>
          </a:bodyPr>
          <a:lstStyle/>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老师代表 杨老师 与女儿之间可能存在话题的需求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非计算分院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老师代表 陈老师 与孩子之间可能存在话题的需求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学生代表 周同学 目前单身，可能会有寻找话题的需求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非计算分院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学生代表 郑同学 可能会有寻找话题的需求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712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feedback</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用户反馈 功能与非功能需求</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F7943ABA-2012-42CF-9C5D-994B4B555A5C}"/>
              </a:ext>
            </a:extLst>
          </p:cNvPr>
          <p:cNvSpPr txBox="1"/>
          <p:nvPr/>
        </p:nvSpPr>
        <p:spPr>
          <a:xfrm>
            <a:off x="2246440" y="1997839"/>
            <a:ext cx="7471917" cy="3277820"/>
          </a:xfrm>
          <a:prstGeom prst="rect">
            <a:avLst/>
          </a:prstGeom>
          <a:noFill/>
        </p:spPr>
        <p:txBody>
          <a:bodyPr wrap="none" rtlCol="0">
            <a:spAutoFit/>
          </a:bodyPr>
          <a:lstStyle/>
          <a:p>
            <a:pPr marL="285750" indent="-285750">
              <a:lnSpc>
                <a:spcPct val="150000"/>
              </a:lnSpc>
              <a:spcBef>
                <a:spcPct val="0"/>
              </a:spcBef>
            </a:pPr>
            <a:r>
              <a:rPr lang="zh-CN" altLang="en-US" b="1" dirty="0">
                <a:latin typeface="Arial" panose="020B0604020202020204" pitchFamily="34" charset="0"/>
              </a:rPr>
              <a:t>功能性需求：</a:t>
            </a:r>
            <a:endParaRPr lang="en-US" altLang="zh-CN" dirty="0"/>
          </a:p>
          <a:p>
            <a:pPr marL="285750" indent="-285750">
              <a:lnSpc>
                <a:spcPct val="150000"/>
              </a:lnSpc>
              <a:spcBef>
                <a:spcPct val="0"/>
              </a:spcBef>
            </a:pPr>
            <a:r>
              <a:rPr lang="zh-CN" altLang="en-US" dirty="0"/>
              <a:t>界面不够美观</a:t>
            </a:r>
            <a:endParaRPr lang="en-US" altLang="zh-CN" dirty="0"/>
          </a:p>
          <a:p>
            <a:pPr marL="285750" indent="-285750">
              <a:lnSpc>
                <a:spcPct val="150000"/>
              </a:lnSpc>
              <a:spcBef>
                <a:spcPct val="0"/>
              </a:spcBef>
            </a:pPr>
            <a:r>
              <a:rPr lang="zh-CN" altLang="en-US" dirty="0"/>
              <a:t>分词的精确度还有待提高</a:t>
            </a:r>
            <a:endParaRPr lang="en-US" altLang="zh-CN" dirty="0"/>
          </a:p>
          <a:p>
            <a:r>
              <a:rPr lang="zh-CN" altLang="en-US" dirty="0"/>
              <a:t>微博爬虫那一块需要用户输入</a:t>
            </a:r>
            <a:r>
              <a:rPr lang="en-US" altLang="zh-CN" dirty="0" err="1"/>
              <a:t>uid</a:t>
            </a:r>
            <a:r>
              <a:rPr lang="zh-CN" altLang="en-US" dirty="0"/>
              <a:t>不方便，很多人甚至不知道如何获取</a:t>
            </a:r>
            <a:r>
              <a:rPr lang="en-US" altLang="zh-CN" dirty="0" err="1"/>
              <a:t>uid</a:t>
            </a:r>
            <a:endParaRPr lang="en-US" altLang="zh-CN" dirty="0"/>
          </a:p>
          <a:p>
            <a:endParaRPr lang="en-US" altLang="zh-CN" dirty="0"/>
          </a:p>
          <a:p>
            <a:pPr marL="285750" indent="-285750">
              <a:lnSpc>
                <a:spcPct val="150000"/>
              </a:lnSpc>
              <a:spcBef>
                <a:spcPct val="0"/>
              </a:spcBef>
            </a:pPr>
            <a:r>
              <a:rPr lang="zh-CN" altLang="en-US" b="1" dirty="0">
                <a:latin typeface="Arial" panose="020B0604020202020204" pitchFamily="34" charset="0"/>
              </a:rPr>
              <a:t>非功能性需求：</a:t>
            </a:r>
            <a:endParaRPr lang="en-US" altLang="zh-CN" dirty="0"/>
          </a:p>
          <a:p>
            <a:pPr marL="285750" indent="-285750">
              <a:lnSpc>
                <a:spcPct val="150000"/>
              </a:lnSpc>
              <a:spcBef>
                <a:spcPct val="0"/>
              </a:spcBef>
            </a:pPr>
            <a:r>
              <a:rPr lang="zh-CN" altLang="zh-CN" dirty="0"/>
              <a:t>响应时间</a:t>
            </a:r>
            <a:r>
              <a:rPr lang="zh-CN" altLang="en-US" dirty="0"/>
              <a:t>应当够快</a:t>
            </a:r>
            <a:r>
              <a:rPr lang="zh-CN" altLang="zh-CN" dirty="0"/>
              <a:t>：立即</a:t>
            </a:r>
            <a:r>
              <a:rPr lang="en-US" altLang="zh-CN" dirty="0"/>
              <a:t>(</a:t>
            </a:r>
            <a:r>
              <a:rPr lang="zh-CN" altLang="zh-CN" dirty="0"/>
              <a:t>延迟</a:t>
            </a:r>
            <a:r>
              <a:rPr lang="en-US" altLang="zh-CN" dirty="0"/>
              <a:t>700</a:t>
            </a:r>
            <a:r>
              <a:rPr lang="zh-CN" altLang="zh-CN" dirty="0"/>
              <a:t>毫秒以内</a:t>
            </a:r>
            <a:r>
              <a:rPr lang="en-US" altLang="zh-CN" dirty="0"/>
              <a:t>)</a:t>
            </a:r>
            <a:endParaRPr lang="zh-CN" altLang="zh-CN" dirty="0"/>
          </a:p>
          <a:p>
            <a:r>
              <a:rPr lang="zh-CN" altLang="zh-CN" dirty="0"/>
              <a:t>更新处理时间：</a:t>
            </a:r>
            <a:r>
              <a:rPr lang="en-US" altLang="zh-CN" dirty="0"/>
              <a:t>10min</a:t>
            </a:r>
            <a:r>
              <a:rPr lang="zh-CN" altLang="en-US" dirty="0"/>
              <a:t>左右更新一次</a:t>
            </a:r>
            <a:endParaRPr lang="en-US" altLang="zh-CN" dirty="0"/>
          </a:p>
          <a:p>
            <a:r>
              <a:rPr lang="zh-CN" altLang="zh-CN" dirty="0"/>
              <a:t>数据的转换和传送时间：</a:t>
            </a:r>
            <a:r>
              <a:rPr lang="en-US" altLang="zh-CN" dirty="0"/>
              <a:t>10</a:t>
            </a:r>
            <a:r>
              <a:rPr lang="zh-CN" altLang="zh-CN" dirty="0"/>
              <a:t>秒以内</a:t>
            </a:r>
            <a:endParaRPr lang="en-US" altLang="zh-CN" dirty="0"/>
          </a:p>
        </p:txBody>
      </p:sp>
    </p:spTree>
    <p:extLst>
      <p:ext uri="{BB962C8B-B14F-4D97-AF65-F5344CB8AC3E}">
        <p14:creationId xmlns:p14="http://schemas.microsoft.com/office/powerpoint/2010/main" val="3558209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www.33ppt.com ">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3311</TotalTime>
  <Words>1766</Words>
  <Application>Microsoft Office PowerPoint</Application>
  <PresentationFormat>宽屏</PresentationFormat>
  <Paragraphs>331</Paragraphs>
  <Slides>36</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-apple-system</vt:lpstr>
      <vt:lpstr>等线</vt:lpstr>
      <vt:lpstr>等线 Light</vt:lpstr>
      <vt:lpstr>微软雅黑</vt:lpstr>
      <vt:lpstr>微软雅黑 Light</vt:lpstr>
      <vt:lpstr>Arial</vt:lpstr>
      <vt:lpstr>Calibri</vt:lpstr>
      <vt:lpstr>Calibri Light</vt:lpstr>
      <vt:lpstr>www.33ppt.com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方绪俊</dc:creator>
  <cp:lastModifiedBy>503494633@qq.com</cp:lastModifiedBy>
  <cp:revision>196</cp:revision>
  <dcterms:created xsi:type="dcterms:W3CDTF">2015-11-20T05:54:00Z</dcterms:created>
  <dcterms:modified xsi:type="dcterms:W3CDTF">2019-06-15T12:49:27Z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