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272" r:id="rId2"/>
    <p:sldId id="277" r:id="rId3"/>
    <p:sldId id="273" r:id="rId4"/>
    <p:sldId id="357" r:id="rId5"/>
    <p:sldId id="356" r:id="rId6"/>
    <p:sldId id="358" r:id="rId7"/>
    <p:sldId id="359" r:id="rId8"/>
    <p:sldId id="360" r:id="rId9"/>
    <p:sldId id="361" r:id="rId10"/>
    <p:sldId id="362" r:id="rId11"/>
    <p:sldId id="309" r:id="rId12"/>
    <p:sldId id="331" r:id="rId13"/>
    <p:sldId id="312" r:id="rId14"/>
    <p:sldId id="332" r:id="rId15"/>
    <p:sldId id="333" r:id="rId16"/>
    <p:sldId id="335" r:id="rId17"/>
    <p:sldId id="344" r:id="rId18"/>
    <p:sldId id="336" r:id="rId19"/>
    <p:sldId id="313" r:id="rId20"/>
    <p:sldId id="337" r:id="rId21"/>
    <p:sldId id="338" r:id="rId22"/>
    <p:sldId id="339" r:id="rId23"/>
    <p:sldId id="345" r:id="rId24"/>
    <p:sldId id="340" r:id="rId25"/>
    <p:sldId id="346" r:id="rId26"/>
    <p:sldId id="343" r:id="rId27"/>
    <p:sldId id="342" r:id="rId28"/>
    <p:sldId id="347" r:id="rId29"/>
    <p:sldId id="348" r:id="rId30"/>
    <p:sldId id="349" r:id="rId31"/>
    <p:sldId id="310" r:id="rId32"/>
    <p:sldId id="350" r:id="rId33"/>
    <p:sldId id="351" r:id="rId34"/>
    <p:sldId id="352" r:id="rId35"/>
    <p:sldId id="353" r:id="rId36"/>
    <p:sldId id="354" r:id="rId37"/>
    <p:sldId id="364" r:id="rId38"/>
    <p:sldId id="365" r:id="rId39"/>
    <p:sldId id="366" r:id="rId40"/>
    <p:sldId id="367" r:id="rId41"/>
    <p:sldId id="369" r:id="rId42"/>
    <p:sldId id="370" r:id="rId43"/>
    <p:sldId id="371" r:id="rId44"/>
    <p:sldId id="311" r:id="rId45"/>
    <p:sldId id="355" r:id="rId46"/>
    <p:sldId id="363" r:id="rId47"/>
    <p:sldId id="329"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7F7F7F"/>
    <a:srgbClr val="E8D7B8"/>
    <a:srgbClr val="D9C8AC"/>
    <a:srgbClr val="FE0000"/>
    <a:srgbClr val="7AD1B7"/>
    <a:srgbClr val="84B49A"/>
    <a:srgbClr val="96B5EE"/>
    <a:srgbClr val="CEDDF7"/>
    <a:srgbClr val="9BD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2019/6/4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69438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仿宋"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仿宋" panose="02010609060101010101" charset="-122"/>
              </a:defRPr>
            </a:lvl1pPr>
          </a:lstStyle>
          <a:p>
            <a:fld id="{9510E745-F699-43C2-9540-DC86FA995BBE}"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仿宋"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仿宋" panose="02010609060101010101" charset="-122"/>
              </a:defRPr>
            </a:lvl1pPr>
          </a:lstStyle>
          <a:p>
            <a:fld id="{7746B39F-60C5-4185-B80B-F85AE638C140}" type="slidenum">
              <a:rPr lang="zh-CN" altLang="en-US" smtClean="0"/>
              <a:t>‹#›</a:t>
            </a:fld>
            <a:endParaRPr lang="zh-CN" altLang="en-US"/>
          </a:p>
        </p:txBody>
      </p:sp>
    </p:spTree>
    <p:extLst>
      <p:ext uri="{BB962C8B-B14F-4D97-AF65-F5344CB8AC3E}">
        <p14:creationId xmlns:p14="http://schemas.microsoft.com/office/powerpoint/2010/main" val="413237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仿宋" panose="02010609060101010101" charset="-122"/>
      </a:defRPr>
    </a:lvl1pPr>
    <a:lvl2pPr marL="457200" algn="l" defTabSz="914400" rtl="0" eaLnBrk="1" latinLnBrk="0" hangingPunct="1">
      <a:defRPr sz="1200" kern="1200">
        <a:solidFill>
          <a:schemeClr val="tx1"/>
        </a:solidFill>
        <a:latin typeface="+mn-lt"/>
        <a:ea typeface="+mn-ea"/>
        <a:cs typeface="仿宋" panose="02010609060101010101" charset="-122"/>
      </a:defRPr>
    </a:lvl2pPr>
    <a:lvl3pPr marL="914400" algn="l" defTabSz="914400" rtl="0" eaLnBrk="1" latinLnBrk="0" hangingPunct="1">
      <a:defRPr sz="1200" kern="1200">
        <a:solidFill>
          <a:schemeClr val="tx1"/>
        </a:solidFill>
        <a:latin typeface="+mn-lt"/>
        <a:ea typeface="+mn-ea"/>
        <a:cs typeface="仿宋" panose="02010609060101010101" charset="-122"/>
      </a:defRPr>
    </a:lvl3pPr>
    <a:lvl4pPr marL="1371600" algn="l" defTabSz="914400" rtl="0" eaLnBrk="1" latinLnBrk="0" hangingPunct="1">
      <a:defRPr sz="1200" kern="1200">
        <a:solidFill>
          <a:schemeClr val="tx1"/>
        </a:solidFill>
        <a:latin typeface="+mn-lt"/>
        <a:ea typeface="+mn-ea"/>
        <a:cs typeface="仿宋" panose="02010609060101010101" charset="-122"/>
      </a:defRPr>
    </a:lvl4pPr>
    <a:lvl5pPr marL="1828800" algn="l" defTabSz="914400" rtl="0" eaLnBrk="1" latinLnBrk="0" hangingPunct="1">
      <a:defRPr sz="1200" kern="1200">
        <a:solidFill>
          <a:schemeClr val="tx1"/>
        </a:solidFill>
        <a:latin typeface="+mn-lt"/>
        <a:ea typeface="+mn-ea"/>
        <a:cs typeface="仿宋"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A42E30-3799-47A2-8F1C-D13A942F8CAC}" type="slidenum">
              <a:rPr lang="zh-CN" altLang="en-US" smtClean="0"/>
              <a:t>2</a:t>
            </a:fld>
            <a:endParaRPr lang="zh-CN" altLang="en-US"/>
          </a:p>
        </p:txBody>
      </p:sp>
    </p:spTree>
    <p:extLst>
      <p:ext uri="{BB962C8B-B14F-4D97-AF65-F5344CB8AC3E}">
        <p14:creationId xmlns:p14="http://schemas.microsoft.com/office/powerpoint/2010/main" val="379367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831427" y="641479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仿宋" panose="02010609060101010101" charset="-122"/>
              </a:defRPr>
            </a:lvl1pPr>
          </a:lstStyle>
          <a:p>
            <a:fld id="{D997B5FA-0921-464F-AAE1-844C04324D75}" type="datetimeFigureOut">
              <a:rPr lang="zh-CN" altLang="en-US" smtClean="0"/>
              <a:t>2019/6/4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仿宋" panose="0201060906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cs typeface="仿宋" panose="02010609060101010101" charset="-122"/>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仿宋" panose="0201060906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仿宋" panose="0201060906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仿宋" panose="0201060906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仿宋" panose="0201060906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www.docin.com/p-2121482535.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l="5154" r="5152" b="6569"/>
          <a:stretch>
            <a:fillRect/>
          </a:stretch>
        </p:blipFill>
        <p:spPr>
          <a:xfrm>
            <a:off x="-768626" y="602615"/>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3872872" y="2168525"/>
            <a:ext cx="2077374" cy="461665"/>
          </a:xfrm>
          <a:prstGeom prst="rect">
            <a:avLst/>
          </a:prstGeom>
          <a:noFill/>
        </p:spPr>
        <p:txBody>
          <a:bodyPr wrap="square" rtlCol="0">
            <a:spAutoFit/>
          </a:bodyPr>
          <a:lstStyle/>
          <a:p>
            <a:r>
              <a:rPr lang="zh-CN" altLang="en-US" sz="2400" dirty="0">
                <a:solidFill>
                  <a:schemeClr val="bg1">
                    <a:lumMod val="50000"/>
                  </a:schemeClr>
                </a:solidFill>
                <a:latin typeface="仿宋" panose="02010609060101010101" charset="-122"/>
                <a:ea typeface="仿宋" panose="02010609060101010101" charset="-122"/>
                <a:cs typeface="仿宋" panose="02010609060101010101" charset="-122"/>
              </a:rPr>
              <a:t>软件测试基础</a:t>
            </a: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1259676" y="4948665"/>
            <a:ext cx="8135395" cy="523220"/>
          </a:xfrm>
          <a:prstGeom prst="rect">
            <a:avLst/>
          </a:prstGeom>
          <a:noFill/>
        </p:spPr>
        <p:txBody>
          <a:bodyPr wrap="square" rtlCol="0">
            <a:spAutoFit/>
          </a:bodyPr>
          <a:lstStyle/>
          <a:p>
            <a:r>
              <a:rPr lang="en-US" altLang="zh-CN" sz="2800" dirty="0"/>
              <a:t>G25</a:t>
            </a:r>
            <a:r>
              <a:rPr lang="zh-CN" altLang="en-US" sz="2800" dirty="0"/>
              <a:t>小组关于软件测试基础及维护的翻转课堂</a:t>
            </a:r>
            <a:r>
              <a:rPr lang="en-US" altLang="zh-CN" sz="2800" dirty="0"/>
              <a:t>PPT</a:t>
            </a:r>
            <a:endParaRPr lang="zh-CN" altLang="en-US" sz="2800" dirty="0"/>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3488" y="0"/>
            <a:ext cx="1316858" cy="1047362"/>
          </a:xfrm>
          <a:prstGeom prst="rect">
            <a:avLst/>
          </a:prstGeom>
        </p:spPr>
      </p:pic>
      <p:sp>
        <p:nvSpPr>
          <p:cNvPr id="11" name="文本框 10">
            <a:extLst>
              <a:ext uri="{FF2B5EF4-FFF2-40B4-BE49-F238E27FC236}">
                <a16:creationId xmlns:a16="http://schemas.microsoft.com/office/drawing/2014/main" id="{228D8000-5ACF-4409-A750-C483C4F6726A}"/>
              </a:ext>
            </a:extLst>
          </p:cNvPr>
          <p:cNvSpPr txBox="1"/>
          <p:nvPr/>
        </p:nvSpPr>
        <p:spPr>
          <a:xfrm>
            <a:off x="5747392" y="3096930"/>
            <a:ext cx="2077374" cy="461665"/>
          </a:xfrm>
          <a:prstGeom prst="rect">
            <a:avLst/>
          </a:prstGeom>
          <a:noFill/>
        </p:spPr>
        <p:txBody>
          <a:bodyPr wrap="square" rtlCol="0">
            <a:spAutoFit/>
          </a:bodyPr>
          <a:lstStyle/>
          <a:p>
            <a:r>
              <a:rPr lang="zh-CN" altLang="en-US" sz="2400" dirty="0">
                <a:solidFill>
                  <a:schemeClr val="bg1">
                    <a:lumMod val="50000"/>
                  </a:schemeClr>
                </a:solidFill>
                <a:latin typeface="仿宋" panose="02010609060101010101" charset="-122"/>
                <a:ea typeface="仿宋" panose="02010609060101010101" charset="-122"/>
                <a:cs typeface="仿宋" panose="02010609060101010101" charset="-122"/>
              </a:rPr>
              <a:t>软件维护</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par>
                          <p:cTn id="18" fill="hold">
                            <p:stCondLst>
                              <p:cond delay="5000"/>
                            </p:stCondLst>
                            <p:childTnLst>
                              <p:par>
                                <p:cTn id="19" presetID="55"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strVal val="#ppt_w*0.70"/>
                                          </p:val>
                                        </p:tav>
                                        <p:tav tm="100000">
                                          <p:val>
                                            <p:strVal val="#ppt_w"/>
                                          </p:val>
                                        </p:tav>
                                      </p:tavLst>
                                    </p:anim>
                                    <p:anim calcmode="lin" valueType="num">
                                      <p:cBhvr>
                                        <p:cTn id="22" dur="1000" fill="hold"/>
                                        <p:tgtEl>
                                          <p:spTgt spid="11"/>
                                        </p:tgtEl>
                                        <p:attrNameLst>
                                          <p:attrName>ppt_h</p:attrName>
                                        </p:attrNameLst>
                                      </p:cBhvr>
                                      <p:tavLst>
                                        <p:tav tm="0">
                                          <p:val>
                                            <p:strVal val="#ppt_h"/>
                                          </p:val>
                                        </p:tav>
                                        <p:tav tm="100000">
                                          <p:val>
                                            <p:strVal val="#ppt_h"/>
                                          </p:val>
                                        </p:tav>
                                      </p:tavLst>
                                    </p:anim>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1.5</a:t>
            </a:r>
            <a:r>
              <a:rPr lang="zh-CN" altLang="en-US" sz="3600" b="1" dirty="0">
                <a:latin typeface="仿宋" panose="02010609060101010101" charset="-122"/>
                <a:ea typeface="仿宋" panose="02010609060101010101" charset="-122"/>
                <a:cs typeface="+mn-ea"/>
                <a:sym typeface="+mn-lt"/>
              </a:rPr>
              <a:t>测试阶段的信息流</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0999911-07DE-474A-B089-3C342C40C9FB}"/>
              </a:ext>
            </a:extLst>
          </p:cNvPr>
          <p:cNvCxnSpPr>
            <a:stCxn id="45" idx="6"/>
          </p:cNvCxnSpPr>
          <p:nvPr/>
        </p:nvCxnSpPr>
        <p:spPr>
          <a:xfrm flipH="1">
            <a:off x="7433721" y="3590198"/>
            <a:ext cx="868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组合 57">
            <a:extLst>
              <a:ext uri="{FF2B5EF4-FFF2-40B4-BE49-F238E27FC236}">
                <a16:creationId xmlns:a16="http://schemas.microsoft.com/office/drawing/2014/main" id="{F90F4376-4A46-4F9F-89D5-29D06BD1F7DF}"/>
              </a:ext>
            </a:extLst>
          </p:cNvPr>
          <p:cNvGrpSpPr/>
          <p:nvPr/>
        </p:nvGrpSpPr>
        <p:grpSpPr>
          <a:xfrm>
            <a:off x="689169" y="2301004"/>
            <a:ext cx="9270612" cy="1709982"/>
            <a:chOff x="590683" y="2468181"/>
            <a:chExt cx="9270612" cy="1709982"/>
          </a:xfrm>
        </p:grpSpPr>
        <p:grpSp>
          <p:nvGrpSpPr>
            <p:cNvPr id="54" name="组合 53">
              <a:extLst>
                <a:ext uri="{FF2B5EF4-FFF2-40B4-BE49-F238E27FC236}">
                  <a16:creationId xmlns:a16="http://schemas.microsoft.com/office/drawing/2014/main" id="{F4399F14-C8D7-4F21-84A8-A10B79D9A18B}"/>
                </a:ext>
              </a:extLst>
            </p:cNvPr>
            <p:cNvGrpSpPr/>
            <p:nvPr/>
          </p:nvGrpSpPr>
          <p:grpSpPr>
            <a:xfrm>
              <a:off x="590683" y="2468181"/>
              <a:ext cx="9270612" cy="1709982"/>
              <a:chOff x="981344" y="2191880"/>
              <a:chExt cx="6764470" cy="1709982"/>
            </a:xfrm>
          </p:grpSpPr>
          <p:sp>
            <p:nvSpPr>
              <p:cNvPr id="3" name="椭圆 2">
                <a:extLst>
                  <a:ext uri="{FF2B5EF4-FFF2-40B4-BE49-F238E27FC236}">
                    <a16:creationId xmlns:a16="http://schemas.microsoft.com/office/drawing/2014/main" id="{39BC7B81-113B-49E0-9C86-DB2A8385783A}"/>
                  </a:ext>
                </a:extLst>
              </p:cNvPr>
              <p:cNvSpPr/>
              <p:nvPr/>
            </p:nvSpPr>
            <p:spPr>
              <a:xfrm>
                <a:off x="2019791" y="2512393"/>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测试</a:t>
                </a:r>
              </a:p>
            </p:txBody>
          </p:sp>
          <p:cxnSp>
            <p:nvCxnSpPr>
              <p:cNvPr id="13" name="直接箭头连接符 12">
                <a:extLst>
                  <a:ext uri="{FF2B5EF4-FFF2-40B4-BE49-F238E27FC236}">
                    <a16:creationId xmlns:a16="http://schemas.microsoft.com/office/drawing/2014/main" id="{62FED519-2BA7-45A1-9616-BDF20CB4BA3C}"/>
                  </a:ext>
                </a:extLst>
              </p:cNvPr>
              <p:cNvCxnSpPr>
                <a:cxnSpLocks/>
                <a:endCxn id="3" idx="1"/>
              </p:cNvCxnSpPr>
              <p:nvPr/>
            </p:nvCxnSpPr>
            <p:spPr>
              <a:xfrm>
                <a:off x="1088242" y="2588595"/>
                <a:ext cx="1035557" cy="29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6C0F6E23-FF36-4D3E-9CEB-0ECB16F6A896}"/>
                  </a:ext>
                </a:extLst>
              </p:cNvPr>
              <p:cNvCxnSpPr>
                <a:endCxn id="3" idx="3"/>
              </p:cNvCxnSpPr>
              <p:nvPr/>
            </p:nvCxnSpPr>
            <p:spPr>
              <a:xfrm flipV="1">
                <a:off x="1149779" y="3126169"/>
                <a:ext cx="974020" cy="105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6ADCE32-D2AB-42BD-9493-2B1BE8BBCAF1}"/>
                  </a:ext>
                </a:extLst>
              </p:cNvPr>
              <p:cNvSpPr txBox="1"/>
              <p:nvPr/>
            </p:nvSpPr>
            <p:spPr>
              <a:xfrm>
                <a:off x="1130712" y="2250041"/>
                <a:ext cx="1005403" cy="338554"/>
              </a:xfrm>
              <a:prstGeom prst="rect">
                <a:avLst/>
              </a:prstGeom>
              <a:noFill/>
            </p:spPr>
            <p:txBody>
              <a:bodyPr wrap="none" rtlCol="0">
                <a:spAutoFit/>
              </a:bodyPr>
              <a:lstStyle/>
              <a:p>
                <a:r>
                  <a:rPr lang="zh-CN" altLang="en-US" sz="1600" dirty="0"/>
                  <a:t>软件配置</a:t>
                </a:r>
              </a:p>
            </p:txBody>
          </p:sp>
          <p:sp>
            <p:nvSpPr>
              <p:cNvPr id="17" name="文本框 16">
                <a:extLst>
                  <a:ext uri="{FF2B5EF4-FFF2-40B4-BE49-F238E27FC236}">
                    <a16:creationId xmlns:a16="http://schemas.microsoft.com/office/drawing/2014/main" id="{1C5F9871-155C-4347-94F4-4587CE4F0B0A}"/>
                  </a:ext>
                </a:extLst>
              </p:cNvPr>
              <p:cNvSpPr txBox="1"/>
              <p:nvPr/>
            </p:nvSpPr>
            <p:spPr>
              <a:xfrm>
                <a:off x="981344" y="2807964"/>
                <a:ext cx="1005403" cy="338554"/>
              </a:xfrm>
              <a:prstGeom prst="rect">
                <a:avLst/>
              </a:prstGeom>
              <a:noFill/>
            </p:spPr>
            <p:txBody>
              <a:bodyPr wrap="none" rtlCol="0">
                <a:spAutoFit/>
              </a:bodyPr>
              <a:lstStyle/>
              <a:p>
                <a:r>
                  <a:rPr lang="zh-CN" altLang="en-US" sz="1600" dirty="0"/>
                  <a:t>测试配置</a:t>
                </a:r>
              </a:p>
            </p:txBody>
          </p:sp>
          <p:sp>
            <p:nvSpPr>
              <p:cNvPr id="20" name="文本框 19">
                <a:extLst>
                  <a:ext uri="{FF2B5EF4-FFF2-40B4-BE49-F238E27FC236}">
                    <a16:creationId xmlns:a16="http://schemas.microsoft.com/office/drawing/2014/main" id="{3F1D06DE-7B53-418B-9E75-35F63688B74A}"/>
                  </a:ext>
                </a:extLst>
              </p:cNvPr>
              <p:cNvSpPr txBox="1"/>
              <p:nvPr/>
            </p:nvSpPr>
            <p:spPr>
              <a:xfrm>
                <a:off x="2825059" y="2343116"/>
                <a:ext cx="1005403" cy="338554"/>
              </a:xfrm>
              <a:prstGeom prst="rect">
                <a:avLst/>
              </a:prstGeom>
              <a:noFill/>
            </p:spPr>
            <p:txBody>
              <a:bodyPr wrap="none" rtlCol="0">
                <a:spAutoFit/>
              </a:bodyPr>
              <a:lstStyle/>
              <a:p>
                <a:r>
                  <a:rPr lang="zh-CN" altLang="en-US" sz="1600" dirty="0"/>
                  <a:t>测试结果</a:t>
                </a:r>
              </a:p>
            </p:txBody>
          </p:sp>
          <p:sp>
            <p:nvSpPr>
              <p:cNvPr id="21" name="椭圆 20">
                <a:extLst>
                  <a:ext uri="{FF2B5EF4-FFF2-40B4-BE49-F238E27FC236}">
                    <a16:creationId xmlns:a16="http://schemas.microsoft.com/office/drawing/2014/main" id="{A5C4A944-3DCC-4DA3-9352-4F957CCFDD43}"/>
                  </a:ext>
                </a:extLst>
              </p:cNvPr>
              <p:cNvSpPr/>
              <p:nvPr/>
            </p:nvSpPr>
            <p:spPr>
              <a:xfrm>
                <a:off x="3896549" y="2617700"/>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评价</a:t>
                </a:r>
              </a:p>
            </p:txBody>
          </p:sp>
          <p:cxnSp>
            <p:nvCxnSpPr>
              <p:cNvPr id="30" name="直接箭头连接符 29">
                <a:extLst>
                  <a:ext uri="{FF2B5EF4-FFF2-40B4-BE49-F238E27FC236}">
                    <a16:creationId xmlns:a16="http://schemas.microsoft.com/office/drawing/2014/main" id="{67CF330B-0670-4FC7-BE2A-8BF56BD07030}"/>
                  </a:ext>
                </a:extLst>
              </p:cNvPr>
              <p:cNvCxnSpPr>
                <a:stCxn id="3" idx="7"/>
                <a:endCxn id="21" idx="1"/>
              </p:cNvCxnSpPr>
              <p:nvPr/>
            </p:nvCxnSpPr>
            <p:spPr>
              <a:xfrm>
                <a:off x="2625996" y="2617700"/>
                <a:ext cx="1374561" cy="105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D313C1DE-058A-4A6A-BA29-B5E12EE0357B}"/>
                  </a:ext>
                </a:extLst>
              </p:cNvPr>
              <p:cNvCxnSpPr>
                <a:cxnSpLocks/>
                <a:endCxn id="21" idx="3"/>
              </p:cNvCxnSpPr>
              <p:nvPr/>
            </p:nvCxnSpPr>
            <p:spPr>
              <a:xfrm flipV="1">
                <a:off x="2825059" y="3231476"/>
                <a:ext cx="1175498" cy="11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FA0A84AA-E0E1-4E1B-AF0F-EDE7055D6E5C}"/>
                  </a:ext>
                </a:extLst>
              </p:cNvPr>
              <p:cNvSpPr txBox="1"/>
              <p:nvPr/>
            </p:nvSpPr>
            <p:spPr>
              <a:xfrm>
                <a:off x="2806806" y="2912153"/>
                <a:ext cx="1005403" cy="338554"/>
              </a:xfrm>
              <a:prstGeom prst="rect">
                <a:avLst/>
              </a:prstGeom>
              <a:noFill/>
            </p:spPr>
            <p:txBody>
              <a:bodyPr wrap="none" rtlCol="0">
                <a:spAutoFit/>
              </a:bodyPr>
              <a:lstStyle/>
              <a:p>
                <a:r>
                  <a:rPr lang="zh-CN" altLang="en-US" sz="1600" dirty="0"/>
                  <a:t>预期结果</a:t>
                </a:r>
              </a:p>
            </p:txBody>
          </p:sp>
          <p:cxnSp>
            <p:nvCxnSpPr>
              <p:cNvPr id="39" name="直接箭头连接符 38">
                <a:extLst>
                  <a:ext uri="{FF2B5EF4-FFF2-40B4-BE49-F238E27FC236}">
                    <a16:creationId xmlns:a16="http://schemas.microsoft.com/office/drawing/2014/main" id="{F6AFC34A-17C3-44F1-ACAA-E0C3EEA7A6B3}"/>
                  </a:ext>
                </a:extLst>
              </p:cNvPr>
              <p:cNvCxnSpPr/>
              <p:nvPr/>
            </p:nvCxnSpPr>
            <p:spPr>
              <a:xfrm flipV="1">
                <a:off x="4583390" y="2617700"/>
                <a:ext cx="1190356" cy="190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17A491A8-41B5-49B9-9872-5D44E72F5A0B}"/>
                  </a:ext>
                </a:extLst>
              </p:cNvPr>
              <p:cNvCxnSpPr/>
              <p:nvPr/>
            </p:nvCxnSpPr>
            <p:spPr>
              <a:xfrm>
                <a:off x="4583829" y="3126169"/>
                <a:ext cx="1166545" cy="210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椭圆 43">
                <a:extLst>
                  <a:ext uri="{FF2B5EF4-FFF2-40B4-BE49-F238E27FC236}">
                    <a16:creationId xmlns:a16="http://schemas.microsoft.com/office/drawing/2014/main" id="{C50EEEE7-C1ED-48B7-8F96-4FF8B9FAD03B}"/>
                  </a:ext>
                </a:extLst>
              </p:cNvPr>
              <p:cNvSpPr/>
              <p:nvPr/>
            </p:nvSpPr>
            <p:spPr>
              <a:xfrm>
                <a:off x="5773307" y="2193070"/>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调试</a:t>
                </a:r>
              </a:p>
            </p:txBody>
          </p:sp>
          <p:sp>
            <p:nvSpPr>
              <p:cNvPr id="45" name="椭圆 44">
                <a:extLst>
                  <a:ext uri="{FF2B5EF4-FFF2-40B4-BE49-F238E27FC236}">
                    <a16:creationId xmlns:a16="http://schemas.microsoft.com/office/drawing/2014/main" id="{C9F2705F-2209-43DE-AA22-9E6E239A346F}"/>
                  </a:ext>
                </a:extLst>
              </p:cNvPr>
              <p:cNvSpPr/>
              <p:nvPr/>
            </p:nvSpPr>
            <p:spPr>
              <a:xfrm>
                <a:off x="5698828" y="3060285"/>
                <a:ext cx="837460" cy="8415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可靠性模型</a:t>
                </a:r>
              </a:p>
            </p:txBody>
          </p:sp>
          <p:sp>
            <p:nvSpPr>
              <p:cNvPr id="46" name="文本框 45">
                <a:extLst>
                  <a:ext uri="{FF2B5EF4-FFF2-40B4-BE49-F238E27FC236}">
                    <a16:creationId xmlns:a16="http://schemas.microsoft.com/office/drawing/2014/main" id="{4467E1BF-2004-4933-B41F-CABFD5CD08EA}"/>
                  </a:ext>
                </a:extLst>
              </p:cNvPr>
              <p:cNvSpPr txBox="1"/>
              <p:nvPr/>
            </p:nvSpPr>
            <p:spPr>
              <a:xfrm>
                <a:off x="4835559" y="2343116"/>
                <a:ext cx="595035" cy="338554"/>
              </a:xfrm>
              <a:prstGeom prst="rect">
                <a:avLst/>
              </a:prstGeom>
              <a:noFill/>
            </p:spPr>
            <p:txBody>
              <a:bodyPr wrap="none" rtlCol="0">
                <a:spAutoFit/>
              </a:bodyPr>
              <a:lstStyle/>
              <a:p>
                <a:r>
                  <a:rPr lang="zh-CN" altLang="en-US" sz="1600" dirty="0"/>
                  <a:t>错误</a:t>
                </a:r>
              </a:p>
            </p:txBody>
          </p:sp>
          <p:sp>
            <p:nvSpPr>
              <p:cNvPr id="47" name="文本框 46">
                <a:extLst>
                  <a:ext uri="{FF2B5EF4-FFF2-40B4-BE49-F238E27FC236}">
                    <a16:creationId xmlns:a16="http://schemas.microsoft.com/office/drawing/2014/main" id="{6698A523-71E3-42A1-B18F-253C17F9F545}"/>
                  </a:ext>
                </a:extLst>
              </p:cNvPr>
              <p:cNvSpPr txBox="1"/>
              <p:nvPr/>
            </p:nvSpPr>
            <p:spPr>
              <a:xfrm>
                <a:off x="4691838" y="2891020"/>
                <a:ext cx="1210588" cy="338554"/>
              </a:xfrm>
              <a:prstGeom prst="rect">
                <a:avLst/>
              </a:prstGeom>
              <a:noFill/>
            </p:spPr>
            <p:txBody>
              <a:bodyPr wrap="none" rtlCol="0">
                <a:spAutoFit/>
              </a:bodyPr>
              <a:lstStyle/>
              <a:p>
                <a:r>
                  <a:rPr lang="zh-CN" altLang="en-US" sz="1600" dirty="0"/>
                  <a:t>错误率数据</a:t>
                </a:r>
              </a:p>
            </p:txBody>
          </p:sp>
          <p:cxnSp>
            <p:nvCxnSpPr>
              <p:cNvPr id="49" name="直接箭头连接符 48">
                <a:extLst>
                  <a:ext uri="{FF2B5EF4-FFF2-40B4-BE49-F238E27FC236}">
                    <a16:creationId xmlns:a16="http://schemas.microsoft.com/office/drawing/2014/main" id="{ED9E9499-1A3F-4A6E-A20A-507C5EA19B04}"/>
                  </a:ext>
                </a:extLst>
              </p:cNvPr>
              <p:cNvCxnSpPr>
                <a:stCxn id="44" idx="6"/>
              </p:cNvCxnSpPr>
              <p:nvPr/>
            </p:nvCxnSpPr>
            <p:spPr>
              <a:xfrm flipV="1">
                <a:off x="6483520" y="2552611"/>
                <a:ext cx="10891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2B0459D6-E5D0-4C2B-B75A-365C55AD5B08}"/>
                  </a:ext>
                </a:extLst>
              </p:cNvPr>
              <p:cNvSpPr txBox="1"/>
              <p:nvPr/>
            </p:nvSpPr>
            <p:spPr>
              <a:xfrm>
                <a:off x="6597139" y="2191880"/>
                <a:ext cx="595035" cy="338554"/>
              </a:xfrm>
              <a:prstGeom prst="rect">
                <a:avLst/>
              </a:prstGeom>
              <a:noFill/>
            </p:spPr>
            <p:txBody>
              <a:bodyPr wrap="none" rtlCol="0">
                <a:spAutoFit/>
              </a:bodyPr>
              <a:lstStyle/>
              <a:p>
                <a:r>
                  <a:rPr lang="zh-CN" altLang="en-US" sz="1600" dirty="0"/>
                  <a:t>正确</a:t>
                </a:r>
              </a:p>
            </p:txBody>
          </p:sp>
          <p:sp>
            <p:nvSpPr>
              <p:cNvPr id="53" name="文本框 52">
                <a:extLst>
                  <a:ext uri="{FF2B5EF4-FFF2-40B4-BE49-F238E27FC236}">
                    <a16:creationId xmlns:a16="http://schemas.microsoft.com/office/drawing/2014/main" id="{D49B7FF0-BEE3-4071-B8CD-D1D5C176DE21}"/>
                  </a:ext>
                </a:extLst>
              </p:cNvPr>
              <p:cNvSpPr txBox="1"/>
              <p:nvPr/>
            </p:nvSpPr>
            <p:spPr>
              <a:xfrm>
                <a:off x="6535226" y="3199197"/>
                <a:ext cx="1210588" cy="338554"/>
              </a:xfrm>
              <a:prstGeom prst="rect">
                <a:avLst/>
              </a:prstGeom>
              <a:noFill/>
            </p:spPr>
            <p:txBody>
              <a:bodyPr wrap="none" rtlCol="0">
                <a:spAutoFit/>
              </a:bodyPr>
              <a:lstStyle/>
              <a:p>
                <a:r>
                  <a:rPr lang="zh-CN" altLang="en-US" sz="1600" dirty="0"/>
                  <a:t>可靠性预测</a:t>
                </a:r>
              </a:p>
            </p:txBody>
          </p:sp>
        </p:grpSp>
        <p:cxnSp>
          <p:nvCxnSpPr>
            <p:cNvPr id="57" name="直接箭头连接符 56">
              <a:extLst>
                <a:ext uri="{FF2B5EF4-FFF2-40B4-BE49-F238E27FC236}">
                  <a16:creationId xmlns:a16="http://schemas.microsoft.com/office/drawing/2014/main" id="{1CAE3183-5252-4250-8644-90262908D028}"/>
                </a:ext>
              </a:extLst>
            </p:cNvPr>
            <p:cNvCxnSpPr/>
            <p:nvPr/>
          </p:nvCxnSpPr>
          <p:spPr>
            <a:xfrm>
              <a:off x="8176334" y="3915052"/>
              <a:ext cx="14204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9" name="文本框 58">
            <a:extLst>
              <a:ext uri="{FF2B5EF4-FFF2-40B4-BE49-F238E27FC236}">
                <a16:creationId xmlns:a16="http://schemas.microsoft.com/office/drawing/2014/main" id="{D07CE60B-C696-494F-9544-F4EE0CD24F4D}"/>
              </a:ext>
            </a:extLst>
          </p:cNvPr>
          <p:cNvSpPr txBox="1"/>
          <p:nvPr/>
        </p:nvSpPr>
        <p:spPr>
          <a:xfrm>
            <a:off x="516304" y="4143857"/>
            <a:ext cx="11184465" cy="2585323"/>
          </a:xfrm>
          <a:prstGeom prst="rect">
            <a:avLst/>
          </a:prstGeom>
          <a:noFill/>
        </p:spPr>
        <p:txBody>
          <a:bodyPr wrap="square" rtlCol="0">
            <a:spAutoFit/>
          </a:bodyPr>
          <a:lstStyle/>
          <a:p>
            <a:r>
              <a:rPr lang="zh-CN" altLang="en-US" dirty="0"/>
              <a:t>软件配置：包括需求说明书、设计说明书、源程序清单等等</a:t>
            </a:r>
            <a:endParaRPr lang="en-US" altLang="zh-CN" dirty="0"/>
          </a:p>
          <a:p>
            <a:r>
              <a:rPr lang="zh-CN" altLang="en-US" dirty="0"/>
              <a:t>测试配置：包括测试计划和测试方案（是软件配置的子集）</a:t>
            </a:r>
            <a:endParaRPr lang="en-US" altLang="zh-CN" dirty="0"/>
          </a:p>
          <a:p>
            <a:r>
              <a:rPr lang="zh-CN" altLang="en-US" dirty="0"/>
              <a:t>如果经常出现要求修改设计的严重错误</a:t>
            </a:r>
            <a:r>
              <a:rPr lang="en-US" altLang="zh-CN" dirty="0"/>
              <a:t>,</a:t>
            </a:r>
            <a:r>
              <a:rPr lang="zh-CN" altLang="en-US" dirty="0"/>
              <a:t>那么软件的质量和可靠性是值得怀疑的</a:t>
            </a:r>
            <a:r>
              <a:rPr lang="en-US" altLang="zh-CN" dirty="0"/>
              <a:t>,</a:t>
            </a:r>
            <a:r>
              <a:rPr lang="zh-CN" altLang="en-US" dirty="0"/>
              <a:t>应该进一步仔细测试。反之</a:t>
            </a:r>
            <a:r>
              <a:rPr lang="en-US" altLang="zh-CN" dirty="0"/>
              <a:t>,</a:t>
            </a:r>
            <a:r>
              <a:rPr lang="zh-CN" altLang="en-US" dirty="0"/>
              <a:t>如果看起来软件功能完成得很正常</a:t>
            </a:r>
            <a:r>
              <a:rPr lang="en-US" altLang="zh-CN" dirty="0"/>
              <a:t>,</a:t>
            </a:r>
            <a:r>
              <a:rPr lang="zh-CN" altLang="en-US" dirty="0"/>
              <a:t>遇到的错误也很容易改正</a:t>
            </a:r>
            <a:r>
              <a:rPr lang="en-US" altLang="zh-CN" dirty="0"/>
              <a:t>,</a:t>
            </a:r>
            <a:r>
              <a:rPr lang="zh-CN" altLang="en-US" dirty="0"/>
              <a:t>则仍然应该考虑两种可能</a:t>
            </a:r>
            <a:r>
              <a:rPr lang="en-US" altLang="zh-CN" dirty="0"/>
              <a:t>:</a:t>
            </a:r>
          </a:p>
          <a:p>
            <a:r>
              <a:rPr lang="en-US" altLang="zh-CN" dirty="0"/>
              <a:t>(1)</a:t>
            </a:r>
            <a:r>
              <a:rPr lang="zh-CN" altLang="en-US" dirty="0"/>
              <a:t>软件的可靠性是可以接受的</a:t>
            </a:r>
            <a:r>
              <a:rPr lang="en-US" altLang="zh-CN" dirty="0"/>
              <a:t>;</a:t>
            </a:r>
          </a:p>
          <a:p>
            <a:r>
              <a:rPr lang="en-US" altLang="zh-CN" dirty="0"/>
              <a:t>(2)</a:t>
            </a:r>
            <a:r>
              <a:rPr lang="zh-CN" altLang="en-US" dirty="0"/>
              <a:t>所进行的测试尚不足以发现严重的错误。</a:t>
            </a:r>
            <a:endParaRPr lang="en-US" altLang="zh-CN" dirty="0"/>
          </a:p>
          <a:p>
            <a:r>
              <a:rPr lang="zh-CN" altLang="en-US" dirty="0"/>
              <a:t>如果经过测试</a:t>
            </a:r>
            <a:r>
              <a:rPr lang="en-US" altLang="zh-CN" dirty="0"/>
              <a:t>,</a:t>
            </a:r>
            <a:r>
              <a:rPr lang="zh-CN" altLang="en-US" dirty="0"/>
              <a:t>一个错误也没有被发现</a:t>
            </a:r>
            <a:r>
              <a:rPr lang="en-US" altLang="zh-CN" dirty="0"/>
              <a:t>,</a:t>
            </a:r>
            <a:r>
              <a:rPr lang="zh-CN" altLang="en-US" dirty="0"/>
              <a:t>则很可能是因为对测试配置思考不充分</a:t>
            </a:r>
            <a:r>
              <a:rPr lang="en-US" altLang="zh-CN" dirty="0"/>
              <a:t>,</a:t>
            </a:r>
            <a:r>
              <a:rPr lang="zh-CN" altLang="en-US" dirty="0"/>
              <a:t>以致不能暴露软件中潜藏的错误。</a:t>
            </a:r>
            <a:endParaRPr lang="en-US" altLang="zh-CN" dirty="0"/>
          </a:p>
          <a:p>
            <a:r>
              <a:rPr lang="zh-CN" altLang="en-US" dirty="0"/>
              <a:t>这些错误最终将被用户发现</a:t>
            </a:r>
            <a:r>
              <a:rPr lang="en-US" altLang="zh-CN" dirty="0"/>
              <a:t>,</a:t>
            </a:r>
            <a:r>
              <a:rPr lang="zh-CN" altLang="en-US" dirty="0"/>
              <a:t>而且需要在维护阶段改正它们</a:t>
            </a:r>
            <a:endParaRPr lang="en-US" altLang="zh-CN" dirty="0"/>
          </a:p>
          <a:p>
            <a:r>
              <a:rPr lang="en-US" altLang="zh-CN" dirty="0"/>
              <a:t>(</a:t>
            </a:r>
            <a:r>
              <a:rPr lang="zh-CN" altLang="en-US" dirty="0"/>
              <a:t>但是改正同一个错误需要付出的代价比在开发阶段高出许多倍</a:t>
            </a:r>
            <a:r>
              <a:rPr lang="en-US" altLang="zh-CN" dirty="0"/>
              <a:t>)</a:t>
            </a:r>
            <a:r>
              <a:rPr lang="zh-CN" altLang="en-US" dirty="0"/>
              <a:t>。</a:t>
            </a:r>
          </a:p>
        </p:txBody>
      </p:sp>
    </p:spTree>
    <p:extLst>
      <p:ext uri="{BB962C8B-B14F-4D97-AF65-F5344CB8AC3E}">
        <p14:creationId xmlns:p14="http://schemas.microsoft.com/office/powerpoint/2010/main" val="355137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02</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7" y="3231477"/>
            <a:ext cx="5198047"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软件维护的定义及特点</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5"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前言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1944" y="1429689"/>
            <a:ext cx="9747914" cy="4524315"/>
          </a:xfrm>
          <a:prstGeom prst="rect">
            <a:avLst/>
          </a:prstGeom>
          <a:noFill/>
        </p:spPr>
        <p:txBody>
          <a:bodyPr wrap="square" rtlCol="0">
            <a:spAutoFit/>
          </a:bodyPr>
          <a:lstStyle/>
          <a:p>
            <a:pPr indent="457200"/>
            <a:r>
              <a:rPr lang="zh-CN" altLang="en-US" sz="2400" dirty="0"/>
              <a:t>在软件产品被开发出来并交付用户使用之后，就进入了软件的运行维护阶段。这个阶段是软件生命周期的最后一个阶段，其基本任务是保证软件在一个相当长的时期能够正常运行。</a:t>
            </a:r>
            <a:endParaRPr lang="en-US" altLang="zh-CN" sz="2400" dirty="0"/>
          </a:p>
          <a:p>
            <a:pPr indent="457200"/>
            <a:endParaRPr lang="en-US" altLang="zh-CN" sz="2400" dirty="0"/>
          </a:p>
          <a:p>
            <a:pPr indent="457200"/>
            <a:r>
              <a:rPr lang="zh-CN" altLang="en-US" sz="2400" dirty="0"/>
              <a:t>软件维护需要的工作量很大，平均说来，大型软件的维护成本高达开发成本的</a:t>
            </a:r>
            <a:r>
              <a:rPr lang="en-US" altLang="zh-CN" sz="2400" dirty="0"/>
              <a:t>4</a:t>
            </a:r>
            <a:r>
              <a:rPr lang="zh-CN" altLang="en-US" sz="2400" dirty="0"/>
              <a:t>倍左右。目前国外许多软件开发组织都把</a:t>
            </a:r>
            <a:r>
              <a:rPr lang="en-US" altLang="zh-CN" sz="2400" dirty="0"/>
              <a:t>60%</a:t>
            </a:r>
            <a:r>
              <a:rPr lang="zh-CN" altLang="en-US" sz="2400" dirty="0"/>
              <a:t>以上的人力用于维护已有的软件，而且随着软件数量的增多和使用寿命的延长，这个百分比还在持续上升。将来维护工作甚至可能会束缚住软件开发组织的手脚，使他们没有余力开发新的软件。</a:t>
            </a:r>
            <a:endParaRPr lang="en-US" altLang="zh-CN" sz="2400" dirty="0"/>
          </a:p>
          <a:p>
            <a:pPr indent="457200"/>
            <a:endParaRPr lang="en-US" altLang="zh-CN" sz="2400" dirty="0"/>
          </a:p>
          <a:p>
            <a:pPr indent="457200"/>
            <a:r>
              <a:rPr lang="zh-CN" altLang="en-US" sz="2400" dirty="0"/>
              <a:t>软件工程的主要目的就是要提高软件的可维护性，减少软件维护所需要的工作量，降低软件系统的总成本。</a:t>
            </a:r>
            <a:endParaRPr lang="en-US" altLang="zh-CN" sz="2400" dirty="0"/>
          </a:p>
        </p:txBody>
      </p:sp>
    </p:spTree>
    <p:extLst>
      <p:ext uri="{BB962C8B-B14F-4D97-AF65-F5344CB8AC3E}">
        <p14:creationId xmlns:p14="http://schemas.microsoft.com/office/powerpoint/2010/main" val="41983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88081" y="1601326"/>
            <a:ext cx="5331261"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2.1.1</a:t>
            </a:r>
            <a:r>
              <a:rPr lang="zh-CN" altLang="en-US" sz="3600" b="1" dirty="0">
                <a:latin typeface="仿宋" panose="02010609060101010101" charset="-122"/>
                <a:ea typeface="仿宋" panose="02010609060101010101" charset="-122"/>
                <a:cs typeface="+mn-ea"/>
                <a:sym typeface="+mn-lt"/>
              </a:rPr>
              <a:t>软件维护的定义</a:t>
            </a:r>
          </a:p>
        </p:txBody>
      </p:sp>
      <p:cxnSp>
        <p:nvCxnSpPr>
          <p:cNvPr id="14" name="直接连接符 13"/>
          <p:cNvCxnSpPr/>
          <p:nvPr/>
        </p:nvCxnSpPr>
        <p:spPr>
          <a:xfrm>
            <a:off x="1088082" y="2346413"/>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32"/>
          <p:cNvSpPr txBox="1"/>
          <p:nvPr/>
        </p:nvSpPr>
        <p:spPr>
          <a:xfrm>
            <a:off x="1088082" y="2654726"/>
            <a:ext cx="4628273" cy="341632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dirty="0">
                <a:latin typeface="仿宋" panose="02010609060101010101" charset="-122"/>
                <a:ea typeface="仿宋" panose="02010609060101010101" charset="-122"/>
                <a:cs typeface="+mn-ea"/>
                <a:sym typeface="+mn-lt"/>
              </a:rPr>
              <a:t>  </a:t>
            </a:r>
            <a:r>
              <a:rPr lang="zh-CN" altLang="en-US" sz="2400" b="1" dirty="0">
                <a:latin typeface="仿宋" panose="02010609060101010101" charset="-122"/>
                <a:ea typeface="仿宋" panose="02010609060101010101" charset="-122"/>
                <a:cs typeface="+mn-ea"/>
                <a:sym typeface="+mn-lt"/>
              </a:rPr>
              <a:t>软件维护就是在软件已经交付使用之后，为了改正错误，或者满足用户新的需要而修改软件的过程。</a:t>
            </a:r>
            <a:endParaRPr lang="en-US" altLang="zh-CN" sz="2400" b="1" dirty="0">
              <a:latin typeface="仿宋" panose="02010609060101010101" charset="-122"/>
              <a:ea typeface="仿宋" panose="02010609060101010101" charset="-122"/>
              <a:cs typeface="+mn-ea"/>
              <a:sym typeface="+mn-lt"/>
            </a:endParaRPr>
          </a:p>
          <a:p>
            <a:pPr>
              <a:defRPr/>
            </a:pPr>
            <a:r>
              <a:rPr lang="en-US" altLang="zh-CN" sz="20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软件维护的原因多种多样，归纳起来主要有三种类型：</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1</a:t>
            </a:r>
            <a:r>
              <a:rPr lang="zh-CN" altLang="en-US" sz="2400" dirty="0">
                <a:latin typeface="仿宋" panose="02010609060101010101" charset="-122"/>
                <a:ea typeface="仿宋" panose="02010609060101010101" charset="-122"/>
                <a:cs typeface="+mn-ea"/>
                <a:sym typeface="+mn-lt"/>
              </a:rPr>
              <a:t>）改正性</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2</a:t>
            </a:r>
            <a:r>
              <a:rPr lang="zh-CN" altLang="en-US" sz="2400" dirty="0">
                <a:latin typeface="仿宋" panose="02010609060101010101" charset="-122"/>
                <a:ea typeface="仿宋" panose="02010609060101010101" charset="-122"/>
                <a:cs typeface="+mn-ea"/>
                <a:sym typeface="+mn-lt"/>
              </a:rPr>
              <a:t>）适应性</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3</a:t>
            </a:r>
            <a:r>
              <a:rPr lang="zh-CN" altLang="en-US" sz="2400" dirty="0">
                <a:latin typeface="仿宋" panose="02010609060101010101" charset="-122"/>
                <a:ea typeface="仿宋" panose="02010609060101010101" charset="-122"/>
                <a:cs typeface="+mn-ea"/>
                <a:sym typeface="+mn-lt"/>
              </a:rPr>
              <a:t>）扩充性</a:t>
            </a:r>
            <a:endParaRPr lang="en-US" altLang="zh-CN" sz="2400" dirty="0">
              <a:latin typeface="仿宋" panose="02010609060101010101" charset="-122"/>
              <a:ea typeface="仿宋" panose="02010609060101010101" charset="-122"/>
              <a:cs typeface="+mn-ea"/>
              <a:sym typeface="+mn-lt"/>
            </a:endParaRPr>
          </a:p>
        </p:txBody>
      </p:sp>
      <p:grpSp>
        <p:nvGrpSpPr>
          <p:cNvPr id="25" name="组合 24"/>
          <p:cNvGrpSpPr/>
          <p:nvPr/>
        </p:nvGrpSpPr>
        <p:grpSpPr>
          <a:xfrm>
            <a:off x="7073697" y="1221606"/>
            <a:ext cx="4414788" cy="4414788"/>
            <a:chOff x="6805727" y="1221606"/>
            <a:chExt cx="4414788" cy="4414788"/>
          </a:xfrm>
        </p:grpSpPr>
        <p:pic>
          <p:nvPicPr>
            <p:cNvPr id="26" name="图片 25"/>
            <p:cNvPicPr>
              <a:picLocks noChangeAspect="1"/>
            </p:cNvPicPr>
            <p:nvPr/>
          </p:nvPicPr>
          <p:blipFill rotWithShape="1">
            <a:blip r:embed="rId2" cstate="screen">
              <a:grayscl/>
              <a:extLst>
                <a:ext uri="{28A0092B-C50C-407E-A947-70E740481C1C}">
                  <a14:useLocalDpi xmlns:a14="http://schemas.microsoft.com/office/drawing/2010/main"/>
                </a:ext>
              </a:extLst>
            </a:blip>
            <a:srcRect/>
            <a:stretch>
              <a:fillRect/>
            </a:stretch>
          </p:blipFill>
          <p:spPr>
            <a:xfrm>
              <a:off x="6805727" y="1221606"/>
              <a:ext cx="4414788" cy="4414788"/>
            </a:xfrm>
            <a:prstGeom prst="ellipse">
              <a:avLst/>
            </a:prstGeom>
          </p:spPr>
        </p:pic>
        <p:sp>
          <p:nvSpPr>
            <p:cNvPr id="31" name="椭圆 30"/>
            <p:cNvSpPr/>
            <p:nvPr/>
          </p:nvSpPr>
          <p:spPr>
            <a:xfrm>
              <a:off x="7933121" y="2349000"/>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5"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0.70"/>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strVal val="#ppt_w*0.70"/>
                                          </p:val>
                                        </p:tav>
                                        <p:tav tm="100000">
                                          <p:val>
                                            <p:strVal val="#ppt_w"/>
                                          </p:val>
                                        </p:tav>
                                      </p:tavLst>
                                    </p:anim>
                                    <p:anim calcmode="lin" valueType="num">
                                      <p:cBhvr>
                                        <p:cTn id="18" dur="1000" fill="hold"/>
                                        <p:tgtEl>
                                          <p:spTgt spid="15"/>
                                        </p:tgtEl>
                                        <p:attrNameLst>
                                          <p:attrName>ppt_h</p:attrName>
                                        </p:attrNameLst>
                                      </p:cBhvr>
                                      <p:tavLst>
                                        <p:tav tm="0">
                                          <p:val>
                                            <p:strVal val="#ppt_h"/>
                                          </p:val>
                                        </p:tav>
                                        <p:tav tm="100000">
                                          <p:val>
                                            <p:strVal val="#ppt_h"/>
                                          </p:val>
                                        </p:tav>
                                      </p:tavLst>
                                    </p:anim>
                                    <p:animEffect transition="in" filter="fade">
                                      <p:cBhvr>
                                        <p:cTn id="19" dur="1000"/>
                                        <p:tgtEl>
                                          <p:spTgt spid="15"/>
                                        </p:tgtEl>
                                      </p:cBhvr>
                                    </p:animEffect>
                                  </p:childTnLst>
                                </p:cTn>
                              </p:par>
                            </p:childTnLst>
                          </p:cTn>
                        </p:par>
                        <p:par>
                          <p:cTn id="20" fill="hold">
                            <p:stCondLst>
                              <p:cond delay="1000"/>
                            </p:stCondLst>
                            <p:childTnLst>
                              <p:par>
                                <p:cTn id="21" presetID="21" presetClass="entr" presetSubtype="1"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heel(1)">
                                      <p:cBhvr>
                                        <p:cTn id="2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4154984"/>
          </a:xfrm>
          <a:prstGeom prst="rect">
            <a:avLst/>
          </a:prstGeom>
          <a:noFill/>
        </p:spPr>
        <p:txBody>
          <a:bodyPr wrap="square" rtlCol="0">
            <a:spAutoFit/>
          </a:bodyPr>
          <a:lstStyle/>
          <a:p>
            <a:r>
              <a:rPr lang="en-US" altLang="zh-CN" sz="2400" dirty="0"/>
              <a:t>1.</a:t>
            </a:r>
            <a:r>
              <a:rPr lang="zh-CN" altLang="en-US" sz="2400" dirty="0"/>
              <a:t>改正性</a:t>
            </a:r>
            <a:endParaRPr lang="en-US" altLang="zh-CN" sz="2400" dirty="0"/>
          </a:p>
          <a:p>
            <a:r>
              <a:rPr lang="en-US" altLang="zh-CN" sz="2400" dirty="0"/>
              <a:t>    </a:t>
            </a:r>
            <a:r>
              <a:rPr lang="zh-CN" altLang="en-US" sz="2400" dirty="0"/>
              <a:t>改正在特定的使用条件下暴露出的一些潜在程序错误或者缺陷；</a:t>
            </a:r>
            <a:endParaRPr lang="en-US" altLang="zh-CN" sz="2400" dirty="0"/>
          </a:p>
          <a:p>
            <a:endParaRPr lang="en-US" altLang="zh-CN" sz="2400" dirty="0"/>
          </a:p>
          <a:p>
            <a:r>
              <a:rPr lang="en-US" altLang="zh-CN" sz="2400" dirty="0"/>
              <a:t>2.</a:t>
            </a:r>
            <a:r>
              <a:rPr lang="zh-CN" altLang="en-US" sz="2400" dirty="0"/>
              <a:t>适应性</a:t>
            </a:r>
            <a:endParaRPr lang="en-US" altLang="zh-CN" sz="2400" dirty="0"/>
          </a:p>
          <a:p>
            <a:r>
              <a:rPr lang="en-US" altLang="zh-CN" sz="2400" dirty="0"/>
              <a:t>    </a:t>
            </a:r>
            <a:r>
              <a:rPr lang="zh-CN" altLang="en-US" sz="2400" dirty="0"/>
              <a:t>因为在软件使用过程中数据环境发生变化（例如一个事务处理代码发生改变）或者处理环境发生变化（例如安装了新的硬件或者操作系统），需要修改软件以适应这种变化；</a:t>
            </a:r>
            <a:endParaRPr lang="en-US" altLang="zh-CN" sz="2400" dirty="0"/>
          </a:p>
          <a:p>
            <a:endParaRPr lang="en-US" altLang="zh-CN" sz="2400" dirty="0"/>
          </a:p>
          <a:p>
            <a:r>
              <a:rPr lang="en-US" altLang="zh-CN" sz="2400" dirty="0"/>
              <a:t>3.</a:t>
            </a:r>
            <a:r>
              <a:rPr lang="zh-CN" altLang="en-US" sz="2400" dirty="0"/>
              <a:t>扩充性</a:t>
            </a:r>
            <a:endParaRPr lang="en-US" altLang="zh-CN" sz="2400" dirty="0"/>
          </a:p>
          <a:p>
            <a:r>
              <a:rPr lang="en-US" altLang="zh-CN" sz="2400" dirty="0"/>
              <a:t>    </a:t>
            </a:r>
            <a:r>
              <a:rPr lang="zh-CN" altLang="en-US" sz="2400" dirty="0"/>
              <a:t>用户和数据处理人员在使用时常提出改进现有功能，增加新的功能，以及改善总体性能要求，就需要修改软件，把这些要求归纳到软件中。</a:t>
            </a:r>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2.1.2</a:t>
            </a:r>
            <a:r>
              <a:rPr lang="zh-CN" altLang="en-US" sz="3600" b="1" dirty="0">
                <a:latin typeface="仿宋" panose="02010609060101010101" charset="-122"/>
                <a:ea typeface="仿宋" panose="02010609060101010101" charset="-122"/>
                <a:cs typeface="+mn-ea"/>
                <a:sym typeface="+mn-lt"/>
              </a:rPr>
              <a:t>软件维护的类型</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9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9747914" cy="5262979"/>
          </a:xfrm>
          <a:prstGeom prst="rect">
            <a:avLst/>
          </a:prstGeom>
          <a:noFill/>
        </p:spPr>
        <p:txBody>
          <a:bodyPr wrap="square" rtlCol="0">
            <a:spAutoFit/>
          </a:bodyPr>
          <a:lstStyle/>
          <a:p>
            <a:r>
              <a:rPr lang="zh-CN" altLang="en-US" sz="2400" dirty="0"/>
              <a:t>由上面的原因而引起的软件维护活动可归纳为如下几类：</a:t>
            </a:r>
            <a:endParaRPr lang="en-US" altLang="zh-CN" sz="2400" dirty="0"/>
          </a:p>
          <a:p>
            <a:r>
              <a:rPr lang="en-US" altLang="zh-CN" sz="2400" dirty="0"/>
              <a:t>1.</a:t>
            </a:r>
            <a:r>
              <a:rPr lang="zh-CN" altLang="en-US" sz="2400" dirty="0"/>
              <a:t>改正性维护（</a:t>
            </a:r>
            <a:r>
              <a:rPr lang="en-US" altLang="zh-CN" sz="2400" dirty="0"/>
              <a:t>17%~21%</a:t>
            </a:r>
            <a:r>
              <a:rPr lang="zh-CN" altLang="en-US" sz="2400" dirty="0"/>
              <a:t>）</a:t>
            </a:r>
            <a:endParaRPr lang="en-US" altLang="zh-CN" sz="2400" dirty="0"/>
          </a:p>
          <a:p>
            <a:r>
              <a:rPr lang="en-US" altLang="zh-CN" sz="2400" dirty="0"/>
              <a:t>    </a:t>
            </a:r>
            <a:r>
              <a:rPr lang="zh-CN" altLang="en-US" sz="2400" dirty="0"/>
              <a:t>在软件交付使用后，由于开发时测试的不完全、不彻底，必然有一部分隐藏的错误被带到运行阶段来。这些隐藏下来错误在某些特定的使用环境下就会暴露。为了识别和纠正软件错误，改正软件性能上的缺陷，排除实施中的误使用，应当进行的诊断和改正错误的过程。</a:t>
            </a:r>
            <a:endParaRPr lang="en-US" altLang="zh-CN" sz="2400" dirty="0"/>
          </a:p>
          <a:p>
            <a:r>
              <a:rPr lang="en-US" altLang="zh-CN" sz="2400" dirty="0"/>
              <a:t>2.</a:t>
            </a:r>
            <a:r>
              <a:rPr lang="zh-CN" altLang="en-US" sz="2400" dirty="0"/>
              <a:t>适应性维护（</a:t>
            </a:r>
            <a:r>
              <a:rPr lang="en-US" altLang="zh-CN" sz="2400" dirty="0"/>
              <a:t>18%~25%</a:t>
            </a:r>
            <a:r>
              <a:rPr lang="zh-CN" altLang="en-US" sz="2400" dirty="0"/>
              <a:t>）</a:t>
            </a:r>
            <a:endParaRPr lang="en-US" altLang="zh-CN" sz="2400" dirty="0"/>
          </a:p>
          <a:p>
            <a:r>
              <a:rPr lang="en-US" altLang="zh-CN" sz="2400" dirty="0"/>
              <a:t>    </a:t>
            </a:r>
            <a:r>
              <a:rPr lang="zh-CN" altLang="en-US" sz="2400" dirty="0"/>
              <a:t>随着计算机的飞速发展，外部环境（新的软硬件配置）或数据环境（数据库、数据格式、数据输入</a:t>
            </a:r>
            <a:r>
              <a:rPr lang="en-US" altLang="zh-CN" sz="2400" dirty="0"/>
              <a:t>/</a:t>
            </a:r>
            <a:r>
              <a:rPr lang="zh-CN" altLang="en-US" sz="2400" dirty="0"/>
              <a:t>输入方式、数据存储介质）可能发生变化，为了适应这种变化，而去修改软件的过程。</a:t>
            </a:r>
            <a:endParaRPr lang="en-US" altLang="zh-CN" sz="2400" dirty="0"/>
          </a:p>
          <a:p>
            <a:r>
              <a:rPr lang="en-US" altLang="zh-CN" sz="2400" dirty="0"/>
              <a:t>3.</a:t>
            </a:r>
            <a:r>
              <a:rPr lang="zh-CN" altLang="en-US" sz="2400" dirty="0"/>
              <a:t>完善性维护（</a:t>
            </a:r>
            <a:r>
              <a:rPr lang="en-US" altLang="zh-CN" sz="2400" dirty="0"/>
              <a:t>50%~66%</a:t>
            </a:r>
            <a:r>
              <a:rPr lang="zh-CN" altLang="en-US" sz="2400" dirty="0"/>
              <a:t>）</a:t>
            </a:r>
            <a:endParaRPr lang="en-US" altLang="zh-CN" sz="2400" dirty="0"/>
          </a:p>
          <a:p>
            <a:r>
              <a:rPr lang="en-US" altLang="zh-CN" sz="2400" dirty="0"/>
              <a:t>    </a:t>
            </a:r>
            <a:r>
              <a:rPr lang="zh-CN" altLang="en-US" sz="2400" dirty="0"/>
              <a:t>在软件的使用过程中，用户往往会对软件提出新的功能与性能要求。为了满足这些要求，需要修改或者再开发软件，以扩充软件功能，增强软件性能、改进加工效率，提供软件的可维护性。</a:t>
            </a:r>
            <a:endParaRPr lang="en-US" altLang="zh-CN" sz="2400" dirty="0"/>
          </a:p>
        </p:txBody>
      </p:sp>
    </p:spTree>
    <p:extLst>
      <p:ext uri="{BB962C8B-B14F-4D97-AF65-F5344CB8AC3E}">
        <p14:creationId xmlns:p14="http://schemas.microsoft.com/office/powerpoint/2010/main" val="26535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9747914" cy="5262979"/>
          </a:xfrm>
          <a:prstGeom prst="rect">
            <a:avLst/>
          </a:prstGeom>
          <a:noFill/>
        </p:spPr>
        <p:txBody>
          <a:bodyPr wrap="square" rtlCol="0">
            <a:spAutoFit/>
          </a:bodyPr>
          <a:lstStyle/>
          <a:p>
            <a:r>
              <a:rPr lang="en-US" altLang="zh-CN" sz="2400" dirty="0"/>
              <a:t>4.</a:t>
            </a:r>
            <a:r>
              <a:rPr lang="zh-CN" altLang="en-US" sz="2400" dirty="0"/>
              <a:t>预防性维护（</a:t>
            </a:r>
            <a:r>
              <a:rPr lang="en-US" altLang="zh-CN" sz="2400" dirty="0"/>
              <a:t>5%</a:t>
            </a:r>
            <a:r>
              <a:rPr lang="zh-CN" altLang="en-US" sz="2400" dirty="0"/>
              <a:t>）</a:t>
            </a:r>
            <a:endParaRPr lang="en-US" altLang="zh-CN" sz="2400" dirty="0"/>
          </a:p>
          <a:p>
            <a:r>
              <a:rPr lang="en-US" altLang="zh-CN" sz="2400" dirty="0"/>
              <a:t>    </a:t>
            </a:r>
            <a:r>
              <a:rPr lang="zh-CN" altLang="en-US" sz="2400" dirty="0"/>
              <a:t>为了提高软件的可靠性、维护性等，为了以后进一步改进软件打下良好基础。</a:t>
            </a:r>
            <a:endParaRPr lang="en-US" altLang="zh-CN" sz="2400" dirty="0"/>
          </a:p>
          <a:p>
            <a:endParaRPr lang="en-US" altLang="zh-CN" sz="2400" dirty="0"/>
          </a:p>
          <a:p>
            <a:r>
              <a:rPr lang="en-US" altLang="zh-CN" sz="2400" dirty="0"/>
              <a:t>   </a:t>
            </a:r>
            <a:r>
              <a:rPr lang="zh-CN" altLang="en-US" sz="2400" dirty="0"/>
              <a:t>在维护阶段的最初一两年，改正性维护的工作量较大。随着错误发现率急剧降低，并趋于稳定，就进入了正常使用期。然而，由于改造的要求，适应性维护和完善性维护的工作量逐渐增加，在这种维护过程中又会引入新的错误，从而加重了维护的工作量。实践表明，在几种维护活动中，完善性维护所占的比重最大。既大部分维护工作是改变和加强软件，而不是纠错。在整个软件维护阶段所花费的全部工作量中，预防性维护只占很小的比例，而完善性维护占几乎一般的工作量。</a:t>
            </a:r>
            <a:endParaRPr lang="en-US" altLang="zh-CN" sz="2400" dirty="0"/>
          </a:p>
          <a:p>
            <a:r>
              <a:rPr lang="en-US" altLang="zh-CN" sz="2400" dirty="0"/>
              <a:t>    </a:t>
            </a:r>
            <a:r>
              <a:rPr lang="zh-CN" altLang="en-US" sz="2400" dirty="0"/>
              <a:t>软件维护活动所花费的工作占整个生存周期工作量的</a:t>
            </a:r>
            <a:r>
              <a:rPr lang="en-US" altLang="zh-CN" sz="2400" dirty="0"/>
              <a:t>70%</a:t>
            </a:r>
            <a:r>
              <a:rPr lang="zh-CN" altLang="en-US" sz="2400" dirty="0"/>
              <a:t>以上。</a:t>
            </a:r>
            <a:endParaRPr lang="en-US" altLang="zh-CN" sz="2400" dirty="0"/>
          </a:p>
          <a:p>
            <a:r>
              <a:rPr lang="en-US" altLang="zh-CN" sz="2400" dirty="0"/>
              <a:t>    </a:t>
            </a:r>
          </a:p>
          <a:p>
            <a:r>
              <a:rPr lang="en-US" altLang="zh-CN" sz="2400" dirty="0"/>
              <a:t>    </a:t>
            </a:r>
            <a:r>
              <a:rPr lang="zh-CN" altLang="en-US" sz="2400" dirty="0"/>
              <a:t>各类维护活动的根本目的是</a:t>
            </a:r>
            <a:r>
              <a:rPr lang="zh-CN" altLang="en-US" sz="2400" dirty="0">
                <a:solidFill>
                  <a:srgbClr val="FF0000"/>
                </a:solidFill>
              </a:rPr>
              <a:t>延长软件生存期</a:t>
            </a:r>
            <a:endParaRPr lang="en-US" altLang="zh-CN" sz="2400" dirty="0">
              <a:solidFill>
                <a:srgbClr val="FF0000"/>
              </a:solidFill>
            </a:endParaRPr>
          </a:p>
        </p:txBody>
      </p:sp>
    </p:spTree>
    <p:extLst>
      <p:ext uri="{BB962C8B-B14F-4D97-AF65-F5344CB8AC3E}">
        <p14:creationId xmlns:p14="http://schemas.microsoft.com/office/powerpoint/2010/main" val="1181517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4327771" cy="4832092"/>
          </a:xfrm>
          <a:prstGeom prst="rect">
            <a:avLst/>
          </a:prstGeom>
          <a:noFill/>
        </p:spPr>
        <p:txBody>
          <a:bodyPr wrap="square" rtlCol="0">
            <a:spAutoFit/>
          </a:bodyPr>
          <a:lstStyle/>
          <a:p>
            <a:pPr>
              <a:defRPr/>
            </a:pPr>
            <a:r>
              <a:rPr lang="zh-CN" altLang="en-US" sz="2800" dirty="0">
                <a:latin typeface="+mn-ea"/>
              </a:rPr>
              <a:t>从上述关于软件维护的定义不难看出，软件维护绝不仅限于纠正使用中发现的错误，事实上在全部维护活动中一半以上是完善性维护。</a:t>
            </a:r>
            <a:endParaRPr lang="en-US" altLang="zh-CN" sz="2800" dirty="0">
              <a:latin typeface="+mn-ea"/>
            </a:endParaRPr>
          </a:p>
          <a:p>
            <a:pPr>
              <a:defRPr/>
            </a:pPr>
            <a:r>
              <a:rPr lang="zh-CN" altLang="en-US" sz="2800" dirty="0">
                <a:solidFill>
                  <a:srgbClr val="FF0000"/>
                </a:solidFill>
                <a:latin typeface="+mn-ea"/>
              </a:rPr>
              <a:t>应该注意</a:t>
            </a:r>
            <a:r>
              <a:rPr lang="zh-CN" altLang="en-US" sz="2800" dirty="0">
                <a:latin typeface="+mn-ea"/>
              </a:rPr>
              <a:t>，上述</a:t>
            </a:r>
            <a:r>
              <a:rPr lang="en-US" altLang="zh-CN" sz="2800" dirty="0">
                <a:latin typeface="+mn-ea"/>
              </a:rPr>
              <a:t>4</a:t>
            </a:r>
            <a:r>
              <a:rPr lang="zh-CN" altLang="en-US" sz="2800" dirty="0">
                <a:latin typeface="+mn-ea"/>
              </a:rPr>
              <a:t>类维护活动都必须应用于整个软件配置，维护软件文档和维护软件的可执行代码是同样重要的。</a:t>
            </a:r>
          </a:p>
        </p:txBody>
      </p:sp>
      <p:graphicFrame>
        <p:nvGraphicFramePr>
          <p:cNvPr id="9" name="图表 7"/>
          <p:cNvGraphicFramePr>
            <a:graphicFrameLocks/>
          </p:cNvGraphicFramePr>
          <p:nvPr>
            <p:extLst>
              <p:ext uri="{D42A27DB-BD31-4B8C-83A1-F6EECF244321}">
                <p14:modId xmlns:p14="http://schemas.microsoft.com/office/powerpoint/2010/main" val="3559700808"/>
              </p:ext>
            </p:extLst>
          </p:nvPr>
        </p:nvGraphicFramePr>
        <p:xfrm>
          <a:off x="5324475" y="1371226"/>
          <a:ext cx="6197600" cy="4165600"/>
        </p:xfrm>
        <a:graphic>
          <a:graphicData uri="http://schemas.openxmlformats.org/presentationml/2006/ole">
            <mc:AlternateContent xmlns:mc="http://schemas.openxmlformats.org/markup-compatibility/2006">
              <mc:Choice xmlns:v="urn:schemas-microsoft-com:vml" Requires="v">
                <p:oleObj spid="_x0000_s1033" name="图表" r:id="rId3" imgW="6206266" imgH="4176122" progId="Excel.Chart.8">
                  <p:embed/>
                </p:oleObj>
              </mc:Choice>
              <mc:Fallback>
                <p:oleObj name="图表" r:id="rId3" imgW="6206266" imgH="4176122" progId="Excel.Chart.8">
                  <p:embed/>
                  <p:pic>
                    <p:nvPicPr>
                      <p:cNvPr id="27651"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475" y="1371226"/>
                        <a:ext cx="6197600" cy="416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2501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4524315"/>
          </a:xfrm>
          <a:prstGeom prst="rect">
            <a:avLst/>
          </a:prstGeom>
          <a:noFill/>
        </p:spPr>
        <p:txBody>
          <a:bodyPr wrap="square" rtlCol="0">
            <a:spAutoFit/>
          </a:bodyPr>
          <a:lstStyle/>
          <a:p>
            <a:pPr>
              <a:lnSpc>
                <a:spcPct val="150000"/>
              </a:lnSpc>
            </a:pPr>
            <a:r>
              <a:rPr lang="en-US" altLang="zh-CN" sz="2400" dirty="0"/>
              <a:t>1.</a:t>
            </a:r>
            <a:r>
              <a:rPr lang="zh-CN" altLang="en-US" sz="2400" dirty="0"/>
              <a:t>在运行中发现在测试阶段未能发现的潜在软件错误和设计缺陷；</a:t>
            </a:r>
            <a:endParaRPr lang="en-US" altLang="zh-CN" sz="2400" dirty="0"/>
          </a:p>
          <a:p>
            <a:pPr>
              <a:lnSpc>
                <a:spcPct val="150000"/>
              </a:lnSpc>
            </a:pPr>
            <a:r>
              <a:rPr lang="en-US" altLang="zh-CN" sz="2400" dirty="0"/>
              <a:t>2.</a:t>
            </a:r>
            <a:r>
              <a:rPr lang="zh-CN" altLang="en-US" sz="2400" dirty="0"/>
              <a:t>根据实际情况，需要改进软件设计，以增强软件的功能，提供软件的性能；</a:t>
            </a:r>
            <a:endParaRPr lang="en-US" altLang="zh-CN" sz="2400" dirty="0"/>
          </a:p>
          <a:p>
            <a:pPr>
              <a:lnSpc>
                <a:spcPct val="150000"/>
              </a:lnSpc>
            </a:pPr>
            <a:r>
              <a:rPr lang="en-US" altLang="zh-CN" sz="2400" dirty="0"/>
              <a:t>3.</a:t>
            </a:r>
            <a:r>
              <a:rPr lang="zh-CN" altLang="en-US" sz="2400" dirty="0"/>
              <a:t>要求在某环境下以运行的软件能适应特定的硬件、软件、外部设备和通信设备等新的工作环境，或者是要求适应已变动的数据或文件</a:t>
            </a:r>
            <a:endParaRPr lang="en-US" altLang="zh-CN" sz="2400" dirty="0"/>
          </a:p>
          <a:p>
            <a:pPr>
              <a:lnSpc>
                <a:spcPct val="150000"/>
              </a:lnSpc>
            </a:pPr>
            <a:r>
              <a:rPr lang="en-US" altLang="zh-CN" sz="2400" dirty="0"/>
              <a:t>4.</a:t>
            </a:r>
            <a:r>
              <a:rPr lang="zh-CN" altLang="en-US" sz="2400" dirty="0"/>
              <a:t>为使投入运行的软件与其他相关的程序有良好的接口，以利于协调工作；</a:t>
            </a:r>
            <a:endParaRPr lang="en-US" altLang="zh-CN" sz="2400" dirty="0"/>
          </a:p>
          <a:p>
            <a:pPr>
              <a:lnSpc>
                <a:spcPct val="150000"/>
              </a:lnSpc>
            </a:pPr>
            <a:r>
              <a:rPr lang="en-US" altLang="zh-CN" sz="2400" dirty="0"/>
              <a:t>5.</a:t>
            </a:r>
            <a:r>
              <a:rPr lang="zh-CN" altLang="en-US" sz="2400" dirty="0"/>
              <a:t>为使运行软件的应用范围得到必要的扩充；</a:t>
            </a:r>
            <a:endParaRPr lang="en-US" altLang="zh-CN" sz="2400" dirty="0"/>
          </a:p>
        </p:txBody>
      </p:sp>
      <p:sp>
        <p:nvSpPr>
          <p:cNvPr id="9" name="文本框 8"/>
          <p:cNvSpPr txBox="1"/>
          <p:nvPr/>
        </p:nvSpPr>
        <p:spPr>
          <a:xfrm>
            <a:off x="819150" y="1401760"/>
            <a:ext cx="4756027"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2.1.3</a:t>
            </a:r>
            <a:r>
              <a:rPr lang="zh-CN" altLang="en-US" sz="3600" b="1" dirty="0">
                <a:latin typeface="仿宋" panose="02010609060101010101" charset="-122"/>
                <a:ea typeface="仿宋" panose="02010609060101010101" charset="-122"/>
                <a:cs typeface="+mn-ea"/>
                <a:sym typeface="+mn-lt"/>
              </a:rPr>
              <a:t>软件维护的目的</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46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87967"/>
            <a:ext cx="8209965" cy="954107"/>
          </a:xfrm>
          <a:prstGeom prst="rect">
            <a:avLst/>
          </a:prstGeom>
          <a:noFill/>
        </p:spPr>
        <p:txBody>
          <a:bodyPr wrap="square" rtlCol="0">
            <a:spAutoFit/>
          </a:bodyPr>
          <a:lstStyle/>
          <a:p>
            <a:r>
              <a:rPr lang="en-US" altLang="zh-CN" sz="3200" b="1" dirty="0">
                <a:latin typeface="+mj-ea"/>
                <a:ea typeface="+mj-ea"/>
              </a:rPr>
              <a:t>2.2.1</a:t>
            </a:r>
            <a:r>
              <a:rPr lang="zh-CN" altLang="en-US" sz="3200" b="1" dirty="0">
                <a:latin typeface="+mj-ea"/>
                <a:ea typeface="+mj-ea"/>
              </a:rPr>
              <a:t>结构化维护与非结构化维护差别巨大</a:t>
            </a:r>
            <a:endParaRPr lang="en-US" altLang="zh-CN" sz="3200" b="1" dirty="0">
              <a:latin typeface="+mj-ea"/>
              <a:ea typeface="+mj-ea"/>
            </a:endParaRPr>
          </a:p>
          <a:p>
            <a:endParaRPr lang="zh-CN" altLang="en-US" sz="2400" dirty="0">
              <a:latin typeface="+mj-ea"/>
              <a:ea typeface="+mj-ea"/>
            </a:endParaRPr>
          </a:p>
        </p:txBody>
      </p:sp>
      <p:sp>
        <p:nvSpPr>
          <p:cNvPr id="3" name="文本框 2"/>
          <p:cNvSpPr txBox="1"/>
          <p:nvPr/>
        </p:nvSpPr>
        <p:spPr>
          <a:xfrm>
            <a:off x="1440517" y="1971042"/>
            <a:ext cx="5722283" cy="461665"/>
          </a:xfrm>
          <a:prstGeom prst="rect">
            <a:avLst/>
          </a:prstGeom>
          <a:noFill/>
        </p:spPr>
        <p:txBody>
          <a:bodyPr wrap="square" rtlCol="0">
            <a:spAutoFit/>
          </a:bodyPr>
          <a:lstStyle/>
          <a:p>
            <a:r>
              <a:rPr lang="en-US" altLang="zh-CN" sz="2400" b="1" dirty="0">
                <a:latin typeface="+mj-ea"/>
                <a:ea typeface="+mj-ea"/>
              </a:rPr>
              <a:t>1.</a:t>
            </a:r>
            <a:r>
              <a:rPr lang="zh-CN" altLang="en-US" sz="2400" b="1" dirty="0">
                <a:latin typeface="+mj-ea"/>
                <a:ea typeface="+mj-ea"/>
              </a:rPr>
              <a:t>非结构化维护</a:t>
            </a:r>
          </a:p>
        </p:txBody>
      </p:sp>
      <p:sp>
        <p:nvSpPr>
          <p:cNvPr id="9" name="文本框 8"/>
          <p:cNvSpPr txBox="1"/>
          <p:nvPr/>
        </p:nvSpPr>
        <p:spPr>
          <a:xfrm>
            <a:off x="1242228" y="2607406"/>
            <a:ext cx="7786887" cy="2862322"/>
          </a:xfrm>
          <a:prstGeom prst="rect">
            <a:avLst/>
          </a:prstGeom>
          <a:noFill/>
        </p:spPr>
        <p:txBody>
          <a:bodyPr wrap="square" rtlCol="0">
            <a:spAutoFit/>
          </a:bodyPr>
          <a:lstStyle/>
          <a:p>
            <a:pPr indent="457200"/>
            <a:r>
              <a:rPr lang="zh-CN" altLang="en-US" sz="2000" dirty="0"/>
              <a:t>如果软件配置的唯一成分是程序代码，那么维护活动从艰苦的评价程序代码开始，而且常常由于程序内部文档不足而使评价更困难，对于软件结构、全程数据结构、系统接口、性能或设计约束等经常会产生误会，而且对程序代码所做的改动的后果也是难于估量的：因为没有测试方面的文档，所以不可能进行回归测试（即指为了保证所做的修改没有在以前可以正常使用的软件功能中引入错误而重复过去做过的测试）。非结构化维护需要付出很大代价（浪费精力并且遭到挫折的打击），这种维护方式是没有使用良好定义的方法学开发出来的软件的必然结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文字, 天空, 地图&#10;&#10;已生成极高可信度的说明"/>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0" y="0"/>
            <a:ext cx="9652000" cy="6858000"/>
          </a:xfrm>
          <a:custGeom>
            <a:avLst/>
            <a:gdLst>
              <a:gd name="connsiteX0" fmla="*/ 0 w 9652000"/>
              <a:gd name="connsiteY0" fmla="*/ 0 h 6858000"/>
              <a:gd name="connsiteX1" fmla="*/ 9652000 w 9652000"/>
              <a:gd name="connsiteY1" fmla="*/ 0 h 6858000"/>
              <a:gd name="connsiteX2" fmla="*/ 9652000 w 9652000"/>
              <a:gd name="connsiteY2" fmla="*/ 3173414 h 6858000"/>
              <a:gd name="connsiteX3" fmla="*/ 6743700 w 9652000"/>
              <a:gd name="connsiteY3" fmla="*/ 1988878 h 6858000"/>
              <a:gd name="connsiteX4" fmla="*/ 6858000 w 9652000"/>
              <a:gd name="connsiteY4" fmla="*/ 4389178 h 6858000"/>
              <a:gd name="connsiteX5" fmla="*/ 4381500 w 9652000"/>
              <a:gd name="connsiteY5" fmla="*/ 5760778 h 6858000"/>
              <a:gd name="connsiteX6" fmla="*/ 5524500 w 9652000"/>
              <a:gd name="connsiteY6" fmla="*/ 6808528 h 6858000"/>
              <a:gd name="connsiteX7" fmla="*/ 5754400 w 9652000"/>
              <a:gd name="connsiteY7" fmla="*/ 6858000 h 6858000"/>
              <a:gd name="connsiteX8" fmla="*/ 0 w 965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0" h="6858000">
                <a:moveTo>
                  <a:pt x="0" y="0"/>
                </a:moveTo>
                <a:lnTo>
                  <a:pt x="9652000" y="0"/>
                </a:lnTo>
                <a:lnTo>
                  <a:pt x="9652000" y="3173414"/>
                </a:lnTo>
                <a:lnTo>
                  <a:pt x="6743700" y="1988878"/>
                </a:lnTo>
                <a:lnTo>
                  <a:pt x="6858000" y="4389178"/>
                </a:lnTo>
                <a:lnTo>
                  <a:pt x="4381500" y="5760778"/>
                </a:lnTo>
                <a:lnTo>
                  <a:pt x="5524500" y="6808528"/>
                </a:lnTo>
                <a:lnTo>
                  <a:pt x="5754400" y="6858000"/>
                </a:lnTo>
                <a:lnTo>
                  <a:pt x="0" y="6858000"/>
                </a:lnTo>
                <a:close/>
              </a:path>
            </a:pathLst>
          </a:custGeom>
        </p:spPr>
      </p:pic>
      <p:sp>
        <p:nvSpPr>
          <p:cNvPr id="7" name="文本框 6"/>
          <p:cNvSpPr txBox="1"/>
          <p:nvPr/>
        </p:nvSpPr>
        <p:spPr>
          <a:xfrm>
            <a:off x="2099916" y="2282303"/>
            <a:ext cx="3516630" cy="2584450"/>
          </a:xfrm>
          <a:prstGeom prst="rect">
            <a:avLst/>
          </a:prstGeom>
          <a:noFill/>
        </p:spPr>
        <p:txBody>
          <a:bodyPr wrap="none" rtlCol="0">
            <a:spAutoFit/>
          </a:bodyPr>
          <a:lstStyle/>
          <a:p>
            <a:pPr algn="dist"/>
            <a:r>
              <a:rPr lang="zh-CN" altLang="en-US"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目录</a:t>
            </a:r>
            <a:endParaRPr lang="en-US" altLang="zh-CN"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a:p>
            <a:pPr algn="dist"/>
            <a:r>
              <a:rPr lang="en-US" altLang="zh-CN" sz="5400" spc="6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CONTENT</a:t>
            </a:r>
            <a:r>
              <a:rPr lang="en-US" altLang="zh-CN" sz="5400" b="1" spc="600" dirty="0">
                <a:solidFill>
                  <a:schemeClr val="bg1"/>
                </a:solidFill>
                <a:cs typeface="+mn-ea"/>
                <a:sym typeface="+mn-lt"/>
              </a:rPr>
              <a:t>S</a:t>
            </a:r>
            <a:endParaRPr lang="zh-CN" altLang="en-US" sz="5400" b="1" spc="600" dirty="0">
              <a:solidFill>
                <a:schemeClr val="bg1"/>
              </a:solidFill>
              <a:cs typeface="+mn-ea"/>
              <a:sym typeface="+mn-lt"/>
            </a:endParaRPr>
          </a:p>
          <a:p>
            <a:pPr algn="dist"/>
            <a:endParaRPr lang="zh-CN" altLang="en-US" sz="5400" b="1" spc="600" dirty="0">
              <a:solidFill>
                <a:schemeClr val="bg1"/>
              </a:solidFill>
              <a:latin typeface="仿宋" panose="02010609060101010101" charset="-122"/>
              <a:ea typeface="仿宋" panose="02010609060101010101" charset="-122"/>
              <a:cs typeface="+mn-ea"/>
              <a:sym typeface="+mn-lt"/>
            </a:endParaRPr>
          </a:p>
        </p:txBody>
      </p:sp>
      <p:pic>
        <p:nvPicPr>
          <p:cNvPr id="40" name="图片 39" descr="图片包含 文字, 天空, 地图&#10;&#10;已生成极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a:fillRect/>
          </a:stretch>
        </p:blipFill>
        <p:spPr>
          <a:xfrm flipH="1" flipV="1">
            <a:off x="8113286" y="3082150"/>
            <a:ext cx="4171950" cy="3894038"/>
          </a:xfrm>
          <a:custGeom>
            <a:avLst/>
            <a:gdLst>
              <a:gd name="connsiteX0" fmla="*/ 1612080 w 4171950"/>
              <a:gd name="connsiteY0" fmla="*/ 3894038 h 3894038"/>
              <a:gd name="connsiteX1" fmla="*/ 0 w 4171950"/>
              <a:gd name="connsiteY1" fmla="*/ 3894038 h 3894038"/>
              <a:gd name="connsiteX2" fmla="*/ 0 w 4171950"/>
              <a:gd name="connsiteY2" fmla="*/ 0 h 3894038"/>
              <a:gd name="connsiteX3" fmla="*/ 4171950 w 4171950"/>
              <a:gd name="connsiteY3" fmla="*/ 0 h 3894038"/>
              <a:gd name="connsiteX4" fmla="*/ 4171950 w 4171950"/>
              <a:gd name="connsiteY4" fmla="*/ 1801895 h 3894038"/>
              <a:gd name="connsiteX5" fmla="*/ 2914876 w 4171950"/>
              <a:gd name="connsiteY5" fmla="*/ 1129304 h 3894038"/>
              <a:gd name="connsiteX6" fmla="*/ 2964280 w 4171950"/>
              <a:gd name="connsiteY6" fmla="*/ 2492217 h 3894038"/>
              <a:gd name="connsiteX7" fmla="*/ 1895588 w 4171950"/>
              <a:gd name="connsiteY7" fmla="*/ 3269757 h 3894038"/>
              <a:gd name="connsiteX8" fmla="*/ 1447800 w 4171950"/>
              <a:gd name="connsiteY8" fmla="*/ 2190750 h 3894038"/>
              <a:gd name="connsiteX9" fmla="*/ 1381125 w 4171950"/>
              <a:gd name="connsiteY9" fmla="*/ 2495550 h 3894038"/>
              <a:gd name="connsiteX10" fmla="*/ 800100 w 4171950"/>
              <a:gd name="connsiteY10" fmla="*/ 2428875 h 3894038"/>
              <a:gd name="connsiteX11" fmla="*/ 733425 w 4171950"/>
              <a:gd name="connsiteY11" fmla="*/ 2609850 h 3894038"/>
              <a:gd name="connsiteX12" fmla="*/ 2487264 w 4171950"/>
              <a:gd name="connsiteY12" fmla="*/ 3894038 h 3894038"/>
              <a:gd name="connsiteX13" fmla="*/ 2154664 w 4171950"/>
              <a:gd name="connsiteY13" fmla="*/ 3894038 h 3894038"/>
              <a:gd name="connsiteX14" fmla="*/ 1898380 w 4171950"/>
              <a:gd name="connsiteY14" fmla="*/ 3276484 h 3894038"/>
              <a:gd name="connsiteX15" fmla="*/ 2387892 w 4171950"/>
              <a:gd name="connsiteY15" fmla="*/ 3865947 h 38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71950" h="3894038">
                <a:moveTo>
                  <a:pt x="1612080" y="3894038"/>
                </a:moveTo>
                <a:lnTo>
                  <a:pt x="0" y="3894038"/>
                </a:lnTo>
                <a:lnTo>
                  <a:pt x="0" y="0"/>
                </a:lnTo>
                <a:lnTo>
                  <a:pt x="4171950" y="0"/>
                </a:lnTo>
                <a:lnTo>
                  <a:pt x="4171950" y="1801895"/>
                </a:lnTo>
                <a:lnTo>
                  <a:pt x="2914876" y="1129304"/>
                </a:lnTo>
                <a:lnTo>
                  <a:pt x="2964280" y="2492217"/>
                </a:lnTo>
                <a:lnTo>
                  <a:pt x="1895588" y="3269757"/>
                </a:lnTo>
                <a:lnTo>
                  <a:pt x="1447800" y="2190750"/>
                </a:lnTo>
                <a:lnTo>
                  <a:pt x="1381125" y="2495550"/>
                </a:lnTo>
                <a:lnTo>
                  <a:pt x="800100" y="2428875"/>
                </a:lnTo>
                <a:lnTo>
                  <a:pt x="733425" y="2609850"/>
                </a:lnTo>
                <a:close/>
                <a:moveTo>
                  <a:pt x="2487264" y="3894038"/>
                </a:moveTo>
                <a:lnTo>
                  <a:pt x="2154664" y="3894038"/>
                </a:lnTo>
                <a:lnTo>
                  <a:pt x="1898380" y="3276484"/>
                </a:lnTo>
                <a:lnTo>
                  <a:pt x="2387892" y="3865947"/>
                </a:lnTo>
                <a:close/>
              </a:path>
            </a:pathLst>
          </a:custGeom>
        </p:spPr>
      </p:pic>
      <p:sp>
        <p:nvSpPr>
          <p:cNvPr id="3" name="任意多边形 18"/>
          <p:cNvSpPr/>
          <p:nvPr/>
        </p:nvSpPr>
        <p:spPr>
          <a:xfrm>
            <a:off x="6570490" y="1440579"/>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sp>
        <p:nvSpPr>
          <p:cNvPr id="4" name="任意多边形 21"/>
          <p:cNvSpPr/>
          <p:nvPr/>
        </p:nvSpPr>
        <p:spPr>
          <a:xfrm>
            <a:off x="6570489" y="2461687"/>
            <a:ext cx="3756941"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软件维护的定义和特点</a:t>
            </a:r>
          </a:p>
        </p:txBody>
      </p:sp>
      <p:sp>
        <p:nvSpPr>
          <p:cNvPr id="5" name="任意多边形 24"/>
          <p:cNvSpPr/>
          <p:nvPr/>
        </p:nvSpPr>
        <p:spPr>
          <a:xfrm>
            <a:off x="6562624" y="3489326"/>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软件维护策略</a:t>
            </a:r>
          </a:p>
        </p:txBody>
      </p:sp>
      <p:sp>
        <p:nvSpPr>
          <p:cNvPr id="2" name="任意多边形 27"/>
          <p:cNvSpPr/>
          <p:nvPr/>
        </p:nvSpPr>
        <p:spPr>
          <a:xfrm>
            <a:off x="6562624" y="4555607"/>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问题</a:t>
            </a:r>
          </a:p>
        </p:txBody>
      </p:sp>
      <p:sp>
        <p:nvSpPr>
          <p:cNvPr id="12" name="矩形: 圆角 8"/>
          <p:cNvSpPr/>
          <p:nvPr/>
        </p:nvSpPr>
        <p:spPr>
          <a:xfrm>
            <a:off x="6033792" y="1469353"/>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01</a:t>
            </a:r>
            <a:endParaRPr lang="zh-CN" altLang="en-US" b="1" dirty="0">
              <a:cs typeface="+mn-ea"/>
              <a:sym typeface="+mn-lt"/>
            </a:endParaRPr>
          </a:p>
        </p:txBody>
      </p:sp>
      <p:sp>
        <p:nvSpPr>
          <p:cNvPr id="13" name="矩形: 圆角 9"/>
          <p:cNvSpPr/>
          <p:nvPr/>
        </p:nvSpPr>
        <p:spPr>
          <a:xfrm>
            <a:off x="6033792" y="2500725"/>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02</a:t>
            </a:r>
            <a:endParaRPr lang="zh-CN" altLang="en-US" b="1" dirty="0">
              <a:cs typeface="+mn-ea"/>
              <a:sym typeface="+mn-lt"/>
            </a:endParaRPr>
          </a:p>
        </p:txBody>
      </p:sp>
      <p:sp>
        <p:nvSpPr>
          <p:cNvPr id="14" name="矩形: 圆角 10"/>
          <p:cNvSpPr/>
          <p:nvPr/>
        </p:nvSpPr>
        <p:spPr>
          <a:xfrm>
            <a:off x="6033792" y="3532097"/>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03</a:t>
            </a:r>
            <a:endParaRPr lang="zh-CN" altLang="en-US" b="1" dirty="0">
              <a:cs typeface="+mn-ea"/>
              <a:sym typeface="+mn-lt"/>
            </a:endParaRPr>
          </a:p>
        </p:txBody>
      </p:sp>
      <p:sp>
        <p:nvSpPr>
          <p:cNvPr id="15" name="矩形: 圆角 11"/>
          <p:cNvSpPr/>
          <p:nvPr/>
        </p:nvSpPr>
        <p:spPr>
          <a:xfrm>
            <a:off x="6033792" y="4563470"/>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04</a:t>
            </a:r>
            <a:endParaRPr lang="zh-CN" altLang="en-US" b="1" dirty="0">
              <a:cs typeface="+mn-ea"/>
              <a:sym typeface="+mn-lt"/>
            </a:endParaRPr>
          </a:p>
        </p:txBody>
      </p:sp>
      <p:sp>
        <p:nvSpPr>
          <p:cNvPr id="16" name="文本框 32"/>
          <p:cNvSpPr txBox="1"/>
          <p:nvPr/>
        </p:nvSpPr>
        <p:spPr>
          <a:xfrm>
            <a:off x="6751111" y="1751965"/>
            <a:ext cx="3576320" cy="28706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en-US" altLang="zh-CN" sz="1000" dirty="0">
                <a:solidFill>
                  <a:schemeClr val="tx1">
                    <a:lumMod val="50000"/>
                    <a:lumOff val="50000"/>
                  </a:schemeClr>
                </a:solidFill>
                <a:latin typeface="仿宋" panose="02010609060101010101" charset="-122"/>
                <a:ea typeface="仿宋" panose="02010609060101010101" charset="-122"/>
                <a:cs typeface="+mn-ea"/>
                <a:sym typeface="+mn-lt"/>
              </a:rPr>
              <a:t>. </a:t>
            </a:r>
          </a:p>
        </p:txBody>
      </p:sp>
      <p:sp>
        <p:nvSpPr>
          <p:cNvPr id="18" name="文本框 32"/>
          <p:cNvSpPr txBox="1"/>
          <p:nvPr/>
        </p:nvSpPr>
        <p:spPr>
          <a:xfrm>
            <a:off x="6819691" y="3867150"/>
            <a:ext cx="3576320" cy="28706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en-US" altLang="zh-CN" sz="1000" dirty="0">
                <a:solidFill>
                  <a:schemeClr val="tx1">
                    <a:lumMod val="50000"/>
                    <a:lumOff val="50000"/>
                  </a:schemeClr>
                </a:solidFill>
                <a:latin typeface="仿宋" panose="02010609060101010101" charset="-122"/>
                <a:ea typeface="仿宋" panose="02010609060101010101" charset="-122"/>
                <a:cs typeface="+mn-ea"/>
                <a:sym typeface="+mn-lt"/>
              </a:rPr>
              <a:t>. </a:t>
            </a:r>
          </a:p>
        </p:txBody>
      </p:sp>
      <p:sp>
        <p:nvSpPr>
          <p:cNvPr id="17" name="矩形: 圆角 11">
            <a:extLst>
              <a:ext uri="{FF2B5EF4-FFF2-40B4-BE49-F238E27FC236}">
                <a16:creationId xmlns:a16="http://schemas.microsoft.com/office/drawing/2014/main" id="{0C8B7284-A4E2-4469-8181-3468A42948DA}"/>
              </a:ext>
            </a:extLst>
          </p:cNvPr>
          <p:cNvSpPr/>
          <p:nvPr/>
        </p:nvSpPr>
        <p:spPr>
          <a:xfrm>
            <a:off x="6033792" y="5479359"/>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05</a:t>
            </a:r>
            <a:endParaRPr lang="zh-CN" altLang="en-US" b="1" dirty="0">
              <a:cs typeface="+mn-ea"/>
              <a:sym typeface="+mn-lt"/>
            </a:endParaRPr>
          </a:p>
        </p:txBody>
      </p:sp>
      <p:sp>
        <p:nvSpPr>
          <p:cNvPr id="19" name="任意多边形 27">
            <a:extLst>
              <a:ext uri="{FF2B5EF4-FFF2-40B4-BE49-F238E27FC236}">
                <a16:creationId xmlns:a16="http://schemas.microsoft.com/office/drawing/2014/main" id="{B2077FB4-B2A1-48D5-BA6F-67B26BDB0F7B}"/>
              </a:ext>
            </a:extLst>
          </p:cNvPr>
          <p:cNvSpPr/>
          <p:nvPr/>
        </p:nvSpPr>
        <p:spPr>
          <a:xfrm>
            <a:off x="6584120" y="5438454"/>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参考资料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40517" y="1971042"/>
            <a:ext cx="5722283" cy="461665"/>
          </a:xfrm>
          <a:prstGeom prst="rect">
            <a:avLst/>
          </a:prstGeom>
          <a:noFill/>
        </p:spPr>
        <p:txBody>
          <a:bodyPr wrap="square" rtlCol="0">
            <a:spAutoFit/>
          </a:bodyPr>
          <a:lstStyle/>
          <a:p>
            <a:r>
              <a:rPr lang="en-US" altLang="zh-CN" sz="2400" b="1" dirty="0">
                <a:latin typeface="+mj-ea"/>
                <a:ea typeface="+mj-ea"/>
              </a:rPr>
              <a:t>2.</a:t>
            </a:r>
            <a:r>
              <a:rPr lang="zh-CN" altLang="en-US" sz="2400" b="1" dirty="0">
                <a:latin typeface="+mj-ea"/>
                <a:ea typeface="+mj-ea"/>
              </a:rPr>
              <a:t>结构化维护</a:t>
            </a:r>
          </a:p>
        </p:txBody>
      </p:sp>
      <p:sp>
        <p:nvSpPr>
          <p:cNvPr id="9" name="文本框 8"/>
          <p:cNvSpPr txBox="1"/>
          <p:nvPr/>
        </p:nvSpPr>
        <p:spPr>
          <a:xfrm>
            <a:off x="1242228" y="2607406"/>
            <a:ext cx="7786887" cy="1938992"/>
          </a:xfrm>
          <a:prstGeom prst="rect">
            <a:avLst/>
          </a:prstGeom>
          <a:noFill/>
        </p:spPr>
        <p:txBody>
          <a:bodyPr wrap="square" rtlCol="0">
            <a:spAutoFit/>
          </a:bodyPr>
          <a:lstStyle/>
          <a:p>
            <a:pPr indent="457200"/>
            <a:r>
              <a:rPr lang="zh-CN" altLang="en-US" sz="2000" dirty="0"/>
              <a:t>如果有一个完整的软件配置存在，那么维护工作从评价设计文档开始，确定软件重要的结构特点、性能特点以及接口特点；估量要求的改动将带来的影响，并且计划实施途径。然后首先修改设计并且对所做的修改进行仔细复查。接下来编写相应的源程序代码；使用在测试说明书中包含的信息进行回归测试；最后，把修改的软件再次交付使用。</a:t>
            </a:r>
          </a:p>
        </p:txBody>
      </p:sp>
    </p:spTree>
    <p:extLst>
      <p:ext uri="{BB962C8B-B14F-4D97-AF65-F5344CB8AC3E}">
        <p14:creationId xmlns:p14="http://schemas.microsoft.com/office/powerpoint/2010/main" val="3549890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87967"/>
            <a:ext cx="8209965" cy="954107"/>
          </a:xfrm>
          <a:prstGeom prst="rect">
            <a:avLst/>
          </a:prstGeom>
          <a:noFill/>
        </p:spPr>
        <p:txBody>
          <a:bodyPr wrap="square" rtlCol="0">
            <a:spAutoFit/>
          </a:bodyPr>
          <a:lstStyle/>
          <a:p>
            <a:r>
              <a:rPr lang="en-US" altLang="zh-CN" sz="3200" b="1" dirty="0">
                <a:latin typeface="+mj-ea"/>
                <a:ea typeface="+mj-ea"/>
              </a:rPr>
              <a:t>2.2.2</a:t>
            </a:r>
            <a:r>
              <a:rPr lang="zh-CN" altLang="en-US" sz="3200" b="1" dirty="0">
                <a:latin typeface="+mj-ea"/>
                <a:ea typeface="+mj-ea"/>
              </a:rPr>
              <a:t>结构化维护与非结构化维护的区别</a:t>
            </a:r>
            <a:endParaRPr lang="en-US" altLang="zh-CN" sz="3200" b="1" dirty="0">
              <a:latin typeface="+mj-ea"/>
              <a:ea typeface="+mj-ea"/>
            </a:endParaRPr>
          </a:p>
          <a:p>
            <a:endParaRPr lang="zh-CN" altLang="en-US" sz="2400" dirty="0">
              <a:latin typeface="+mj-ea"/>
              <a:ea typeface="+mj-ea"/>
            </a:endParaRPr>
          </a:p>
        </p:txBody>
      </p:sp>
      <p:sp>
        <p:nvSpPr>
          <p:cNvPr id="9" name="文本框 8"/>
          <p:cNvSpPr txBox="1"/>
          <p:nvPr/>
        </p:nvSpPr>
        <p:spPr>
          <a:xfrm>
            <a:off x="1030688" y="2189194"/>
            <a:ext cx="8250472" cy="3016210"/>
          </a:xfrm>
          <a:prstGeom prst="rect">
            <a:avLst/>
          </a:prstGeom>
          <a:noFill/>
        </p:spPr>
        <p:txBody>
          <a:bodyPr wrap="square" rtlCol="0">
            <a:spAutoFit/>
          </a:bodyPr>
          <a:lstStyle/>
          <a:p>
            <a:r>
              <a:rPr lang="zh-CN" altLang="en-US" sz="2000" dirty="0"/>
              <a:t>结构化维护和非结构化维护的主要区别在于软件维护的周期不同；</a:t>
            </a:r>
            <a:endParaRPr lang="en-US" altLang="zh-CN" sz="2000" dirty="0"/>
          </a:p>
          <a:p>
            <a:endParaRPr lang="en-US" altLang="zh-CN" sz="2000" dirty="0"/>
          </a:p>
          <a:p>
            <a:r>
              <a:rPr lang="zh-CN" altLang="en-US" sz="2000" dirty="0"/>
              <a:t>     非结构化维护需要付出很大的代价（浪费精力并且遭受挫折的打击），这种维护方式是没有使用良好定义的方法学开发出来的软件必然结构。</a:t>
            </a:r>
            <a:endParaRPr lang="en-US" altLang="zh-CN" sz="2000" dirty="0"/>
          </a:p>
          <a:p>
            <a:endParaRPr lang="en-US" altLang="zh-CN" sz="2000" dirty="0"/>
          </a:p>
          <a:p>
            <a:pPr>
              <a:lnSpc>
                <a:spcPct val="150000"/>
              </a:lnSpc>
            </a:pPr>
            <a:r>
              <a:rPr lang="en-US" altLang="zh-CN" sz="2000" dirty="0"/>
              <a:t>      </a:t>
            </a:r>
            <a:r>
              <a:rPr lang="zh-CN" altLang="en-US" sz="2000" dirty="0"/>
              <a:t>结构化维护，是在软件开发的早期应用软件工程方法学的总结。虽然有了软件的完整配置并不能保证维护中没有问题，但是确实能减少精力的浪费并且提高维护的总体质量。</a:t>
            </a:r>
            <a:endParaRPr lang="en-US" altLang="zh-CN" sz="2000" dirty="0"/>
          </a:p>
        </p:txBody>
      </p:sp>
    </p:spTree>
    <p:extLst>
      <p:ext uri="{BB962C8B-B14F-4D97-AF65-F5344CB8AC3E}">
        <p14:creationId xmlns:p14="http://schemas.microsoft.com/office/powerpoint/2010/main" val="1386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1200329"/>
          </a:xfrm>
          <a:prstGeom prst="rect">
            <a:avLst/>
          </a:prstGeom>
          <a:noFill/>
        </p:spPr>
        <p:txBody>
          <a:bodyPr wrap="square" rtlCol="0">
            <a:spAutoFit/>
          </a:bodyPr>
          <a:lstStyle/>
          <a:p>
            <a:pPr indent="457200"/>
            <a:r>
              <a:rPr lang="zh-CN" altLang="en-US" sz="2400" dirty="0"/>
              <a:t>在过去的几十年中，软件维护的费用稳步上升。</a:t>
            </a:r>
            <a:r>
              <a:rPr lang="en-US" altLang="zh-CN" sz="2400" dirty="0"/>
              <a:t>1970</a:t>
            </a:r>
            <a:r>
              <a:rPr lang="zh-CN" altLang="en-US" sz="2400" dirty="0"/>
              <a:t>年用于维护已有软件的费用只占软件总预算的</a:t>
            </a:r>
            <a:r>
              <a:rPr lang="en-US" altLang="zh-CN" sz="2400" dirty="0"/>
              <a:t>35%~40%</a:t>
            </a:r>
            <a:r>
              <a:rPr lang="zh-CN" altLang="en-US" sz="2400" dirty="0"/>
              <a:t>，</a:t>
            </a:r>
            <a:r>
              <a:rPr lang="en-US" altLang="zh-CN" sz="2400" dirty="0"/>
              <a:t>1980</a:t>
            </a:r>
            <a:r>
              <a:rPr lang="zh-CN" altLang="en-US" sz="2400" dirty="0"/>
              <a:t>年上升为</a:t>
            </a:r>
            <a:r>
              <a:rPr lang="en-US" altLang="zh-CN" sz="2400" dirty="0"/>
              <a:t>40%~60%</a:t>
            </a:r>
            <a:r>
              <a:rPr lang="zh-CN" altLang="en-US" sz="2400" dirty="0"/>
              <a:t>，</a:t>
            </a:r>
            <a:r>
              <a:rPr lang="en-US" altLang="zh-CN" sz="2400" dirty="0"/>
              <a:t>1990</a:t>
            </a:r>
            <a:r>
              <a:rPr lang="zh-CN" altLang="en-US" sz="2400" dirty="0"/>
              <a:t>年上升为</a:t>
            </a:r>
            <a:r>
              <a:rPr lang="en-US" altLang="zh-CN" sz="2400" dirty="0"/>
              <a:t>70%~80%</a:t>
            </a:r>
            <a:r>
              <a:rPr lang="zh-CN" altLang="en-US" sz="2400" dirty="0"/>
              <a:t>。</a:t>
            </a:r>
            <a:endParaRPr lang="en-US" altLang="zh-CN" sz="2400" dirty="0"/>
          </a:p>
        </p:txBody>
      </p:sp>
      <p:sp>
        <p:nvSpPr>
          <p:cNvPr id="9" name="文本框 8"/>
          <p:cNvSpPr txBox="1"/>
          <p:nvPr/>
        </p:nvSpPr>
        <p:spPr>
          <a:xfrm>
            <a:off x="819150" y="1401760"/>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2.2.3</a:t>
            </a:r>
            <a:r>
              <a:rPr lang="zh-CN" altLang="en-US" sz="3600" b="1" dirty="0">
                <a:latin typeface="仿宋" panose="02010609060101010101" charset="-122"/>
                <a:ea typeface="仿宋" panose="02010609060101010101" charset="-122"/>
                <a:cs typeface="+mn-ea"/>
                <a:sym typeface="+mn-lt"/>
              </a:rPr>
              <a:t>维护的代价</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图表 13"/>
          <p:cNvGraphicFramePr>
            <a:graphicFrameLocks/>
          </p:cNvGraphicFramePr>
          <p:nvPr>
            <p:extLst>
              <p:ext uri="{D42A27DB-BD31-4B8C-83A1-F6EECF244321}">
                <p14:modId xmlns:p14="http://schemas.microsoft.com/office/powerpoint/2010/main" val="3741787211"/>
              </p:ext>
            </p:extLst>
          </p:nvPr>
        </p:nvGraphicFramePr>
        <p:xfrm>
          <a:off x="3253581" y="3312348"/>
          <a:ext cx="4141787" cy="3095625"/>
        </p:xfrm>
        <a:graphic>
          <a:graphicData uri="http://schemas.openxmlformats.org/presentationml/2006/ole">
            <mc:AlternateContent xmlns:mc="http://schemas.openxmlformats.org/markup-compatibility/2006">
              <mc:Choice xmlns:v="urn:schemas-microsoft-com:vml" Requires="v">
                <p:oleObj spid="_x0000_s2056" name="图表" r:id="rId3" imgW="4151736" imgH="3103133" progId="Excel.Chart.8">
                  <p:embed/>
                </p:oleObj>
              </mc:Choice>
              <mc:Fallback>
                <p:oleObj name="图表" r:id="rId3" imgW="4151736" imgH="3103133" progId="Excel.Chart.8">
                  <p:embed/>
                  <p:pic>
                    <p:nvPicPr>
                      <p:cNvPr id="33798" name="图表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581" y="3312348"/>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45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400300"/>
            <a:ext cx="9747914" cy="2862322"/>
          </a:xfrm>
          <a:prstGeom prst="rect">
            <a:avLst/>
          </a:prstGeom>
          <a:noFill/>
        </p:spPr>
        <p:txBody>
          <a:bodyPr wrap="square" rtlCol="0">
            <a:spAutoFit/>
          </a:bodyPr>
          <a:lstStyle/>
          <a:p>
            <a:pPr indent="457200"/>
            <a:endParaRPr lang="en-US" altLang="zh-CN" sz="2400" dirty="0"/>
          </a:p>
          <a:p>
            <a:pPr indent="457200"/>
            <a:r>
              <a:rPr lang="zh-CN" altLang="en-US" sz="2400" dirty="0"/>
              <a:t>维护费用只不过是软件维护的最明显的代价，其他一些还不明显的代价将来可能更为人们所关注。因为可用的资源必须供维护任务使用，以致耽误甚至丧失了开发的良机，这是软件维护的一个无形的代价。其他无形代价还有以下几点：</a:t>
            </a:r>
            <a:endParaRPr lang="en-US" altLang="zh-CN" sz="2400" dirty="0"/>
          </a:p>
          <a:p>
            <a:pPr indent="457200"/>
            <a:r>
              <a:rPr lang="en-US" altLang="zh-CN" sz="2000" dirty="0">
                <a:latin typeface="+mn-ea"/>
              </a:rPr>
              <a:t>·</a:t>
            </a:r>
            <a:r>
              <a:rPr lang="zh-CN" altLang="en-US" sz="2000" dirty="0">
                <a:latin typeface="+mn-ea"/>
              </a:rPr>
              <a:t>当看了合理的有关改错或修改的要求不能及时满足时将引起用户的不满</a:t>
            </a:r>
            <a:endParaRPr lang="en-US" altLang="zh-CN" sz="2000" dirty="0">
              <a:latin typeface="+mn-ea"/>
            </a:endParaRPr>
          </a:p>
          <a:p>
            <a:pPr indent="457200"/>
            <a:r>
              <a:rPr lang="en-US" altLang="zh-CN" sz="2000" dirty="0">
                <a:latin typeface="+mn-ea"/>
              </a:rPr>
              <a:t>·</a:t>
            </a:r>
            <a:r>
              <a:rPr lang="zh-CN" altLang="en-US" sz="2000" dirty="0">
                <a:latin typeface="+mn-ea"/>
              </a:rPr>
              <a:t>由于维护时的改动，在软件中引入潜伏的错误，从而降低了软件的质量</a:t>
            </a:r>
            <a:endParaRPr lang="en-US" altLang="zh-CN" sz="2000" dirty="0">
              <a:latin typeface="+mn-ea"/>
            </a:endParaRPr>
          </a:p>
          <a:p>
            <a:pPr indent="457200"/>
            <a:r>
              <a:rPr lang="en-US" altLang="zh-CN" sz="2000" dirty="0">
                <a:latin typeface="+mn-ea"/>
              </a:rPr>
              <a:t>·</a:t>
            </a:r>
            <a:r>
              <a:rPr lang="zh-CN" altLang="en-US" sz="2000" dirty="0">
                <a:latin typeface="+mn-ea"/>
              </a:rPr>
              <a:t>当必须把软件工程师调去从事维护工作时，将在开发过程中造成混乱</a:t>
            </a:r>
            <a:endParaRPr lang="en-US" altLang="zh-CN" sz="2000" dirty="0">
              <a:latin typeface="+mn-ea"/>
            </a:endParaRPr>
          </a:p>
        </p:txBody>
      </p:sp>
      <p:sp>
        <p:nvSpPr>
          <p:cNvPr id="3" name="文本框 2"/>
          <p:cNvSpPr txBox="1"/>
          <p:nvPr/>
        </p:nvSpPr>
        <p:spPr>
          <a:xfrm>
            <a:off x="1162635" y="1748589"/>
            <a:ext cx="4355849" cy="646331"/>
          </a:xfrm>
          <a:prstGeom prst="rect">
            <a:avLst/>
          </a:prstGeom>
          <a:noFill/>
        </p:spPr>
        <p:txBody>
          <a:bodyPr wrap="square" rtlCol="0">
            <a:spAutoFit/>
          </a:bodyPr>
          <a:lstStyle/>
          <a:p>
            <a:r>
              <a:rPr lang="zh-CN" altLang="en-US" sz="3600" dirty="0">
                <a:latin typeface="+mj-ea"/>
                <a:ea typeface="+mj-ea"/>
              </a:rPr>
              <a:t>无形的代价</a:t>
            </a:r>
          </a:p>
        </p:txBody>
      </p:sp>
    </p:spTree>
    <p:extLst>
      <p:ext uri="{BB962C8B-B14F-4D97-AF65-F5344CB8AC3E}">
        <p14:creationId xmlns:p14="http://schemas.microsoft.com/office/powerpoint/2010/main" val="356539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573448"/>
            <a:ext cx="9747914" cy="1569660"/>
          </a:xfrm>
          <a:prstGeom prst="rect">
            <a:avLst/>
          </a:prstGeom>
          <a:noFill/>
        </p:spPr>
        <p:txBody>
          <a:bodyPr wrap="square" rtlCol="0">
            <a:spAutoFit/>
          </a:bodyPr>
          <a:lstStyle/>
          <a:p>
            <a:pPr indent="457200"/>
            <a:r>
              <a:rPr lang="zh-CN" altLang="en-US" sz="2400" dirty="0"/>
              <a:t>软件维护的最后一个代价是生产率的大幅度下降，这种情况在维护就程序时常常遇到。例如据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p>
        </p:txBody>
      </p:sp>
      <p:sp>
        <p:nvSpPr>
          <p:cNvPr id="9" name="文本框 8"/>
          <p:cNvSpPr txBox="1"/>
          <p:nvPr/>
        </p:nvSpPr>
        <p:spPr>
          <a:xfrm>
            <a:off x="1162635" y="1748589"/>
            <a:ext cx="4355849" cy="646331"/>
          </a:xfrm>
          <a:prstGeom prst="rect">
            <a:avLst/>
          </a:prstGeom>
          <a:noFill/>
        </p:spPr>
        <p:txBody>
          <a:bodyPr wrap="square" rtlCol="0">
            <a:spAutoFit/>
          </a:bodyPr>
          <a:lstStyle/>
          <a:p>
            <a:r>
              <a:rPr lang="zh-CN" altLang="en-US" sz="3600" dirty="0">
                <a:latin typeface="+mj-ea"/>
                <a:ea typeface="+mj-ea"/>
              </a:rPr>
              <a:t>最后一个代价</a:t>
            </a:r>
          </a:p>
        </p:txBody>
      </p:sp>
    </p:spTree>
    <p:extLst>
      <p:ext uri="{BB962C8B-B14F-4D97-AF65-F5344CB8AC3E}">
        <p14:creationId xmlns:p14="http://schemas.microsoft.com/office/powerpoint/2010/main" val="296898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450500"/>
            <a:ext cx="9747914" cy="3046988"/>
          </a:xfrm>
          <a:prstGeom prst="rect">
            <a:avLst/>
          </a:prstGeom>
          <a:noFill/>
        </p:spPr>
        <p:txBody>
          <a:bodyPr wrap="square" rtlCol="0">
            <a:spAutoFit/>
          </a:bodyPr>
          <a:lstStyle/>
          <a:p>
            <a:pPr indent="457200"/>
            <a:r>
              <a:rPr lang="zh-CN" altLang="en-US" sz="2400" dirty="0">
                <a:latin typeface="+mn-ea"/>
              </a:rPr>
              <a:t>用于维护工作的劳动可以分成生产性活动（例如，分析评价，修改设计和编写程序代码等）和非生产性活动（例如理解代码程序的功能，解释数据结构、接口特点和性能限度等）。下述表达式给出维护工作量的一个模型：</a:t>
            </a:r>
            <a:endParaRPr lang="en-US" altLang="zh-CN" sz="2400" dirty="0">
              <a:latin typeface="+mn-ea"/>
            </a:endParaRPr>
          </a:p>
          <a:p>
            <a:pPr indent="457200"/>
            <a:r>
              <a:rPr lang="en-US" altLang="zh-CN" sz="2400" dirty="0">
                <a:latin typeface="+mn-ea"/>
              </a:rPr>
              <a:t>            M=P+K*</a:t>
            </a:r>
            <a:r>
              <a:rPr lang="en-US" altLang="zh-CN" sz="2400" dirty="0" err="1">
                <a:latin typeface="+mn-ea"/>
              </a:rPr>
              <a:t>exp</a:t>
            </a:r>
            <a:r>
              <a:rPr lang="zh-CN" altLang="en-US" sz="2400" dirty="0">
                <a:latin typeface="+mn-ea"/>
              </a:rPr>
              <a:t>（</a:t>
            </a:r>
            <a:r>
              <a:rPr lang="en-US" altLang="zh-CN" sz="2400" dirty="0">
                <a:latin typeface="+mn-ea"/>
              </a:rPr>
              <a:t>c-d</a:t>
            </a:r>
            <a:r>
              <a:rPr lang="zh-CN" altLang="en-US" sz="2400" dirty="0">
                <a:latin typeface="+mn-ea"/>
              </a:rPr>
              <a:t>）</a:t>
            </a:r>
            <a:endParaRPr lang="en-US" altLang="zh-CN" sz="2400" dirty="0">
              <a:latin typeface="+mn-ea"/>
            </a:endParaRPr>
          </a:p>
          <a:p>
            <a:pPr indent="457200"/>
            <a:r>
              <a:rPr lang="zh-CN" altLang="en-US" sz="2400" dirty="0">
                <a:latin typeface="+mn-ea"/>
              </a:rPr>
              <a:t>其中</a:t>
            </a:r>
            <a:r>
              <a:rPr lang="en-US" altLang="zh-CN" sz="2400" dirty="0">
                <a:latin typeface="+mn-ea"/>
              </a:rPr>
              <a:t>,M</a:t>
            </a:r>
            <a:r>
              <a:rPr lang="zh-CN" altLang="en-US" sz="2400" dirty="0">
                <a:latin typeface="+mn-ea"/>
              </a:rPr>
              <a:t>是维护的总工作量，</a:t>
            </a:r>
            <a:r>
              <a:rPr lang="en-US" altLang="zh-CN" sz="2400" dirty="0">
                <a:latin typeface="+mn-ea"/>
              </a:rPr>
              <a:t>P</a:t>
            </a:r>
            <a:r>
              <a:rPr lang="zh-CN" altLang="en-US" sz="2400" dirty="0">
                <a:latin typeface="+mn-ea"/>
              </a:rPr>
              <a:t>是生产性工作量，</a:t>
            </a:r>
            <a:r>
              <a:rPr lang="en-US" altLang="zh-CN" sz="2400" dirty="0">
                <a:latin typeface="+mn-ea"/>
              </a:rPr>
              <a:t>K</a:t>
            </a:r>
            <a:r>
              <a:rPr lang="zh-CN" altLang="en-US" sz="2400" dirty="0">
                <a:latin typeface="+mn-ea"/>
              </a:rPr>
              <a:t>是经验常数，</a:t>
            </a:r>
            <a:r>
              <a:rPr lang="en-US" altLang="zh-CN" sz="2400" dirty="0">
                <a:latin typeface="+mn-ea"/>
              </a:rPr>
              <a:t>c</a:t>
            </a:r>
            <a:r>
              <a:rPr lang="zh-CN" altLang="en-US" sz="2400" dirty="0">
                <a:latin typeface="+mn-ea"/>
              </a:rPr>
              <a:t>是复杂程度（非结构设计和缺失文档都会增加软件的复杂程度）</a:t>
            </a:r>
            <a:r>
              <a:rPr lang="en-US" altLang="zh-CN" sz="2400" dirty="0">
                <a:latin typeface="+mn-ea"/>
              </a:rPr>
              <a:t>,d</a:t>
            </a:r>
            <a:r>
              <a:rPr lang="zh-CN" altLang="en-US" sz="2400" dirty="0">
                <a:latin typeface="+mn-ea"/>
              </a:rPr>
              <a:t>是维护人员对软件的熟悉程度</a:t>
            </a:r>
            <a:endParaRPr lang="en-US" altLang="zh-CN" sz="2400" dirty="0">
              <a:latin typeface="+mn-ea"/>
            </a:endParaRPr>
          </a:p>
        </p:txBody>
      </p:sp>
    </p:spTree>
    <p:extLst>
      <p:ext uri="{BB962C8B-B14F-4D97-AF65-F5344CB8AC3E}">
        <p14:creationId xmlns:p14="http://schemas.microsoft.com/office/powerpoint/2010/main" val="1263677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450500"/>
            <a:ext cx="9747914" cy="461665"/>
          </a:xfrm>
          <a:prstGeom prst="rect">
            <a:avLst/>
          </a:prstGeom>
          <a:noFill/>
        </p:spPr>
        <p:txBody>
          <a:bodyPr wrap="square" rtlCol="0">
            <a:spAutoFit/>
          </a:bodyPr>
          <a:lstStyle/>
          <a:p>
            <a:pPr indent="457200"/>
            <a:r>
              <a:rPr lang="zh-CN" altLang="en-US" sz="2400" dirty="0">
                <a:latin typeface="+mn-ea"/>
              </a:rPr>
              <a:t>软件维护工作量的模型见下图。</a:t>
            </a:r>
            <a:endParaRPr lang="en-US" altLang="zh-CN" sz="2400" dirty="0">
              <a:latin typeface="+mn-ea"/>
            </a:endParaRPr>
          </a:p>
        </p:txBody>
      </p:sp>
      <p:pic>
        <p:nvPicPr>
          <p:cNvPr id="9" name="图片 8"/>
          <p:cNvPicPr>
            <a:picLocks noChangeAspect="1"/>
          </p:cNvPicPr>
          <p:nvPr/>
        </p:nvPicPr>
        <p:blipFill>
          <a:blip r:embed="rId2"/>
          <a:stretch>
            <a:fillRect/>
          </a:stretch>
        </p:blipFill>
        <p:spPr>
          <a:xfrm>
            <a:off x="2317581" y="2004868"/>
            <a:ext cx="5271939" cy="4175761"/>
          </a:xfrm>
          <a:prstGeom prst="rect">
            <a:avLst/>
          </a:prstGeom>
        </p:spPr>
      </p:pic>
    </p:spTree>
    <p:extLst>
      <p:ext uri="{BB962C8B-B14F-4D97-AF65-F5344CB8AC3E}">
        <p14:creationId xmlns:p14="http://schemas.microsoft.com/office/powerpoint/2010/main" val="1285373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2699844"/>
            <a:ext cx="9747914" cy="1569660"/>
          </a:xfrm>
          <a:prstGeom prst="rect">
            <a:avLst/>
          </a:prstGeom>
          <a:noFill/>
        </p:spPr>
        <p:txBody>
          <a:bodyPr wrap="square" rtlCol="0">
            <a:spAutoFit/>
          </a:bodyPr>
          <a:lstStyle/>
          <a:p>
            <a:pPr indent="457200"/>
            <a:r>
              <a:rPr lang="zh-CN" altLang="en-US" sz="2400" dirty="0">
                <a:latin typeface="+mn-ea"/>
              </a:rPr>
              <a:t>软件维护需要的工作量总的来说是非常大的，总的来说大型软件的维护成本的费用是开发成本的四倍所有，目前国外许多软件开发组织把</a:t>
            </a:r>
            <a:r>
              <a:rPr lang="en-US" altLang="zh-CN" sz="2400" dirty="0">
                <a:latin typeface="+mn-ea"/>
              </a:rPr>
              <a:t>60%</a:t>
            </a:r>
            <a:r>
              <a:rPr lang="zh-CN" altLang="en-US" sz="2400" dirty="0">
                <a:latin typeface="+mn-ea"/>
              </a:rPr>
              <a:t>以上的人力资源用于软件的维护。有形的软件维护成本是指花费了多少钱。无形的维护成本才是重中之重。</a:t>
            </a:r>
            <a:endParaRPr lang="en-US" altLang="zh-CN" sz="2400" dirty="0">
              <a:latin typeface="+mn-ea"/>
            </a:endParaRP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2.2.4</a:t>
            </a:r>
            <a:r>
              <a:rPr lang="zh-CN" altLang="en-US" sz="3600" b="1" dirty="0">
                <a:latin typeface="仿宋" panose="02010609060101010101" charset="-122"/>
                <a:ea typeface="仿宋" panose="02010609060101010101" charset="-122"/>
                <a:cs typeface="+mn-ea"/>
                <a:sym typeface="+mn-lt"/>
              </a:rPr>
              <a:t>维护成本</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2699844"/>
            <a:ext cx="9747914" cy="2677656"/>
          </a:xfrm>
          <a:prstGeom prst="rect">
            <a:avLst/>
          </a:prstGeom>
          <a:noFill/>
        </p:spPr>
        <p:txBody>
          <a:bodyPr wrap="square" rtlCol="0">
            <a:spAutoFit/>
          </a:bodyPr>
          <a:lstStyle/>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）理解别人写的程序通常非常困难，而且困难程度随着软件配置成分的减少而迅速增加。如果仅有程序代码没有说明文档，则会出现严重的问题。</a:t>
            </a:r>
          </a:p>
          <a:p>
            <a:r>
              <a:rPr lang="zh-CN" altLang="en-US" sz="2400" dirty="0"/>
              <a:t>（</a:t>
            </a:r>
            <a:r>
              <a:rPr lang="en-US" altLang="zh-CN" sz="2400" dirty="0"/>
              <a:t>2</a:t>
            </a:r>
            <a:r>
              <a:rPr lang="zh-CN" altLang="en-US" sz="2400" dirty="0"/>
              <a:t>） 需要维护的软件往往没有合格的文档，或者文档资料显著不足。认识到软件必须有文档仅仅是第一步，容易理解的并且和程序代码完全一致的文档才真正有价值。</a:t>
            </a:r>
          </a:p>
        </p:txBody>
      </p:sp>
      <p:sp>
        <p:nvSpPr>
          <p:cNvPr id="9" name="文本框 8"/>
          <p:cNvSpPr txBox="1"/>
          <p:nvPr/>
        </p:nvSpPr>
        <p:spPr>
          <a:xfrm>
            <a:off x="735331" y="1623178"/>
            <a:ext cx="482792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2.2.5</a:t>
            </a:r>
            <a:r>
              <a:rPr lang="zh-CN" altLang="en-US" sz="3600" b="1" dirty="0">
                <a:latin typeface="仿宋" panose="02010609060101010101" charset="-122"/>
                <a:ea typeface="仿宋" panose="02010609060101010101" charset="-122"/>
                <a:cs typeface="+mn-ea"/>
                <a:sym typeface="+mn-lt"/>
              </a:rPr>
              <a:t>维护的问题很多</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6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661603"/>
            <a:ext cx="9747914" cy="4154984"/>
          </a:xfrm>
          <a:prstGeom prst="rect">
            <a:avLst/>
          </a:prstGeom>
          <a:noFill/>
        </p:spPr>
        <p:txBody>
          <a:bodyPr wrap="square" rtlCol="0">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当要求对软件进行维护时，不能指望由开发人员给人们仔细说明软件。由于维护阶段持续的时间很长，因此，当需要解释软件时，往往原来写程序的人已经不在附近了。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绝大多数软件在设计时没有考虑将来的修改。除非使用强调模块独立原理的设计方法学，否则修改软件既困难又容易发生差错。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软件维护不是一项吸引人的工作。形成这种观念很大程度上是因为维护工作经常遭受挫折。</a:t>
            </a:r>
            <a:endParaRPr lang="en-US" altLang="zh-CN" sz="2400" dirty="0">
              <a:solidFill>
                <a:srgbClr val="000000"/>
              </a:solidFill>
            </a:endParaRPr>
          </a:p>
          <a:p>
            <a:endParaRPr lang="en-US" altLang="zh-CN" sz="1200" dirty="0">
              <a:solidFill>
                <a:srgbClr val="000000"/>
              </a:solidFill>
            </a:endParaRPr>
          </a:p>
          <a:p>
            <a:r>
              <a:rPr lang="zh-CN" altLang="en-US" sz="2000" dirty="0">
                <a:solidFill>
                  <a:srgbClr val="000000"/>
                </a:solidFill>
              </a:rPr>
              <a:t>       上述种种问题在现有的没采用软件工程思想开发出来的软件中，都或多或少地存在着。</a:t>
            </a:r>
            <a:r>
              <a:rPr lang="zh-CN" altLang="en-US" sz="2000" dirty="0">
                <a:solidFill>
                  <a:srgbClr val="FF0000"/>
                </a:solidFill>
              </a:rPr>
              <a:t>不应该把一种科学的方法学看做万应灵药</a:t>
            </a:r>
            <a:r>
              <a:rPr lang="zh-CN" altLang="en-US" sz="2000" dirty="0">
                <a:solidFill>
                  <a:srgbClr val="000000"/>
                </a:solidFill>
              </a:rPr>
              <a:t>，但是，软件工程至少部分地解决了与维护有关的每一个问题。</a:t>
            </a:r>
            <a:endParaRPr lang="en-US" altLang="zh-CN" sz="2000" dirty="0">
              <a:solidFill>
                <a:srgbClr val="000000"/>
              </a:solidFill>
            </a:endParaRPr>
          </a:p>
          <a:p>
            <a:endParaRPr lang="zh-CN" altLang="en-US" sz="2400" dirty="0">
              <a:solidFill>
                <a:srgbClr val="000000"/>
              </a:solidFill>
            </a:endParaRPr>
          </a:p>
        </p:txBody>
      </p:sp>
    </p:spTree>
    <p:extLst>
      <p:ext uri="{BB962C8B-B14F-4D97-AF65-F5344CB8AC3E}">
        <p14:creationId xmlns:p14="http://schemas.microsoft.com/office/powerpoint/2010/main" val="276085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01</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3034627"/>
            <a:ext cx="9747914" cy="1569660"/>
          </a:xfrm>
          <a:prstGeom prst="rect">
            <a:avLst/>
          </a:prstGeom>
          <a:noFill/>
        </p:spPr>
        <p:txBody>
          <a:bodyPr wrap="square" rtlCol="0">
            <a:spAutoFit/>
          </a:bodyPr>
          <a:lstStyle/>
          <a:p>
            <a:r>
              <a:rPr lang="zh-CN" altLang="zh-CN" sz="2400" dirty="0">
                <a:latin typeface="宋体" panose="02010600030101010101" pitchFamily="2" charset="-122"/>
              </a:rPr>
              <a:t>所谓软件维护的副作用，就是指由于修改程序而导致的错误或其它不需要的活动。</a:t>
            </a:r>
          </a:p>
          <a:p>
            <a:r>
              <a:rPr lang="zh-CN" altLang="zh-CN" sz="2400" dirty="0"/>
              <a:t>Freedman</a:t>
            </a:r>
            <a:r>
              <a:rPr lang="zh-CN" altLang="zh-CN" sz="2400" dirty="0">
                <a:latin typeface="宋体" panose="02010600030101010101" pitchFamily="2" charset="-122"/>
              </a:rPr>
              <a:t>和</a:t>
            </a:r>
            <a:r>
              <a:rPr lang="zh-CN" altLang="zh-CN" sz="2400" dirty="0"/>
              <a:t>Weinberg</a:t>
            </a:r>
            <a:r>
              <a:rPr lang="zh-CN" altLang="zh-CN" sz="2400" dirty="0">
                <a:latin typeface="宋体" panose="02010600030101010101" pitchFamily="2" charset="-122"/>
              </a:rPr>
              <a:t>定义了三类主要副作用，即：修改代码的副作用、修改数据的副作用和修改文档资料的副作用。</a:t>
            </a:r>
            <a:r>
              <a:rPr lang="zh-CN" altLang="zh-CN" sz="2400" dirty="0"/>
              <a:t> </a:t>
            </a: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2.2.6</a:t>
            </a:r>
            <a:r>
              <a:rPr lang="zh-CN" altLang="en-US" sz="3600" b="1" dirty="0">
                <a:latin typeface="仿宋" panose="02010609060101010101" charset="-122"/>
                <a:ea typeface="仿宋" panose="02010609060101010101" charset="-122"/>
                <a:cs typeface="+mn-ea"/>
                <a:sym typeface="+mn-lt"/>
              </a:rPr>
              <a:t>维护的副作用</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18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03</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软件维护策略</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83752" y="2803794"/>
            <a:ext cx="7427111" cy="461665"/>
          </a:xfrm>
          <a:prstGeom prst="rect">
            <a:avLst/>
          </a:prstGeom>
          <a:noFill/>
        </p:spPr>
        <p:txBody>
          <a:bodyPr wrap="square" rtlCol="0">
            <a:spAutoFit/>
          </a:bodyPr>
          <a:lstStyle/>
          <a:p>
            <a:r>
              <a:rPr lang="zh-CN" altLang="en-US" sz="2400" dirty="0">
                <a:latin typeface="宋体" panose="02010600030101010101" pitchFamily="2" charset="-122"/>
              </a:rPr>
              <a:t>针对不同的软件维护类型，需要采用不同的维护策略</a:t>
            </a:r>
            <a:endParaRPr lang="zh-CN" altLang="zh-CN" sz="2400" dirty="0"/>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3.1</a:t>
            </a:r>
            <a:r>
              <a:rPr lang="zh-CN" altLang="en-US" sz="3600" b="1" dirty="0">
                <a:latin typeface="仿宋" panose="02010609060101010101" charset="-122"/>
                <a:ea typeface="仿宋" panose="02010609060101010101" charset="-122"/>
                <a:cs typeface="+mn-ea"/>
                <a:sym typeface="+mn-lt"/>
              </a:rPr>
              <a:t>软件维护的策略</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427111" cy="3046988"/>
          </a:xfrm>
          <a:prstGeom prst="rect">
            <a:avLst/>
          </a:prstGeom>
          <a:noFill/>
        </p:spPr>
        <p:txBody>
          <a:bodyPr wrap="square" rtlCol="0">
            <a:spAutoFit/>
          </a:bodyPr>
          <a:lstStyle/>
          <a:p>
            <a:r>
              <a:rPr lang="en-US" altLang="zh-CN" sz="2400" dirty="0">
                <a:latin typeface="+mn-ea"/>
              </a:rPr>
              <a:t>   </a:t>
            </a:r>
            <a:r>
              <a:rPr lang="zh-CN" altLang="zh-CN" sz="2400" dirty="0">
                <a:latin typeface="+mn-ea"/>
              </a:rPr>
              <a:t>在开发过程中要生成100%可靠无误的软件通常是不太现实的，但通过使用一些新技术，可以大大减少进行改正性维护的需要。除此之外，还可通过以下方法来减少此类维护活动：</a:t>
            </a:r>
          </a:p>
          <a:p>
            <a:pPr lvl="1" algn="just"/>
            <a:r>
              <a:rPr lang="zh-CN" altLang="zh-CN" sz="2400" dirty="0">
                <a:latin typeface="+mn-ea"/>
              </a:rPr>
              <a:t>利用应用软件包；</a:t>
            </a:r>
          </a:p>
          <a:p>
            <a:pPr lvl="1" algn="just"/>
            <a:r>
              <a:rPr lang="zh-CN" altLang="zh-CN" sz="2400" dirty="0">
                <a:latin typeface="+mn-ea"/>
              </a:rPr>
              <a:t>进行防错程序设计；</a:t>
            </a:r>
          </a:p>
          <a:p>
            <a:pPr lvl="1" algn="just"/>
            <a:r>
              <a:rPr lang="zh-CN" altLang="zh-CN" sz="2400" dirty="0">
                <a:latin typeface="+mn-ea"/>
              </a:rPr>
              <a:t>提高系统结构化程度；</a:t>
            </a:r>
          </a:p>
          <a:p>
            <a:pPr lvl="1" algn="just"/>
            <a:r>
              <a:rPr lang="zh-CN" altLang="zh-CN" sz="2400" dirty="0">
                <a:latin typeface="+mn-ea"/>
              </a:rPr>
              <a:t>进行周期性维护审查。</a:t>
            </a: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1.</a:t>
            </a:r>
            <a:r>
              <a:rPr lang="zh-CN" altLang="en-US" sz="3600" b="1" dirty="0">
                <a:latin typeface="+mj-ea"/>
                <a:ea typeface="+mj-ea"/>
              </a:rPr>
              <a:t>改正性维护</a:t>
            </a:r>
          </a:p>
        </p:txBody>
      </p:sp>
    </p:spTree>
    <p:extLst>
      <p:ext uri="{BB962C8B-B14F-4D97-AF65-F5344CB8AC3E}">
        <p14:creationId xmlns:p14="http://schemas.microsoft.com/office/powerpoint/2010/main" val="209639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801834" cy="3108543"/>
          </a:xfrm>
          <a:prstGeom prst="rect">
            <a:avLst/>
          </a:prstGeom>
          <a:noFill/>
        </p:spPr>
        <p:txBody>
          <a:bodyPr wrap="square" rtlCol="0">
            <a:spAutoFit/>
          </a:bodyPr>
          <a:lstStyle/>
          <a:p>
            <a:pPr algn="just"/>
            <a:r>
              <a:rPr lang="zh-CN" altLang="zh-CN" sz="2800" dirty="0">
                <a:latin typeface="+mn-ea"/>
              </a:rPr>
              <a:t>运行环境的变化是不可避免的，但可以控制。</a:t>
            </a:r>
            <a:endParaRPr lang="en-US" altLang="zh-CN" sz="2800" dirty="0">
              <a:latin typeface="+mn-ea"/>
            </a:endParaRPr>
          </a:p>
          <a:p>
            <a:pPr algn="just"/>
            <a:r>
              <a:rPr lang="en-US" altLang="zh-CN" sz="2800" dirty="0">
                <a:latin typeface="+mn-ea"/>
              </a:rPr>
              <a:t>·</a:t>
            </a:r>
            <a:r>
              <a:rPr lang="zh-CN" altLang="zh-CN" sz="2800" dirty="0">
                <a:latin typeface="+mn-ea"/>
              </a:rPr>
              <a:t>进行配置管理。把硬件、操作系统和其他</a:t>
            </a:r>
            <a:r>
              <a:rPr lang="en-US" altLang="zh-CN" sz="2800" dirty="0">
                <a:latin typeface="+mn-ea"/>
              </a:rPr>
              <a:t>       </a:t>
            </a:r>
            <a:r>
              <a:rPr lang="zh-CN" altLang="zh-CN" sz="2800" dirty="0">
                <a:latin typeface="+mn-ea"/>
              </a:rPr>
              <a:t>相关环境因素的可能变化进行配置管理。</a:t>
            </a:r>
            <a:endParaRPr lang="en-US" altLang="zh-CN" sz="2800" dirty="0">
              <a:latin typeface="+mn-ea"/>
            </a:endParaRPr>
          </a:p>
          <a:p>
            <a:pPr algn="just"/>
            <a:r>
              <a:rPr lang="en-US" altLang="zh-CN" sz="2800" dirty="0">
                <a:latin typeface="+mn-ea"/>
              </a:rPr>
              <a:t>·</a:t>
            </a:r>
            <a:r>
              <a:rPr lang="zh-CN" altLang="zh-CN" sz="2800" dirty="0">
                <a:latin typeface="+mn-ea"/>
              </a:rPr>
              <a:t>修改局部化。把因环境变化而必须修改的程序局部于某些程序模块中。</a:t>
            </a:r>
            <a:endParaRPr lang="en-US" altLang="zh-CN" sz="2800" dirty="0">
              <a:latin typeface="+mn-ea"/>
            </a:endParaRPr>
          </a:p>
          <a:p>
            <a:pPr algn="just"/>
            <a:r>
              <a:rPr lang="en-US" altLang="zh-CN" sz="2800" dirty="0">
                <a:latin typeface="+mn-ea"/>
              </a:rPr>
              <a:t>·</a:t>
            </a:r>
            <a:r>
              <a:rPr lang="zh-CN" altLang="zh-CN" sz="2800" dirty="0">
                <a:latin typeface="+mn-ea"/>
              </a:rPr>
              <a:t>使用例行程序包等。例如使用内部程序列表等，可为维护性修改程序提供方便。 </a:t>
            </a: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2.</a:t>
            </a:r>
            <a:r>
              <a:rPr lang="zh-CN" altLang="en-US" sz="3600" b="1" dirty="0">
                <a:latin typeface="+mj-ea"/>
                <a:ea typeface="+mj-ea"/>
              </a:rPr>
              <a:t>适应性维护</a:t>
            </a:r>
          </a:p>
        </p:txBody>
      </p:sp>
    </p:spTree>
    <p:extLst>
      <p:ext uri="{BB962C8B-B14F-4D97-AF65-F5344CB8AC3E}">
        <p14:creationId xmlns:p14="http://schemas.microsoft.com/office/powerpoint/2010/main" val="4000791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427111" cy="2554545"/>
          </a:xfrm>
          <a:prstGeom prst="rect">
            <a:avLst/>
          </a:prstGeom>
          <a:noFill/>
        </p:spPr>
        <p:txBody>
          <a:bodyPr wrap="square" rtlCol="0">
            <a:spAutoFit/>
          </a:bodyPr>
          <a:lstStyle/>
          <a:p>
            <a:r>
              <a:rPr lang="zh-CN" altLang="zh-CN" sz="2400" dirty="0">
                <a:latin typeface="宋体" panose="02010600030101010101" pitchFamily="2" charset="-122"/>
              </a:rPr>
              <a:t> </a:t>
            </a:r>
            <a:r>
              <a:rPr lang="en-US" altLang="zh-CN" sz="2400" dirty="0">
                <a:latin typeface="宋体" panose="02010600030101010101" pitchFamily="2" charset="-122"/>
              </a:rPr>
              <a:t> </a:t>
            </a:r>
            <a:r>
              <a:rPr lang="zh-CN" altLang="zh-CN" sz="3200" dirty="0">
                <a:latin typeface="宋体" panose="02010600030101010101" pitchFamily="2" charset="-122"/>
              </a:rPr>
              <a:t>利用前两类维护中列举的方法，可以减少此类维护。另外，使用功能强且易于使用的工具和通过用户使用系统原型模型完整地确定系统需求等可以减少完善性维护的工作量。</a:t>
            </a:r>
            <a:r>
              <a:rPr lang="zh-CN" altLang="zh-CN" sz="3200" dirty="0"/>
              <a:t> </a:t>
            </a:r>
            <a:endParaRPr lang="zh-CN" altLang="zh-CN" sz="3200" dirty="0">
              <a:latin typeface="+mn-ea"/>
            </a:endParaRP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3.</a:t>
            </a:r>
            <a:r>
              <a:rPr lang="zh-CN" altLang="en-US" sz="3600" b="1" dirty="0">
                <a:latin typeface="+mj-ea"/>
                <a:ea typeface="+mj-ea"/>
              </a:rPr>
              <a:t>完善性维护</a:t>
            </a:r>
          </a:p>
        </p:txBody>
      </p:sp>
    </p:spTree>
    <p:extLst>
      <p:ext uri="{BB962C8B-B14F-4D97-AF65-F5344CB8AC3E}">
        <p14:creationId xmlns:p14="http://schemas.microsoft.com/office/powerpoint/2010/main" val="4055410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978298" cy="3539430"/>
          </a:xfrm>
          <a:prstGeom prst="rect">
            <a:avLst/>
          </a:prstGeom>
          <a:noFill/>
        </p:spPr>
        <p:txBody>
          <a:bodyPr wrap="square" rtlCol="0">
            <a:spAutoFit/>
          </a:bodyPr>
          <a:lstStyle/>
          <a:p>
            <a:r>
              <a:rPr lang="zh-CN" altLang="zh-CN" sz="3200" dirty="0">
                <a:latin typeface="+mn-ea"/>
              </a:rPr>
              <a:t> </a:t>
            </a:r>
            <a:r>
              <a:rPr lang="en-US" altLang="zh-CN" sz="3200" dirty="0">
                <a:latin typeface="+mn-ea"/>
              </a:rPr>
              <a:t> </a:t>
            </a:r>
            <a:r>
              <a:rPr lang="zh-CN" altLang="en-US" sz="3200" dirty="0">
                <a:latin typeface="+mn-ea"/>
              </a:rPr>
              <a:t>当为了改进未来的可维护性或可靠性，或为了给未来的改进奠定更好的基础而修改软件时，出现了第四项维护活动。这项维护活动通常称为预防性维护，目前这项维护活动相对比较少。</a:t>
            </a:r>
            <a:r>
              <a:rPr lang="zh-CN" altLang="zh-CN" sz="3200" dirty="0">
                <a:latin typeface="+mn-ea"/>
              </a:rPr>
              <a:t>可通过采用提前实现或软件重用等手段或技术来减少此类维护活动的工作量。 </a:t>
            </a:r>
          </a:p>
        </p:txBody>
      </p:sp>
      <p:sp>
        <p:nvSpPr>
          <p:cNvPr id="3" name="文本框 2"/>
          <p:cNvSpPr txBox="1"/>
          <p:nvPr/>
        </p:nvSpPr>
        <p:spPr>
          <a:xfrm>
            <a:off x="1026694" y="1764632"/>
            <a:ext cx="3449053" cy="646331"/>
          </a:xfrm>
          <a:prstGeom prst="rect">
            <a:avLst/>
          </a:prstGeom>
          <a:noFill/>
        </p:spPr>
        <p:txBody>
          <a:bodyPr wrap="square" rtlCol="0">
            <a:spAutoFit/>
          </a:bodyPr>
          <a:lstStyle/>
          <a:p>
            <a:r>
              <a:rPr lang="en-US" altLang="zh-CN" sz="3600" b="1" dirty="0">
                <a:latin typeface="+mj-ea"/>
                <a:ea typeface="+mj-ea"/>
              </a:rPr>
              <a:t>1.</a:t>
            </a:r>
            <a:r>
              <a:rPr lang="zh-CN" altLang="en-US" sz="3600" b="1" dirty="0">
                <a:latin typeface="+mj-ea"/>
                <a:ea typeface="+mj-ea"/>
              </a:rPr>
              <a:t>预防性性维护</a:t>
            </a:r>
          </a:p>
        </p:txBody>
      </p:sp>
    </p:spTree>
    <p:extLst>
      <p:ext uri="{BB962C8B-B14F-4D97-AF65-F5344CB8AC3E}">
        <p14:creationId xmlns:p14="http://schemas.microsoft.com/office/powerpoint/2010/main" val="2933287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04</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问题</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extLst>
      <p:ext uri="{BB962C8B-B14F-4D97-AF65-F5344CB8AC3E}">
        <p14:creationId xmlns:p14="http://schemas.microsoft.com/office/powerpoint/2010/main" val="207125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four</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问题</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58168" y="2586036"/>
            <a:ext cx="7427111" cy="461665"/>
          </a:xfrm>
          <a:prstGeom prst="rect">
            <a:avLst/>
          </a:prstGeom>
          <a:noFill/>
        </p:spPr>
        <p:txBody>
          <a:bodyPr wrap="square" rtlCol="0">
            <a:spAutoFit/>
          </a:bodyPr>
          <a:lstStyle/>
          <a:p>
            <a:r>
              <a:rPr lang="zh-CN" altLang="en-US" sz="2400" dirty="0">
                <a:latin typeface="宋体" panose="02010600030101010101" pitchFamily="2" charset="-122"/>
              </a:rPr>
              <a:t>软件维护是一个怎么样的过程？</a:t>
            </a:r>
            <a:endParaRPr lang="zh-CN" altLang="zh-CN" sz="2400" dirty="0"/>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问题一</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D0255B8-C59E-4C14-B30E-F779E53B226E}"/>
              </a:ext>
            </a:extLst>
          </p:cNvPr>
          <p:cNvSpPr txBox="1"/>
          <p:nvPr/>
        </p:nvSpPr>
        <p:spPr>
          <a:xfrm>
            <a:off x="1329295" y="3361977"/>
            <a:ext cx="5382223" cy="1200329"/>
          </a:xfrm>
          <a:prstGeom prst="rect">
            <a:avLst/>
          </a:prstGeom>
          <a:noFill/>
        </p:spPr>
        <p:txBody>
          <a:bodyPr wrap="square" rtlCol="0">
            <a:spAutoFit/>
          </a:bodyPr>
          <a:lstStyle/>
          <a:p>
            <a:r>
              <a:rPr lang="zh-CN" altLang="en-US" sz="2400" dirty="0"/>
              <a:t>答：所谓软件维护就是在软件已经交付使用后，为了改正错误或者满足新的需求而修改软件的过程。</a:t>
            </a:r>
          </a:p>
        </p:txBody>
      </p:sp>
    </p:spTree>
    <p:extLst>
      <p:ext uri="{BB962C8B-B14F-4D97-AF65-F5344CB8AC3E}">
        <p14:creationId xmlns:p14="http://schemas.microsoft.com/office/powerpoint/2010/main" val="262303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four</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问题</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58168" y="2586036"/>
            <a:ext cx="7427111" cy="461665"/>
          </a:xfrm>
          <a:prstGeom prst="rect">
            <a:avLst/>
          </a:prstGeom>
          <a:noFill/>
        </p:spPr>
        <p:txBody>
          <a:bodyPr wrap="square" rtlCol="0">
            <a:spAutoFit/>
          </a:bodyPr>
          <a:lstStyle/>
          <a:p>
            <a:r>
              <a:rPr lang="zh-CN" altLang="en-US" sz="2400" dirty="0">
                <a:latin typeface="宋体" panose="02010600030101010101" pitchFamily="2" charset="-122"/>
              </a:rPr>
              <a:t>软件维护活动有哪些？</a:t>
            </a:r>
            <a:endParaRPr lang="zh-CN" altLang="zh-CN" sz="2400" dirty="0"/>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问题二</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D0255B8-C59E-4C14-B30E-F779E53B226E}"/>
              </a:ext>
            </a:extLst>
          </p:cNvPr>
          <p:cNvSpPr txBox="1"/>
          <p:nvPr/>
        </p:nvSpPr>
        <p:spPr>
          <a:xfrm>
            <a:off x="1329295" y="3361977"/>
            <a:ext cx="5382223" cy="1569660"/>
          </a:xfrm>
          <a:prstGeom prst="rect">
            <a:avLst/>
          </a:prstGeom>
          <a:noFill/>
        </p:spPr>
        <p:txBody>
          <a:bodyPr wrap="square" rtlCol="0">
            <a:spAutoFit/>
          </a:bodyPr>
          <a:lstStyle/>
          <a:p>
            <a:r>
              <a:rPr lang="en-US" altLang="zh-CN" sz="2400" dirty="0"/>
              <a:t>1.</a:t>
            </a:r>
            <a:r>
              <a:rPr lang="zh-CN" altLang="en-US" sz="2400" dirty="0"/>
              <a:t>改正性维护</a:t>
            </a:r>
            <a:endParaRPr lang="en-US" altLang="zh-CN" sz="2400" dirty="0"/>
          </a:p>
          <a:p>
            <a:r>
              <a:rPr lang="en-US" altLang="zh-CN" sz="2400" dirty="0"/>
              <a:t>2.</a:t>
            </a:r>
            <a:r>
              <a:rPr lang="zh-CN" altLang="en-US" sz="2400" dirty="0"/>
              <a:t>适应性维护</a:t>
            </a:r>
            <a:endParaRPr lang="en-US" altLang="zh-CN" sz="2400" dirty="0"/>
          </a:p>
          <a:p>
            <a:r>
              <a:rPr lang="en-US" altLang="zh-CN" sz="2400" dirty="0"/>
              <a:t>3.</a:t>
            </a:r>
            <a:r>
              <a:rPr lang="zh-CN" altLang="en-US" sz="2400" dirty="0"/>
              <a:t>完善性维护</a:t>
            </a:r>
            <a:endParaRPr lang="en-US" altLang="zh-CN" sz="2400" dirty="0"/>
          </a:p>
          <a:p>
            <a:r>
              <a:rPr lang="en-US" altLang="zh-CN" sz="2400" dirty="0"/>
              <a:t>4.</a:t>
            </a:r>
            <a:r>
              <a:rPr lang="zh-CN" altLang="en-US" sz="2400" dirty="0"/>
              <a:t>预防性维护</a:t>
            </a:r>
          </a:p>
        </p:txBody>
      </p:sp>
    </p:spTree>
    <p:extLst>
      <p:ext uri="{BB962C8B-B14F-4D97-AF65-F5344CB8AC3E}">
        <p14:creationId xmlns:p14="http://schemas.microsoft.com/office/powerpoint/2010/main" val="67176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5"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前言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1944" y="1429689"/>
            <a:ext cx="9747914" cy="3046988"/>
          </a:xfrm>
          <a:prstGeom prst="rect">
            <a:avLst/>
          </a:prstGeom>
          <a:noFill/>
        </p:spPr>
        <p:txBody>
          <a:bodyPr wrap="square" rtlCol="0">
            <a:spAutoFit/>
          </a:bodyPr>
          <a:lstStyle/>
          <a:p>
            <a:pPr indent="457200"/>
            <a:r>
              <a:rPr lang="zh-CN" altLang="en-US" sz="2400" dirty="0"/>
              <a:t>  随着信息技术的不断发展</a:t>
            </a:r>
            <a:r>
              <a:rPr lang="en-US" altLang="zh-CN" sz="2400" dirty="0"/>
              <a:t>,</a:t>
            </a:r>
            <a:r>
              <a:rPr lang="zh-CN" altLang="en-US" sz="2400" dirty="0"/>
              <a:t>计算机技术在现代各行各业中的应用</a:t>
            </a:r>
            <a:r>
              <a:rPr lang="en-US" altLang="zh-CN" sz="2400" dirty="0"/>
              <a:t>,</a:t>
            </a:r>
            <a:r>
              <a:rPr lang="zh-CN" altLang="en-US" sz="2400" dirty="0"/>
              <a:t>让计算机软件在各行各业的工作效率的提升过程中发挥了重要的作用。 但是从软件的应用情况来看</a:t>
            </a:r>
            <a:r>
              <a:rPr lang="en-US" altLang="zh-CN" sz="2400" dirty="0"/>
              <a:t>,</a:t>
            </a:r>
            <a:r>
              <a:rPr lang="en-US" altLang="zh-CN" sz="2400" b="1" dirty="0"/>
              <a:t>bug</a:t>
            </a:r>
            <a:r>
              <a:rPr lang="zh-CN" altLang="en-US" sz="2400" b="1" dirty="0"/>
              <a:t>问题</a:t>
            </a:r>
            <a:r>
              <a:rPr lang="zh-CN" altLang="en-US" sz="2400" dirty="0"/>
              <a:t>已经成为影响软件实际应用效果的一个重要问题。 很多软件在</a:t>
            </a:r>
            <a:r>
              <a:rPr lang="zh-CN" altLang="en-US" sz="2400" b="1" dirty="0"/>
              <a:t>实际</a:t>
            </a:r>
            <a:r>
              <a:rPr lang="zh-CN" altLang="en-US" sz="2400" dirty="0"/>
              <a:t>应用中都需要</a:t>
            </a:r>
            <a:r>
              <a:rPr lang="zh-CN" altLang="en-US" sz="2400" b="1" dirty="0"/>
              <a:t>进行不断更新</a:t>
            </a:r>
            <a:r>
              <a:rPr lang="en-US" altLang="zh-CN" sz="2400" dirty="0"/>
              <a:t>,</a:t>
            </a:r>
            <a:r>
              <a:rPr lang="zh-CN" altLang="en-US" sz="2400" dirty="0"/>
              <a:t>在软件系统得到更新以后</a:t>
            </a:r>
            <a:r>
              <a:rPr lang="en-US" altLang="zh-CN" sz="2400" dirty="0"/>
              <a:t>,</a:t>
            </a:r>
            <a:r>
              <a:rPr lang="zh-CN" altLang="en-US" sz="2400" dirty="0"/>
              <a:t>软件性还会出现一些影响软件应用的新问题。对于软件设计人员而言</a:t>
            </a:r>
            <a:r>
              <a:rPr lang="en-US" altLang="zh-CN" sz="2400" dirty="0"/>
              <a:t>,</a:t>
            </a:r>
            <a:r>
              <a:rPr lang="zh-CN" altLang="en-US" sz="2400" dirty="0"/>
              <a:t>对软件的健壮性进行提升</a:t>
            </a:r>
            <a:r>
              <a:rPr lang="en-US" altLang="zh-CN" sz="2400" dirty="0"/>
              <a:t>,</a:t>
            </a:r>
            <a:r>
              <a:rPr lang="zh-CN" altLang="en-US" sz="2400" dirty="0"/>
              <a:t>是其在未来工作中所要面对的一个重要问题。同时从</a:t>
            </a:r>
            <a:r>
              <a:rPr lang="zh-CN" altLang="en-US" sz="2400" b="1" dirty="0"/>
              <a:t>根本</a:t>
            </a:r>
            <a:r>
              <a:rPr lang="zh-CN" altLang="en-US" sz="2400" dirty="0"/>
              <a:t>上来讲，软件测试的目标就是</a:t>
            </a:r>
            <a:r>
              <a:rPr lang="zh-CN" altLang="en-US" sz="2400" b="1" dirty="0"/>
              <a:t>尽可能多地发现并排除软件中潜藏的错误，最终把一个高质量的软件系统交给用户使用。</a:t>
            </a:r>
          </a:p>
        </p:txBody>
      </p:sp>
    </p:spTree>
    <p:extLst>
      <p:ext uri="{BB962C8B-B14F-4D97-AF65-F5344CB8AC3E}">
        <p14:creationId xmlns:p14="http://schemas.microsoft.com/office/powerpoint/2010/main" val="2663210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four</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问题</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58168" y="2586036"/>
            <a:ext cx="7427111" cy="461665"/>
          </a:xfrm>
          <a:prstGeom prst="rect">
            <a:avLst/>
          </a:prstGeom>
          <a:noFill/>
        </p:spPr>
        <p:txBody>
          <a:bodyPr wrap="square" rtlCol="0">
            <a:spAutoFit/>
          </a:bodyPr>
          <a:lstStyle/>
          <a:p>
            <a:r>
              <a:rPr lang="zh-CN" altLang="en-US" sz="2400" dirty="0">
                <a:latin typeface="宋体" panose="02010600030101010101" pitchFamily="2" charset="-122"/>
              </a:rPr>
              <a:t>软件维护活动有哪些？</a:t>
            </a:r>
            <a:endParaRPr lang="zh-CN" altLang="zh-CN" sz="2400" dirty="0"/>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问题二</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D0255B8-C59E-4C14-B30E-F779E53B226E}"/>
              </a:ext>
            </a:extLst>
          </p:cNvPr>
          <p:cNvSpPr txBox="1"/>
          <p:nvPr/>
        </p:nvSpPr>
        <p:spPr>
          <a:xfrm>
            <a:off x="1329295" y="3361977"/>
            <a:ext cx="5382223" cy="1569660"/>
          </a:xfrm>
          <a:prstGeom prst="rect">
            <a:avLst/>
          </a:prstGeom>
          <a:noFill/>
        </p:spPr>
        <p:txBody>
          <a:bodyPr wrap="square" rtlCol="0">
            <a:spAutoFit/>
          </a:bodyPr>
          <a:lstStyle/>
          <a:p>
            <a:r>
              <a:rPr lang="en-US" altLang="zh-CN" sz="2400" dirty="0"/>
              <a:t>1.</a:t>
            </a:r>
            <a:r>
              <a:rPr lang="zh-CN" altLang="en-US" sz="2400" dirty="0"/>
              <a:t>改正性维护</a:t>
            </a:r>
            <a:endParaRPr lang="en-US" altLang="zh-CN" sz="2400" dirty="0"/>
          </a:p>
          <a:p>
            <a:r>
              <a:rPr lang="en-US" altLang="zh-CN" sz="2400" dirty="0"/>
              <a:t>2.</a:t>
            </a:r>
            <a:r>
              <a:rPr lang="zh-CN" altLang="en-US" sz="2400" dirty="0"/>
              <a:t>适应性维护</a:t>
            </a:r>
            <a:endParaRPr lang="en-US" altLang="zh-CN" sz="2400" dirty="0"/>
          </a:p>
          <a:p>
            <a:r>
              <a:rPr lang="en-US" altLang="zh-CN" sz="2400" dirty="0"/>
              <a:t>3.</a:t>
            </a:r>
            <a:r>
              <a:rPr lang="zh-CN" altLang="en-US" sz="2400" dirty="0"/>
              <a:t>完善性维护</a:t>
            </a:r>
            <a:endParaRPr lang="en-US" altLang="zh-CN" sz="2400" dirty="0"/>
          </a:p>
          <a:p>
            <a:r>
              <a:rPr lang="en-US" altLang="zh-CN" sz="2400" dirty="0"/>
              <a:t>4.</a:t>
            </a:r>
            <a:r>
              <a:rPr lang="zh-CN" altLang="en-US" sz="2400" dirty="0"/>
              <a:t>预防性维护</a:t>
            </a:r>
          </a:p>
        </p:txBody>
      </p:sp>
    </p:spTree>
    <p:extLst>
      <p:ext uri="{BB962C8B-B14F-4D97-AF65-F5344CB8AC3E}">
        <p14:creationId xmlns:p14="http://schemas.microsoft.com/office/powerpoint/2010/main" val="343515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four</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问题</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58168" y="2586036"/>
            <a:ext cx="7427111" cy="830997"/>
          </a:xfrm>
          <a:prstGeom prst="rect">
            <a:avLst/>
          </a:prstGeom>
          <a:noFill/>
        </p:spPr>
        <p:txBody>
          <a:bodyPr wrap="square" rtlCol="0">
            <a:spAutoFit/>
          </a:bodyPr>
          <a:lstStyle/>
          <a:p>
            <a:r>
              <a:rPr lang="zh-CN" altLang="en-US" sz="2400" dirty="0">
                <a:latin typeface="宋体" panose="02010600030101010101" pitchFamily="2" charset="-122"/>
              </a:rPr>
              <a:t>软件维护分为结构化维护和非结构化维护，那么两者之间的区别是什么？</a:t>
            </a:r>
            <a:endParaRPr lang="zh-CN" altLang="zh-CN" sz="2400" dirty="0"/>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问题三</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D0255B8-C59E-4C14-B30E-F779E53B226E}"/>
              </a:ext>
            </a:extLst>
          </p:cNvPr>
          <p:cNvSpPr txBox="1"/>
          <p:nvPr/>
        </p:nvSpPr>
        <p:spPr>
          <a:xfrm>
            <a:off x="1206033" y="3512538"/>
            <a:ext cx="7479246" cy="2677656"/>
          </a:xfrm>
          <a:prstGeom prst="rect">
            <a:avLst/>
          </a:prstGeom>
          <a:noFill/>
        </p:spPr>
        <p:txBody>
          <a:bodyPr wrap="square" rtlCol="0">
            <a:spAutoFit/>
          </a:bodyPr>
          <a:lstStyle/>
          <a:p>
            <a:r>
              <a:rPr lang="zh-CN" altLang="en-US" sz="2400" dirty="0"/>
              <a:t>答：结构化维护和非结构化维护的主要区别在于软件维护的周期不同；非结构化维护需要付出很大的代价，是没有使用良好定义的方法学开发出来的软件必然结构。结构化维护，是在软件开发的早期应用软件工程方法学的总结，能减少精力的浪费并且提高维护的总体质量。</a:t>
            </a:r>
            <a:endParaRPr lang="en-US" altLang="zh-CN" sz="2400" dirty="0"/>
          </a:p>
          <a:p>
            <a:endParaRPr lang="zh-CN" altLang="en-US" sz="2400" dirty="0"/>
          </a:p>
        </p:txBody>
      </p:sp>
    </p:spTree>
    <p:extLst>
      <p:ext uri="{BB962C8B-B14F-4D97-AF65-F5344CB8AC3E}">
        <p14:creationId xmlns:p14="http://schemas.microsoft.com/office/powerpoint/2010/main" val="318495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four</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问题</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58168" y="2586036"/>
            <a:ext cx="7427111" cy="461665"/>
          </a:xfrm>
          <a:prstGeom prst="rect">
            <a:avLst/>
          </a:prstGeom>
          <a:noFill/>
        </p:spPr>
        <p:txBody>
          <a:bodyPr wrap="square" rtlCol="0">
            <a:spAutoFit/>
          </a:bodyPr>
          <a:lstStyle/>
          <a:p>
            <a:r>
              <a:rPr lang="zh-CN" altLang="en-US" sz="2400" dirty="0">
                <a:latin typeface="宋体" panose="02010600030101010101" pitchFamily="2" charset="-122"/>
              </a:rPr>
              <a:t>软件维护的代价有哪些？</a:t>
            </a:r>
            <a:endParaRPr lang="zh-CN" altLang="zh-CN" sz="2400" dirty="0"/>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问题四</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D0255B8-C59E-4C14-B30E-F779E53B226E}"/>
              </a:ext>
            </a:extLst>
          </p:cNvPr>
          <p:cNvSpPr txBox="1"/>
          <p:nvPr/>
        </p:nvSpPr>
        <p:spPr>
          <a:xfrm>
            <a:off x="1329295" y="3361977"/>
            <a:ext cx="7246534" cy="2677656"/>
          </a:xfrm>
          <a:prstGeom prst="rect">
            <a:avLst/>
          </a:prstGeom>
          <a:noFill/>
        </p:spPr>
        <p:txBody>
          <a:bodyPr wrap="square" rtlCol="0">
            <a:spAutoFit/>
          </a:bodyPr>
          <a:lstStyle/>
          <a:p>
            <a:r>
              <a:rPr lang="en-US" altLang="zh-CN" sz="2400" dirty="0">
                <a:latin typeface="+mn-ea"/>
              </a:rPr>
              <a:t>1.</a:t>
            </a:r>
            <a:r>
              <a:rPr lang="zh-CN" altLang="en-US" sz="2400" dirty="0">
                <a:latin typeface="+mn-ea"/>
              </a:rPr>
              <a:t>当看了合理的有关改错或修改的要求不能及时满足时将引起用户的不满</a:t>
            </a:r>
            <a:endParaRPr lang="en-US" altLang="zh-CN" sz="2400" dirty="0">
              <a:latin typeface="+mn-ea"/>
            </a:endParaRPr>
          </a:p>
          <a:p>
            <a:r>
              <a:rPr lang="en-US" altLang="zh-CN" sz="2400" dirty="0">
                <a:latin typeface="+mn-ea"/>
              </a:rPr>
              <a:t>2.</a:t>
            </a:r>
            <a:r>
              <a:rPr lang="zh-CN" altLang="en-US" sz="2400" dirty="0">
                <a:latin typeface="+mn-ea"/>
              </a:rPr>
              <a:t>由于维护时的改动，在软件中引入潜伏的错误，从而降低了软件的质量</a:t>
            </a:r>
            <a:endParaRPr lang="en-US" altLang="zh-CN" sz="2400" dirty="0">
              <a:latin typeface="+mn-ea"/>
            </a:endParaRPr>
          </a:p>
          <a:p>
            <a:r>
              <a:rPr lang="en-US" altLang="zh-CN" sz="2400" dirty="0">
                <a:latin typeface="+mn-ea"/>
              </a:rPr>
              <a:t>3.</a:t>
            </a:r>
            <a:r>
              <a:rPr lang="zh-CN" altLang="en-US" sz="2400" dirty="0">
                <a:latin typeface="+mn-ea"/>
              </a:rPr>
              <a:t>当必须把软件工程师调去从事维护工作时，将在开发过程中造成混乱</a:t>
            </a:r>
            <a:endParaRPr lang="en-US" altLang="zh-CN" sz="2400" dirty="0">
              <a:latin typeface="+mn-ea"/>
            </a:endParaRPr>
          </a:p>
          <a:p>
            <a:r>
              <a:rPr lang="en-US" altLang="zh-CN" sz="2400" dirty="0">
                <a:latin typeface="+mn-ea"/>
              </a:rPr>
              <a:t>4.</a:t>
            </a:r>
            <a:r>
              <a:rPr lang="zh-CN" altLang="en-US" sz="2400" dirty="0"/>
              <a:t>生产率的大幅度下降</a:t>
            </a:r>
            <a:endParaRPr lang="en-US" altLang="zh-CN" sz="2400" dirty="0">
              <a:latin typeface="+mn-ea"/>
            </a:endParaRPr>
          </a:p>
        </p:txBody>
      </p:sp>
    </p:spTree>
    <p:extLst>
      <p:ext uri="{BB962C8B-B14F-4D97-AF65-F5344CB8AC3E}">
        <p14:creationId xmlns:p14="http://schemas.microsoft.com/office/powerpoint/2010/main" val="76141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four</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问题</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58168" y="2124380"/>
            <a:ext cx="7427111" cy="461665"/>
          </a:xfrm>
          <a:prstGeom prst="rect">
            <a:avLst/>
          </a:prstGeom>
          <a:noFill/>
        </p:spPr>
        <p:txBody>
          <a:bodyPr wrap="square" rtlCol="0">
            <a:spAutoFit/>
          </a:bodyPr>
          <a:lstStyle/>
          <a:p>
            <a:r>
              <a:rPr lang="zh-CN" altLang="en-US" sz="2400" dirty="0">
                <a:latin typeface="宋体" panose="02010600030101010101" pitchFamily="2" charset="-122"/>
              </a:rPr>
              <a:t>软件维护的问题有哪些？</a:t>
            </a:r>
            <a:endParaRPr lang="zh-CN" altLang="zh-CN" sz="2400" dirty="0"/>
          </a:p>
        </p:txBody>
      </p:sp>
      <p:sp>
        <p:nvSpPr>
          <p:cNvPr id="9" name="文本框 8"/>
          <p:cNvSpPr txBox="1"/>
          <p:nvPr/>
        </p:nvSpPr>
        <p:spPr>
          <a:xfrm>
            <a:off x="735331" y="1232546"/>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问题五</a:t>
            </a:r>
          </a:p>
        </p:txBody>
      </p:sp>
      <p:cxnSp>
        <p:nvCxnSpPr>
          <p:cNvPr id="10" name="直接连接符 9"/>
          <p:cNvCxnSpPr/>
          <p:nvPr/>
        </p:nvCxnSpPr>
        <p:spPr>
          <a:xfrm>
            <a:off x="735331" y="1943452"/>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D0255B8-C59E-4C14-B30E-F779E53B226E}"/>
              </a:ext>
            </a:extLst>
          </p:cNvPr>
          <p:cNvSpPr txBox="1"/>
          <p:nvPr/>
        </p:nvSpPr>
        <p:spPr>
          <a:xfrm>
            <a:off x="1206033" y="2568289"/>
            <a:ext cx="8816856" cy="4524315"/>
          </a:xfrm>
          <a:prstGeom prst="rect">
            <a:avLst/>
          </a:prstGeom>
          <a:noFill/>
        </p:spPr>
        <p:txBody>
          <a:bodyPr wrap="square" rtlCol="0">
            <a:spAutoFit/>
          </a:bodyPr>
          <a:lstStyle/>
          <a:p>
            <a:r>
              <a:rPr lang="zh-CN" altLang="en-US" sz="2400" dirty="0"/>
              <a:t>答：（</a:t>
            </a:r>
            <a:r>
              <a:rPr lang="en-US" altLang="zh-CN" sz="2400" dirty="0"/>
              <a:t>1</a:t>
            </a:r>
            <a:r>
              <a:rPr lang="zh-CN" altLang="en-US" sz="2400" dirty="0"/>
              <a:t>）理解别人写的程序通常非常困难，而且困难程度随着软件配置成分的减少而迅速增加。如果仅有程序代码没有说明文档，则会出现严重的问题。</a:t>
            </a:r>
          </a:p>
          <a:p>
            <a:r>
              <a:rPr lang="zh-CN" altLang="en-US" sz="2400" dirty="0"/>
              <a:t>（</a:t>
            </a:r>
            <a:r>
              <a:rPr lang="en-US" altLang="zh-CN" sz="2400" dirty="0"/>
              <a:t>2</a:t>
            </a:r>
            <a:r>
              <a:rPr lang="zh-CN" altLang="en-US" sz="2400" dirty="0"/>
              <a:t>） 需要维护的软件往往没有合格的文档，或者文档资料显著不足。</a:t>
            </a:r>
            <a:endParaRPr lang="en-US" altLang="zh-CN" sz="2400" dirty="0"/>
          </a:p>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当要求对软件进行维护时，不能指望由开发人员给人们仔细说明软件。由于维护阶段持续的时间很长，因此，当需要解释软件时，往往原来写程序的人已经不在附近了。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绝大多数软件在设计时没有考虑将来的修改。</a:t>
            </a:r>
            <a:endParaRPr lang="en-US" altLang="zh-CN" sz="2400" dirty="0">
              <a:solidFill>
                <a:srgbClr val="000000"/>
              </a:solidFill>
            </a:endParaRP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软件维护不是一项吸引人的工作。形成这种观念很大程度上是因为维护工作经常遭受挫折。</a:t>
            </a:r>
            <a:endParaRPr lang="en-US" altLang="zh-CN" sz="2400" dirty="0">
              <a:solidFill>
                <a:srgbClr val="000000"/>
              </a:solidFill>
            </a:endParaRPr>
          </a:p>
          <a:p>
            <a:endParaRPr lang="zh-CN" altLang="en-US" sz="2400" dirty="0"/>
          </a:p>
        </p:txBody>
      </p:sp>
    </p:spTree>
    <p:extLst>
      <p:ext uri="{BB962C8B-B14F-4D97-AF65-F5344CB8AC3E}">
        <p14:creationId xmlns:p14="http://schemas.microsoft.com/office/powerpoint/2010/main" val="74056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05</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参考资料</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39360" y="340995"/>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five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参考资料</a:t>
            </a:r>
            <a:r>
              <a:rPr lang="en-US" altLang="zh-CN" sz="2400" b="1" dirty="0">
                <a:solidFill>
                  <a:schemeClr val="bg1">
                    <a:lumMod val="50000"/>
                  </a:schemeClr>
                </a:solidFill>
                <a:latin typeface="仿宋" panose="02010609060101010101" charset="-122"/>
                <a:ea typeface="仿宋" panose="02010609060101010101" charset="-122"/>
                <a:cs typeface="+mn-ea"/>
                <a:sym typeface="+mn-lt"/>
              </a:rPr>
              <a:t>&amp;</a:t>
            </a:r>
            <a:r>
              <a:rPr lang="zh-CN" altLang="en-US" sz="2400" b="1" dirty="0">
                <a:solidFill>
                  <a:schemeClr val="bg1">
                    <a:lumMod val="50000"/>
                  </a:schemeClr>
                </a:solidFill>
                <a:latin typeface="仿宋" panose="02010609060101010101" charset="-122"/>
                <a:ea typeface="仿宋" panose="02010609060101010101" charset="-122"/>
                <a:cs typeface="+mn-ea"/>
                <a:sym typeface="+mn-lt"/>
              </a:rPr>
              <a:t>会议记录</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6033" y="2425233"/>
            <a:ext cx="7427111" cy="4524315"/>
          </a:xfrm>
          <a:prstGeom prst="rect">
            <a:avLst/>
          </a:prstGeom>
          <a:noFill/>
        </p:spPr>
        <p:txBody>
          <a:bodyPr wrap="square" rtlCol="0">
            <a:spAutoFit/>
          </a:bodyPr>
          <a:lstStyle/>
          <a:p>
            <a:pPr>
              <a:lnSpc>
                <a:spcPct val="150000"/>
              </a:lnSpc>
            </a:pPr>
            <a:r>
              <a:rPr lang="en-US" altLang="zh-CN" sz="2400" dirty="0">
                <a:latin typeface="+mn-ea"/>
              </a:rPr>
              <a:t>《</a:t>
            </a:r>
            <a:r>
              <a:rPr lang="zh-CN" altLang="en-US" sz="2400" dirty="0">
                <a:latin typeface="+mn-ea"/>
              </a:rPr>
              <a:t>软件工程导论</a:t>
            </a:r>
            <a:r>
              <a:rPr lang="en-US" altLang="zh-CN" sz="2400" dirty="0">
                <a:latin typeface="+mn-ea"/>
              </a:rPr>
              <a:t>》</a:t>
            </a:r>
          </a:p>
          <a:p>
            <a:pPr>
              <a:lnSpc>
                <a:spcPct val="150000"/>
              </a:lnSpc>
            </a:pPr>
            <a:r>
              <a:rPr lang="zh-CN" altLang="en-US" sz="2400" dirty="0">
                <a:latin typeface="+mn-ea"/>
                <a:cs typeface="Microsoft YaHei Light" charset="-122"/>
              </a:rPr>
              <a:t> 出版社：清华大学出版社 作者：张海藩 牟永梅</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p>
          <a:p>
            <a:pPr>
              <a:lnSpc>
                <a:spcPct val="150000"/>
              </a:lnSpc>
            </a:pPr>
            <a:r>
              <a:rPr lang="en-US" altLang="zh-CN" sz="2400" dirty="0">
                <a:latin typeface="+mn-ea"/>
                <a:cs typeface="Microsoft YaHei Light" charset="-122"/>
              </a:rPr>
              <a:t>  </a:t>
            </a:r>
            <a:r>
              <a:rPr lang="zh-CN" altLang="en-US" sz="2400" dirty="0">
                <a:latin typeface="+mn-ea"/>
                <a:cs typeface="Microsoft YaHei Light" charset="-122"/>
              </a:rPr>
              <a:t>百度文档</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r>
              <a:rPr lang="en-US" altLang="zh-CN" sz="2400" dirty="0">
                <a:latin typeface="+mn-ea"/>
                <a:cs typeface="Microsoft YaHei Light" charset="-122"/>
                <a:hlinkClick r:id="rId2"/>
              </a:rPr>
              <a:t>https://www.docin.com/p-2121482535.html</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p>
          <a:p>
            <a:pPr>
              <a:lnSpc>
                <a:spcPct val="150000"/>
              </a:lnSpc>
            </a:pPr>
            <a:r>
              <a:rPr lang="en-US" altLang="zh-CN" sz="2400" dirty="0">
                <a:latin typeface="+mn-ea"/>
                <a:cs typeface="Microsoft YaHei Light" charset="-122"/>
              </a:rPr>
              <a:t>  </a:t>
            </a:r>
            <a:r>
              <a:rPr lang="zh-CN" altLang="en-US" sz="2400" dirty="0">
                <a:latin typeface="+mn-ea"/>
                <a:cs typeface="Microsoft YaHei Light" charset="-122"/>
              </a:rPr>
              <a:t>杨老师</a:t>
            </a:r>
            <a:r>
              <a:rPr lang="en-US" altLang="zh-CN" sz="2400" dirty="0">
                <a:latin typeface="+mn-ea"/>
                <a:cs typeface="Microsoft YaHei Light" charset="-122"/>
              </a:rPr>
              <a:t>PPT</a:t>
            </a:r>
          </a:p>
          <a:p>
            <a:pPr>
              <a:lnSpc>
                <a:spcPct val="150000"/>
              </a:lnSpc>
            </a:pPr>
            <a:endParaRPr lang="zh-CN" altLang="zh-CN" sz="2400" dirty="0">
              <a:latin typeface="+mn-ea"/>
            </a:endParaRP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参考资料</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49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419040" y="304127"/>
            <a:ext cx="800219"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five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参考资料</a:t>
            </a:r>
            <a:r>
              <a:rPr lang="en-US" altLang="zh-CN" sz="2400" b="1" dirty="0">
                <a:solidFill>
                  <a:schemeClr val="bg1">
                    <a:lumMod val="50000"/>
                  </a:schemeClr>
                </a:solidFill>
                <a:latin typeface="仿宋" panose="02010609060101010101" charset="-122"/>
                <a:ea typeface="仿宋" panose="02010609060101010101" charset="-122"/>
                <a:cs typeface="+mn-ea"/>
                <a:sym typeface="+mn-lt"/>
              </a:rPr>
              <a:t>&amp;</a:t>
            </a:r>
            <a:r>
              <a:rPr lang="zh-CN" altLang="en-US" sz="2400" b="1" dirty="0">
                <a:solidFill>
                  <a:schemeClr val="bg1">
                    <a:lumMod val="50000"/>
                  </a:schemeClr>
                </a:solidFill>
                <a:latin typeface="仿宋" panose="02010609060101010101" charset="-122"/>
                <a:ea typeface="仿宋" panose="02010609060101010101" charset="-122"/>
                <a:cs typeface="+mn-ea"/>
                <a:sym typeface="+mn-lt"/>
              </a:rPr>
              <a:t>会议记录</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会议记录</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BD23E60F-0272-4996-80C7-A5786ACC21F2}"/>
              </a:ext>
            </a:extLst>
          </p:cNvPr>
          <p:cNvGraphicFramePr>
            <a:graphicFrameLocks noGrp="1"/>
          </p:cNvGraphicFramePr>
          <p:nvPr>
            <p:extLst>
              <p:ext uri="{D42A27DB-BD31-4B8C-83A1-F6EECF244321}">
                <p14:modId xmlns:p14="http://schemas.microsoft.com/office/powerpoint/2010/main" val="739690171"/>
              </p:ext>
            </p:extLst>
          </p:nvPr>
        </p:nvGraphicFramePr>
        <p:xfrm>
          <a:off x="4339822" y="1743153"/>
          <a:ext cx="5760911" cy="4136529"/>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904439902"/>
                    </a:ext>
                  </a:extLst>
                </a:gridCol>
                <a:gridCol w="2321246">
                  <a:extLst>
                    <a:ext uri="{9D8B030D-6E8A-4147-A177-3AD203B41FA5}">
                      <a16:colId xmlns:a16="http://schemas.microsoft.com/office/drawing/2014/main" val="3847759424"/>
                    </a:ext>
                  </a:extLst>
                </a:gridCol>
                <a:gridCol w="738577">
                  <a:extLst>
                    <a:ext uri="{9D8B030D-6E8A-4147-A177-3AD203B41FA5}">
                      <a16:colId xmlns:a16="http://schemas.microsoft.com/office/drawing/2014/main" val="87460810"/>
                    </a:ext>
                  </a:extLst>
                </a:gridCol>
                <a:gridCol w="1899202">
                  <a:extLst>
                    <a:ext uri="{9D8B030D-6E8A-4147-A177-3AD203B41FA5}">
                      <a16:colId xmlns:a16="http://schemas.microsoft.com/office/drawing/2014/main" val="4138335557"/>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a:t>
                      </a:r>
                      <a:r>
                        <a:rPr lang="en-US" altLang="zh-CN" sz="1050" kern="100" dirty="0">
                          <a:effectLst/>
                        </a:rPr>
                        <a:t>5.9</a:t>
                      </a:r>
                      <a:r>
                        <a:rPr lang="en-US" sz="1050" kern="100" dirty="0">
                          <a:effectLst/>
                        </a:rPr>
                        <a:t>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715953702"/>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3024883784"/>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95722278"/>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a:t>
                      </a:r>
                      <a:r>
                        <a:rPr lang="zh-CN" altLang="en-US" sz="1050" kern="100" dirty="0">
                          <a:effectLst/>
                        </a:rPr>
                        <a:t>翻转课堂</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20263398"/>
                  </a:ext>
                </a:extLst>
              </a:tr>
              <a:tr h="3050297">
                <a:tc gridSpan="4">
                  <a:txBody>
                    <a:bodyPr/>
                    <a:lstStyle/>
                    <a:p>
                      <a:pPr indent="76200" algn="just">
                        <a:lnSpc>
                          <a:spcPct val="200000"/>
                        </a:lnSpc>
                        <a:spcAft>
                          <a:spcPts val="0"/>
                        </a:spcAft>
                      </a:pPr>
                      <a:r>
                        <a:rPr lang="zh-CN" sz="1050" kern="100" dirty="0">
                          <a:effectLst/>
                        </a:rPr>
                        <a:t>会议内容：</a:t>
                      </a:r>
                    </a:p>
                    <a:p>
                      <a:pPr indent="76200" algn="just">
                        <a:lnSpc>
                          <a:spcPct val="200000"/>
                        </a:lnSpc>
                        <a:spcAft>
                          <a:spcPts val="0"/>
                        </a:spcAft>
                      </a:pPr>
                      <a:r>
                        <a:rPr lang="en-US" altLang="zh-CN" sz="1050" kern="100" dirty="0">
                          <a:effectLst/>
                        </a:rPr>
                        <a:t>1</a:t>
                      </a:r>
                      <a:r>
                        <a:rPr lang="zh-CN" altLang="en-US" sz="1050" kern="100" dirty="0">
                          <a:effectLst/>
                        </a:rPr>
                        <a:t>、接受任务分配</a:t>
                      </a:r>
                      <a:endParaRPr lang="en-US" altLang="zh-CN" sz="1050" kern="100" dirty="0">
                        <a:effectLst/>
                      </a:endParaRPr>
                    </a:p>
                    <a:p>
                      <a:pPr indent="76200" algn="just">
                        <a:lnSpc>
                          <a:spcPct val="200000"/>
                        </a:lnSpc>
                        <a:spcAft>
                          <a:spcPts val="0"/>
                        </a:spcAft>
                      </a:pPr>
                      <a:r>
                        <a:rPr lang="en-US" altLang="zh-CN" sz="1050" kern="100" dirty="0">
                          <a:effectLst/>
                        </a:rPr>
                        <a:t>2</a:t>
                      </a:r>
                      <a:r>
                        <a:rPr lang="zh-CN" altLang="en-US" sz="1050" kern="100" dirty="0">
                          <a:effectLst/>
                        </a:rPr>
                        <a:t>、讨论关于翻转课堂的设计风格</a:t>
                      </a:r>
                      <a:endParaRPr lang="en-US" altLang="zh-CN" sz="1050" kern="100" dirty="0">
                        <a:effectLst/>
                      </a:endParaRPr>
                    </a:p>
                    <a:p>
                      <a:pPr indent="76200" algn="just">
                        <a:lnSpc>
                          <a:spcPct val="200000"/>
                        </a:lnSpc>
                        <a:spcAft>
                          <a:spcPts val="0"/>
                        </a:spcAft>
                      </a:pPr>
                      <a:r>
                        <a:rPr lang="zh-CN" sz="1050" kern="100" dirty="0">
                          <a:effectLst/>
                        </a:rPr>
                        <a:t>近期安排：</a:t>
                      </a:r>
                      <a:endParaRPr lang="en-US" altLang="zh-CN" sz="1050" kern="100" dirty="0">
                        <a:effectLst/>
                      </a:endParaRPr>
                    </a:p>
                    <a:p>
                      <a:pPr indent="76200" algn="just">
                        <a:lnSpc>
                          <a:spcPct val="200000"/>
                        </a:lnSpc>
                        <a:spcAft>
                          <a:spcPts val="0"/>
                        </a:spcAft>
                      </a:pPr>
                      <a:r>
                        <a:rPr lang="zh-CN" altLang="en-US" sz="1050" kern="100" dirty="0">
                          <a:effectLst/>
                        </a:rPr>
                        <a:t>方绪俊  </a:t>
                      </a:r>
                      <a:r>
                        <a:rPr lang="en-US" altLang="zh-CN" sz="1050" kern="100" dirty="0">
                          <a:effectLst/>
                        </a:rPr>
                        <a:t>7.2</a:t>
                      </a:r>
                      <a:r>
                        <a:rPr lang="zh-CN" altLang="en-US" sz="1050" kern="100" dirty="0">
                          <a:effectLst/>
                        </a:rPr>
                        <a:t>软件测试基础</a:t>
                      </a:r>
                      <a:endParaRPr lang="en-US" altLang="zh-CN" sz="1050" kern="100" dirty="0">
                        <a:effectLst/>
                      </a:endParaRPr>
                    </a:p>
                    <a:p>
                      <a:pPr indent="76200" algn="just">
                        <a:lnSpc>
                          <a:spcPct val="200000"/>
                        </a:lnSpc>
                        <a:spcAft>
                          <a:spcPts val="0"/>
                        </a:spcAft>
                      </a:pPr>
                      <a:r>
                        <a:rPr lang="zh-CN" altLang="en-US" sz="1050" kern="100" dirty="0">
                          <a:effectLst/>
                        </a:rPr>
                        <a:t>赵雨泽  </a:t>
                      </a:r>
                      <a:r>
                        <a:rPr lang="en-US" altLang="zh-CN" sz="1050" kern="100" dirty="0">
                          <a:effectLst/>
                        </a:rPr>
                        <a:t>8.1</a:t>
                      </a:r>
                      <a:r>
                        <a:rPr lang="zh-CN" altLang="en-US" sz="1050" kern="100" dirty="0">
                          <a:effectLst/>
                        </a:rPr>
                        <a:t>、</a:t>
                      </a:r>
                      <a:r>
                        <a:rPr lang="en-US" altLang="zh-CN" sz="1050" kern="100" dirty="0">
                          <a:effectLst/>
                        </a:rPr>
                        <a:t>8.2</a:t>
                      </a:r>
                      <a:r>
                        <a:rPr lang="zh-CN" altLang="en-US" sz="1050" kern="100" dirty="0">
                          <a:effectLst/>
                        </a:rPr>
                        <a:t>软件维护</a:t>
                      </a:r>
                      <a:endParaRPr lang="en-US" altLang="zh-CN" sz="1050" kern="100" dirty="0">
                        <a:effectLst/>
                      </a:endParaRPr>
                    </a:p>
                    <a:p>
                      <a:pPr indent="76200" algn="just">
                        <a:lnSpc>
                          <a:spcPct val="200000"/>
                        </a:lnSpc>
                        <a:spcAft>
                          <a:spcPts val="0"/>
                        </a:spcAft>
                      </a:pPr>
                      <a:r>
                        <a:rPr lang="zh-CN" altLang="en-US" sz="1050" kern="100" dirty="0">
                          <a:effectLst/>
                        </a:rPr>
                        <a:t>王子超  查找资料 </a:t>
                      </a:r>
                      <a:r>
                        <a:rPr lang="en-US" altLang="zh-CN" sz="1050" kern="100" dirty="0">
                          <a:effectLst/>
                        </a:rPr>
                        <a:t>ppt</a:t>
                      </a:r>
                      <a:r>
                        <a:rPr lang="zh-CN" altLang="en-US" sz="1050" kern="100" dirty="0">
                          <a:effectLst/>
                        </a:rPr>
                        <a:t>制作</a:t>
                      </a:r>
                      <a:endParaRPr lang="zh-CN" sz="1050" kern="100" dirty="0">
                        <a:effectLst/>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99646994"/>
                  </a:ext>
                </a:extLst>
              </a:tr>
            </a:tbl>
          </a:graphicData>
        </a:graphic>
      </p:graphicFrame>
    </p:spTree>
    <p:extLst>
      <p:ext uri="{BB962C8B-B14F-4D97-AF65-F5344CB8AC3E}">
        <p14:creationId xmlns:p14="http://schemas.microsoft.com/office/powerpoint/2010/main" val="338669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4462957" y="975897"/>
            <a:ext cx="3103880" cy="3630930"/>
          </a:xfrm>
          <a:prstGeom prst="rect">
            <a:avLst/>
          </a:prstGeom>
          <a:noFill/>
        </p:spPr>
        <p:txBody>
          <a:bodyPr wrap="none" rtlCol="0">
            <a:spAutoFit/>
          </a:bodyPr>
          <a:lstStyle/>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感</a:t>
            </a:r>
          </a:p>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  谢</a:t>
            </a: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11" name="文本框 10"/>
          <p:cNvSpPr txBox="1"/>
          <p:nvPr/>
        </p:nvSpPr>
        <p:spPr>
          <a:xfrm>
            <a:off x="5552025" y="3207385"/>
            <a:ext cx="489365" cy="1532890"/>
          </a:xfrm>
          <a:prstGeom prst="rect">
            <a:avLst/>
          </a:prstGeom>
          <a:noFill/>
        </p:spPr>
        <p:txBody>
          <a:bodyPr vert="eaVert" wrap="square" rtlCol="0">
            <a:spAutoFit/>
          </a:bodyPr>
          <a:lstStyle/>
          <a:p>
            <a:pPr algn="dist">
              <a:lnSpc>
                <a:spcPct val="110000"/>
              </a:lnSpc>
            </a:pPr>
            <a:r>
              <a:rPr lang="zh-CN" altLang="en-US" dirty="0">
                <a:solidFill>
                  <a:schemeClr val="tx1">
                    <a:lumMod val="65000"/>
                    <a:lumOff val="35000"/>
                  </a:schemeClr>
                </a:solidFill>
                <a:latin typeface="仿宋" panose="02010609060101010101" charset="-122"/>
                <a:ea typeface="仿宋" panose="02010609060101010101" charset="-122"/>
                <a:cs typeface="仿宋" panose="02010609060101010101" charset="-122"/>
              </a:rPr>
              <a:t>第一</a:t>
            </a:r>
            <a:r>
              <a:rPr lang="en-US" altLang="zh-CN" dirty="0">
                <a:solidFill>
                  <a:schemeClr val="tx1">
                    <a:lumMod val="65000"/>
                    <a:lumOff val="35000"/>
                  </a:schemeClr>
                </a:solidFill>
                <a:latin typeface="仿宋" panose="02010609060101010101" charset="-122"/>
                <a:ea typeface="仿宋" panose="02010609060101010101" charset="-122"/>
                <a:cs typeface="仿宋" panose="02010609060101010101" charset="-122"/>
              </a:rPr>
              <a:t>PPT</a:t>
            </a:r>
            <a:endParaRPr lang="zh-CN" altLang="en-US" dirty="0">
              <a:solidFill>
                <a:schemeClr val="bg1">
                  <a:lumMod val="50000"/>
                </a:schemeClr>
              </a:solidFill>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par>
                          <p:cTn id="18" fill="hold">
                            <p:stCondLst>
                              <p:cond delay="5000"/>
                            </p:stCondLst>
                            <p:childTnLst>
                              <p:par>
                                <p:cTn id="19" presetID="42"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416320"/>
          </a:xfrm>
          <a:prstGeom prst="rect">
            <a:avLst/>
          </a:prstGeom>
          <a:noFill/>
        </p:spPr>
        <p:txBody>
          <a:bodyPr wrap="square" rtlCol="0">
            <a:spAutoFit/>
          </a:bodyPr>
          <a:lstStyle/>
          <a:p>
            <a:r>
              <a:rPr lang="en-US" altLang="zh-CN" sz="2400" dirty="0" err="1"/>
              <a:t>G.Myers</a:t>
            </a:r>
            <a:r>
              <a:rPr lang="en-US" altLang="zh-CN" sz="2400" dirty="0"/>
              <a:t>——《The Art of Software Testing》</a:t>
            </a:r>
            <a:r>
              <a:rPr lang="zh-CN" altLang="en-US" sz="2400" dirty="0"/>
              <a:t>作者，给出了关于测试的规则（也可看作目标或定义）</a:t>
            </a:r>
            <a:endParaRPr lang="en-US" altLang="zh-CN" sz="2400" dirty="0"/>
          </a:p>
          <a:p>
            <a:r>
              <a:rPr lang="en-US" altLang="zh-CN" sz="2400" dirty="0"/>
              <a:t>(1)</a:t>
            </a:r>
            <a:r>
              <a:rPr lang="zh-CN" altLang="en-US" sz="2400" dirty="0"/>
              <a:t>测试是为了发现程序中的错误而执行程序的过程。（正确定义）</a:t>
            </a:r>
          </a:p>
          <a:p>
            <a:r>
              <a:rPr lang="en-US" altLang="zh-CN" sz="2400" dirty="0"/>
              <a:t>(2)</a:t>
            </a:r>
            <a:r>
              <a:rPr lang="zh-CN" altLang="en-US" sz="2400" dirty="0"/>
              <a:t>好的测试方案是极可能发现迄今为止尚未发现的错误的测试方案</a:t>
            </a:r>
            <a:endParaRPr lang="en-US" altLang="zh-CN" sz="2400" dirty="0"/>
          </a:p>
          <a:p>
            <a:r>
              <a:rPr lang="en-US" altLang="zh-CN" sz="2400" dirty="0"/>
              <a:t>(3)</a:t>
            </a:r>
            <a:r>
              <a:rPr lang="zh-CN" altLang="en-US" sz="2400" dirty="0"/>
              <a:t>成功的测试是发现了至今为止尚未发现的错误的测试。</a:t>
            </a:r>
            <a:endParaRPr lang="en-US" altLang="zh-CN" sz="2400" dirty="0"/>
          </a:p>
          <a:p>
            <a:r>
              <a:rPr lang="zh-CN" altLang="en-US" sz="2400" dirty="0"/>
              <a:t>为何其中的</a:t>
            </a:r>
            <a:r>
              <a:rPr lang="en-US" altLang="zh-CN" sz="2400" dirty="0"/>
              <a:t>(1)</a:t>
            </a:r>
            <a:r>
              <a:rPr lang="zh-CN" altLang="en-US" sz="2400" dirty="0"/>
              <a:t>成为正确定义呢？因为这和一些人认为的“测试是为了表明程序是正确的”“成功的测试是没有发现错误的测试”完全相反。</a:t>
            </a:r>
            <a:endParaRPr lang="en-US" altLang="zh-CN" sz="2400" dirty="0"/>
          </a:p>
          <a:p>
            <a:r>
              <a:rPr lang="zh-CN" altLang="en-US" sz="2400" dirty="0">
                <a:solidFill>
                  <a:schemeClr val="tx1">
                    <a:lumMod val="50000"/>
                    <a:lumOff val="50000"/>
                  </a:schemeClr>
                </a:solidFill>
              </a:rPr>
              <a:t>注意：由于测试的目标是暴露程序中的错误</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从心理学角度看</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由程序的编写者自己进行测试是不恰当的。应由其他人员组成测试小组来完成。</a:t>
            </a:r>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1.1</a:t>
            </a:r>
            <a:r>
              <a:rPr lang="zh-CN" altLang="en-US" sz="3600" b="1" dirty="0">
                <a:latin typeface="仿宋" panose="02010609060101010101" charset="-122"/>
                <a:ea typeface="仿宋" panose="02010609060101010101" charset="-122"/>
                <a:cs typeface="+mn-ea"/>
                <a:sym typeface="+mn-lt"/>
              </a:rPr>
              <a:t>软件测试的目标</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95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785652"/>
          </a:xfrm>
          <a:prstGeom prst="rect">
            <a:avLst/>
          </a:prstGeom>
          <a:noFill/>
        </p:spPr>
        <p:txBody>
          <a:bodyPr wrap="square" rtlCol="0">
            <a:spAutoFit/>
          </a:bodyPr>
          <a:lstStyle/>
          <a:p>
            <a:r>
              <a:rPr lang="en-US" altLang="zh-CN" sz="2400" dirty="0"/>
              <a:t>(1)</a:t>
            </a:r>
            <a:r>
              <a:rPr lang="zh-CN" altLang="en-US" sz="2400" dirty="0"/>
              <a:t>所有测试都应该追溯到用户需求。</a:t>
            </a:r>
            <a:endParaRPr lang="en-US" altLang="zh-CN" sz="2400" dirty="0"/>
          </a:p>
          <a:p>
            <a:r>
              <a:rPr lang="en-US" altLang="zh-CN" sz="2400" dirty="0"/>
              <a:t>(2)</a:t>
            </a:r>
            <a:r>
              <a:rPr lang="zh-CN" altLang="en-US" sz="2400" dirty="0"/>
              <a:t>应该远在测试开始之前就制定测试计划。</a:t>
            </a:r>
            <a:endParaRPr lang="en-US" altLang="zh-CN" sz="2400" dirty="0"/>
          </a:p>
          <a:p>
            <a:r>
              <a:rPr lang="en-US" altLang="zh-CN" sz="2400" dirty="0"/>
              <a:t>(3)</a:t>
            </a:r>
            <a:r>
              <a:rPr lang="zh-CN" altLang="en-US" sz="2400" dirty="0"/>
              <a:t>把</a:t>
            </a:r>
            <a:r>
              <a:rPr lang="en-US" altLang="zh-CN" sz="2400" dirty="0"/>
              <a:t>Pareto</a:t>
            </a:r>
            <a:r>
              <a:rPr lang="zh-CN" altLang="en-US" sz="2400" dirty="0"/>
              <a:t>原理应用到软件测试中。</a:t>
            </a:r>
            <a:endParaRPr lang="en-US" altLang="zh-CN" sz="2400" dirty="0"/>
          </a:p>
          <a:p>
            <a:r>
              <a:rPr lang="zh-CN" altLang="en-US" sz="2400" dirty="0">
                <a:solidFill>
                  <a:schemeClr val="tx1">
                    <a:lumMod val="50000"/>
                    <a:lumOff val="50000"/>
                  </a:schemeClr>
                </a:solidFill>
              </a:rPr>
              <a:t>注：测试发现的错误中的</a:t>
            </a:r>
            <a:r>
              <a:rPr lang="en-US" altLang="zh-CN" sz="2400" dirty="0">
                <a:solidFill>
                  <a:schemeClr val="tx1">
                    <a:lumMod val="50000"/>
                    <a:lumOff val="50000"/>
                  </a:schemeClr>
                </a:solidFill>
              </a:rPr>
              <a:t>80%</a:t>
            </a:r>
            <a:r>
              <a:rPr lang="zh-CN" altLang="en-US" sz="2400" dirty="0">
                <a:solidFill>
                  <a:schemeClr val="tx1">
                    <a:lumMod val="50000"/>
                    <a:lumOff val="50000"/>
                  </a:schemeClr>
                </a:solidFill>
              </a:rPr>
              <a:t>很可能是由程序中</a:t>
            </a:r>
            <a:r>
              <a:rPr lang="en-US" altLang="zh-CN" sz="2400" dirty="0">
                <a:solidFill>
                  <a:schemeClr val="tx1">
                    <a:lumMod val="50000"/>
                    <a:lumOff val="50000"/>
                  </a:schemeClr>
                </a:solidFill>
              </a:rPr>
              <a:t>20%</a:t>
            </a:r>
            <a:r>
              <a:rPr lang="zh-CN" altLang="en-US" sz="2400" dirty="0">
                <a:solidFill>
                  <a:schemeClr val="tx1">
                    <a:lumMod val="50000"/>
                    <a:lumOff val="50000"/>
                  </a:schemeClr>
                </a:solidFill>
              </a:rPr>
              <a:t>的模块造成的。因此重点是怎么找出这些可疑的模块并彻底地测试他们。</a:t>
            </a:r>
            <a:endParaRPr lang="en-US" altLang="zh-CN" sz="2400" dirty="0">
              <a:solidFill>
                <a:schemeClr val="tx1">
                  <a:lumMod val="50000"/>
                  <a:lumOff val="50000"/>
                </a:schemeClr>
              </a:solidFill>
            </a:endParaRPr>
          </a:p>
          <a:p>
            <a:r>
              <a:rPr lang="en-US" altLang="zh-CN" sz="2400" dirty="0"/>
              <a:t>(4)</a:t>
            </a:r>
            <a:r>
              <a:rPr lang="zh-CN" altLang="en-US" sz="2400" dirty="0"/>
              <a:t>应该从“小规模”测试开始，并逐步进行“大规模”测试。</a:t>
            </a:r>
            <a:endParaRPr lang="en-US" altLang="zh-CN" sz="2400" dirty="0"/>
          </a:p>
          <a:p>
            <a:r>
              <a:rPr lang="en-US" altLang="zh-CN" sz="2400" dirty="0"/>
              <a:t>(5)</a:t>
            </a:r>
            <a:r>
              <a:rPr lang="zh-CN" altLang="en-US" sz="2400" dirty="0"/>
              <a:t>穷举测试是不可能的。</a:t>
            </a:r>
            <a:endParaRPr lang="en-US" altLang="zh-CN" sz="2400" dirty="0"/>
          </a:p>
          <a:p>
            <a:r>
              <a:rPr lang="zh-CN" altLang="en-US" sz="2400" dirty="0">
                <a:solidFill>
                  <a:schemeClr val="tx1">
                    <a:lumMod val="50000"/>
                    <a:lumOff val="50000"/>
                  </a:schemeClr>
                </a:solidFill>
              </a:rPr>
              <a:t>对于一个简单的“</a:t>
            </a:r>
            <a:r>
              <a:rPr lang="en-US" altLang="zh-CN" sz="2400" dirty="0" err="1">
                <a:solidFill>
                  <a:schemeClr val="tx1">
                    <a:lumMod val="50000"/>
                    <a:lumOff val="50000"/>
                  </a:schemeClr>
                </a:solidFill>
              </a:rPr>
              <a:t>helloworld</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这可能是足够的</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但是对于复杂度更高的程序这可能会导致时间的浪费</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这是对一个已知的行为结果集的手工重复。</a:t>
            </a:r>
            <a:endParaRPr lang="en-US" altLang="zh-CN" sz="2400" dirty="0">
              <a:solidFill>
                <a:schemeClr val="tx1">
                  <a:lumMod val="50000"/>
                  <a:lumOff val="50000"/>
                </a:schemeClr>
              </a:solidFill>
            </a:endParaRPr>
          </a:p>
          <a:p>
            <a:r>
              <a:rPr lang="en-US" altLang="zh-CN" sz="2400" dirty="0"/>
              <a:t>(6)</a:t>
            </a:r>
            <a:r>
              <a:rPr lang="zh-CN" altLang="en-US" sz="2400" dirty="0"/>
              <a:t>为了达到最佳测试效果，应该由独立的第三方从事测试工作。</a:t>
            </a:r>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1.2</a:t>
            </a:r>
            <a:r>
              <a:rPr lang="zh-CN" altLang="en-US" sz="3600" b="1" dirty="0">
                <a:latin typeface="仿宋" panose="02010609060101010101" charset="-122"/>
                <a:ea typeface="仿宋" panose="02010609060101010101" charset="-122"/>
                <a:cs typeface="+mn-ea"/>
                <a:sym typeface="+mn-lt"/>
              </a:rPr>
              <a:t>软件测试准则</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5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2677656"/>
          </a:xfrm>
          <a:prstGeom prst="rect">
            <a:avLst/>
          </a:prstGeom>
          <a:noFill/>
        </p:spPr>
        <p:txBody>
          <a:bodyPr wrap="square" rtlCol="0">
            <a:spAutoFit/>
          </a:bodyPr>
          <a:lstStyle/>
          <a:p>
            <a:r>
              <a:rPr lang="zh-CN" altLang="en-US" sz="2400" dirty="0"/>
              <a:t>任何产品都有两种测试方法：</a:t>
            </a:r>
            <a:endParaRPr lang="en-US" altLang="zh-CN" sz="2400" dirty="0"/>
          </a:p>
          <a:p>
            <a:r>
              <a:rPr lang="en-US" altLang="zh-CN" sz="2400" dirty="0"/>
              <a:t>1</a:t>
            </a:r>
            <a:r>
              <a:rPr lang="zh-CN" altLang="en-US" sz="2400" dirty="0"/>
              <a:t>、黑盒</a:t>
            </a:r>
            <a:r>
              <a:rPr lang="en-US" altLang="zh-CN" sz="2400" dirty="0"/>
              <a:t>/</a:t>
            </a:r>
            <a:r>
              <a:rPr lang="zh-CN" altLang="en-US" sz="2400" dirty="0"/>
              <a:t>功能测试（从用户角度）</a:t>
            </a:r>
            <a:endParaRPr lang="en-US" altLang="zh-CN" sz="2400" dirty="0"/>
          </a:p>
          <a:p>
            <a:r>
              <a:rPr lang="zh-CN" altLang="en-US" sz="2400" dirty="0"/>
              <a:t>知道产品应具有的功能，通过测试来检验是否每个功能都能正常实用。</a:t>
            </a:r>
            <a:endParaRPr lang="en-US" altLang="zh-CN" sz="2400" dirty="0"/>
          </a:p>
          <a:p>
            <a:r>
              <a:rPr lang="en-US" altLang="zh-CN" sz="2400" dirty="0"/>
              <a:t>2</a:t>
            </a:r>
            <a:r>
              <a:rPr lang="zh-CN" altLang="en-US" sz="2400" dirty="0"/>
              <a:t>、白盒</a:t>
            </a:r>
            <a:r>
              <a:rPr lang="en-US" altLang="zh-CN" sz="2400" dirty="0"/>
              <a:t>/</a:t>
            </a:r>
            <a:r>
              <a:rPr lang="zh-CN" altLang="en-US" sz="2400" dirty="0"/>
              <a:t>结构测试（从产品设计者角度）</a:t>
            </a:r>
            <a:endParaRPr lang="en-US" altLang="zh-CN" sz="2400" dirty="0"/>
          </a:p>
          <a:p>
            <a:r>
              <a:rPr lang="zh-CN" altLang="en-US" sz="2400" dirty="0"/>
              <a:t>知道产品的内部工作过程，通过测试来检验产品的内部动作是否按照规格说明书的规定正常进行。（逻辑结果、处理算法）</a:t>
            </a:r>
            <a:endParaRPr lang="en-US" altLang="zh-CN" sz="2400" dirty="0"/>
          </a:p>
          <a:p>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1.3</a:t>
            </a:r>
            <a:r>
              <a:rPr lang="zh-CN" altLang="en-US" sz="3600" b="1" dirty="0">
                <a:latin typeface="仿宋" panose="02010609060101010101" charset="-122"/>
                <a:ea typeface="仿宋" panose="02010609060101010101" charset="-122"/>
                <a:cs typeface="+mn-ea"/>
                <a:sym typeface="+mn-lt"/>
              </a:rPr>
              <a:t>软件测试方法</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17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354765"/>
          </a:xfrm>
          <a:prstGeom prst="rect">
            <a:avLst/>
          </a:prstGeom>
          <a:noFill/>
        </p:spPr>
        <p:txBody>
          <a:bodyPr wrap="square" rtlCol="0">
            <a:spAutoFit/>
          </a:bodyPr>
          <a:lstStyle/>
          <a:p>
            <a:r>
              <a:rPr lang="zh-CN" altLang="en-US" sz="2400" dirty="0"/>
              <a:t>根据测试准则第</a:t>
            </a:r>
            <a:r>
              <a:rPr lang="en-US" altLang="zh-CN" sz="2400" dirty="0"/>
              <a:t>(4)</a:t>
            </a:r>
            <a:r>
              <a:rPr lang="zh-CN" altLang="en-US" sz="2400" dirty="0"/>
              <a:t>条将测试分为以下几个步骤：</a:t>
            </a:r>
            <a:endParaRPr lang="en-US" altLang="zh-CN" sz="2400" dirty="0"/>
          </a:p>
          <a:p>
            <a:r>
              <a:rPr lang="en-US" altLang="zh-CN" sz="2400" b="1" dirty="0"/>
              <a:t>1</a:t>
            </a:r>
            <a:r>
              <a:rPr lang="zh-CN" altLang="en-US" sz="2400" b="1" dirty="0"/>
              <a:t>、模块测试</a:t>
            </a:r>
            <a:endParaRPr lang="en-US" altLang="zh-CN" sz="2400" b="1" dirty="0"/>
          </a:p>
          <a:p>
            <a:r>
              <a:rPr lang="zh-CN" altLang="en-US" sz="2000" dirty="0"/>
              <a:t>在设计得好的软件系统中</a:t>
            </a:r>
            <a:r>
              <a:rPr lang="en-US" altLang="zh-CN" sz="2000" dirty="0"/>
              <a:t>,</a:t>
            </a:r>
            <a:r>
              <a:rPr lang="zh-CN" altLang="en-US" sz="2000" dirty="0"/>
              <a:t>每个模块完成一个清晰定义的</a:t>
            </a:r>
            <a:r>
              <a:rPr lang="zh-CN" altLang="en-US" sz="2000" b="1" dirty="0"/>
              <a:t>子功能</a:t>
            </a:r>
            <a:r>
              <a:rPr lang="en-US" altLang="zh-CN" sz="2000" dirty="0"/>
              <a:t>,</a:t>
            </a:r>
            <a:r>
              <a:rPr lang="zh-CN" altLang="en-US" sz="2000" dirty="0"/>
              <a:t>而且这个子功能和同级其他模块的功能之间</a:t>
            </a:r>
            <a:r>
              <a:rPr lang="zh-CN" altLang="en-US" sz="2000" b="1" dirty="0"/>
              <a:t>没有相互依赖关系</a:t>
            </a:r>
            <a:r>
              <a:rPr lang="zh-CN" altLang="en-US" sz="2000" dirty="0"/>
              <a:t>。因此</a:t>
            </a:r>
            <a:r>
              <a:rPr lang="en-US" altLang="zh-CN" sz="2000" dirty="0"/>
              <a:t>,</a:t>
            </a:r>
            <a:r>
              <a:rPr lang="zh-CN" altLang="en-US" sz="2000" dirty="0"/>
              <a:t>有可能把每个模块作为一个单独的实体来测试</a:t>
            </a:r>
            <a:r>
              <a:rPr lang="en-US" altLang="zh-CN" sz="2000" dirty="0"/>
              <a:t>,</a:t>
            </a:r>
            <a:r>
              <a:rPr lang="zh-CN" altLang="en-US" sz="2000" dirty="0"/>
              <a:t>而且通常比较容易设计检验模块正确性的测试方案。 模块测试的</a:t>
            </a:r>
            <a:r>
              <a:rPr lang="zh-CN" altLang="en-US" sz="2000" b="1" dirty="0"/>
              <a:t>目的</a:t>
            </a:r>
            <a:r>
              <a:rPr lang="zh-CN" altLang="en-US" sz="2000" dirty="0"/>
              <a:t>是保证每个模块作为一个单元能正确运行</a:t>
            </a:r>
            <a:r>
              <a:rPr lang="en-US" altLang="zh-CN" sz="2000" dirty="0"/>
              <a:t>,</a:t>
            </a:r>
            <a:r>
              <a:rPr lang="zh-CN" altLang="en-US" sz="2000" dirty="0"/>
              <a:t>所以模块测试通常又称为单元测试。 在这个测试步聚中所发现的往往是</a:t>
            </a:r>
            <a:r>
              <a:rPr lang="zh-CN" altLang="en-US" sz="2000" b="1" dirty="0"/>
              <a:t>编码</a:t>
            </a:r>
            <a:r>
              <a:rPr lang="zh-CN" altLang="en-US" sz="2000" dirty="0"/>
              <a:t>和</a:t>
            </a:r>
            <a:r>
              <a:rPr lang="zh-CN" altLang="en-US" sz="2000" b="1" dirty="0"/>
              <a:t>详细设计</a:t>
            </a:r>
            <a:r>
              <a:rPr lang="zh-CN" altLang="en-US" sz="2000" dirty="0"/>
              <a:t>的错误。</a:t>
            </a:r>
            <a:endParaRPr lang="en-US" altLang="zh-CN" sz="2000" dirty="0"/>
          </a:p>
          <a:p>
            <a:r>
              <a:rPr lang="en-US" altLang="zh-CN" sz="2400" b="1" dirty="0"/>
              <a:t>2</a:t>
            </a:r>
            <a:r>
              <a:rPr lang="zh-CN" altLang="en-US" sz="2400" b="1" dirty="0"/>
              <a:t>、子系统测试</a:t>
            </a:r>
            <a:endParaRPr lang="en-US" altLang="zh-CN" sz="2400" b="1" dirty="0"/>
          </a:p>
          <a:p>
            <a:r>
              <a:rPr lang="zh-CN" altLang="en-US" sz="2000" dirty="0"/>
              <a:t>子系统测试是把经过单元测试的模块</a:t>
            </a:r>
            <a:r>
              <a:rPr lang="zh-CN" altLang="en-US" sz="2000" b="1" dirty="0"/>
              <a:t>放在一起</a:t>
            </a:r>
            <a:r>
              <a:rPr lang="zh-CN" altLang="en-US" sz="2000" dirty="0"/>
              <a:t>形成一个子系统来测试。模块相互间的协调和通信是这个测试过程中的主要问题</a:t>
            </a:r>
            <a:r>
              <a:rPr lang="en-US" altLang="zh-CN" sz="2000" dirty="0"/>
              <a:t>,</a:t>
            </a:r>
            <a:r>
              <a:rPr lang="zh-CN" altLang="en-US" sz="2000" dirty="0"/>
              <a:t>因此</a:t>
            </a:r>
            <a:r>
              <a:rPr lang="en-US" altLang="zh-CN" sz="2000" dirty="0"/>
              <a:t>,</a:t>
            </a:r>
            <a:r>
              <a:rPr lang="zh-CN" altLang="en-US" sz="2000" dirty="0"/>
              <a:t>这个步骤</a:t>
            </a:r>
            <a:r>
              <a:rPr lang="zh-CN" altLang="en-US" sz="2000" b="1" dirty="0"/>
              <a:t>着重测试模块的接口。</a:t>
            </a:r>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1.4</a:t>
            </a:r>
            <a:r>
              <a:rPr lang="zh-CN" altLang="en-US" sz="3600" b="1" dirty="0">
                <a:latin typeface="仿宋" panose="02010609060101010101" charset="-122"/>
                <a:ea typeface="仿宋" panose="02010609060101010101" charset="-122"/>
                <a:cs typeface="+mn-ea"/>
                <a:sym typeface="+mn-lt"/>
              </a:rPr>
              <a:t>软件测试步骤</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90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95830"/>
            <a:ext cx="9747914" cy="4893647"/>
          </a:xfrm>
          <a:prstGeom prst="rect">
            <a:avLst/>
          </a:prstGeom>
          <a:noFill/>
        </p:spPr>
        <p:txBody>
          <a:bodyPr wrap="square" rtlCol="0">
            <a:spAutoFit/>
          </a:bodyPr>
          <a:lstStyle/>
          <a:p>
            <a:r>
              <a:rPr lang="en-US" altLang="zh-CN" sz="2400" b="1" dirty="0"/>
              <a:t>3</a:t>
            </a:r>
            <a:r>
              <a:rPr lang="zh-CN" altLang="en-US" sz="2400" b="1" dirty="0"/>
              <a:t>、系统测试</a:t>
            </a:r>
            <a:endParaRPr lang="en-US" altLang="zh-CN" sz="2400" b="1" dirty="0"/>
          </a:p>
          <a:p>
            <a:r>
              <a:rPr lang="zh-CN" altLang="en-US" sz="2000" dirty="0"/>
              <a:t>系统测试是把经过测试的子系统装配成一个完整的系统来测试。在这个测试步骤中发现的往往是</a:t>
            </a:r>
            <a:r>
              <a:rPr lang="zh-CN" altLang="en-US" sz="2000" b="1" dirty="0"/>
              <a:t>软件设计</a:t>
            </a:r>
            <a:r>
              <a:rPr lang="zh-CN" altLang="en-US" sz="2000" dirty="0"/>
              <a:t>中的错误</a:t>
            </a:r>
            <a:r>
              <a:rPr lang="en-US" altLang="zh-CN" sz="2000" dirty="0"/>
              <a:t>,</a:t>
            </a:r>
            <a:r>
              <a:rPr lang="zh-CN" altLang="en-US" sz="2000" dirty="0"/>
              <a:t>也可能发现</a:t>
            </a:r>
            <a:r>
              <a:rPr lang="zh-CN" altLang="en-US" sz="2000" b="1" dirty="0"/>
              <a:t>需求说明</a:t>
            </a:r>
            <a:r>
              <a:rPr lang="zh-CN" altLang="en-US" sz="2000" dirty="0"/>
              <a:t>中的错误。</a:t>
            </a:r>
            <a:endParaRPr lang="en-US" altLang="zh-CN" sz="2000" dirty="0"/>
          </a:p>
          <a:p>
            <a:r>
              <a:rPr lang="en-US" altLang="zh-CN" sz="2400" b="1" dirty="0"/>
              <a:t>4</a:t>
            </a:r>
            <a:r>
              <a:rPr lang="zh-CN" altLang="en-US" sz="2400" b="1" dirty="0"/>
              <a:t>、验收测试</a:t>
            </a:r>
            <a:endParaRPr lang="en-US" altLang="zh-CN" sz="2400" b="1" dirty="0"/>
          </a:p>
          <a:p>
            <a:r>
              <a:rPr lang="zh-CN" altLang="en-US" sz="2000" dirty="0"/>
              <a:t>验收测试把软件系统作为单一的实体进行测试</a:t>
            </a:r>
            <a:r>
              <a:rPr lang="en-US" altLang="zh-CN" sz="2000" dirty="0"/>
              <a:t>,</a:t>
            </a:r>
            <a:r>
              <a:rPr lang="zh-CN" altLang="en-US" sz="2000" dirty="0"/>
              <a:t>测试内容与系统测试基本类似</a:t>
            </a:r>
            <a:r>
              <a:rPr lang="en-US" altLang="zh-CN" sz="2000" dirty="0"/>
              <a:t>,</a:t>
            </a:r>
            <a:r>
              <a:rPr lang="zh-CN" altLang="en-US" sz="2000" dirty="0"/>
              <a:t>但是它是在</a:t>
            </a:r>
            <a:r>
              <a:rPr lang="zh-CN" altLang="en-US" sz="2000" b="1" dirty="0"/>
              <a:t>用户积极参与</a:t>
            </a:r>
            <a:r>
              <a:rPr lang="zh-CN" altLang="en-US" sz="2000" dirty="0"/>
              <a:t>下进行的</a:t>
            </a:r>
            <a:r>
              <a:rPr lang="en-US" altLang="zh-CN" sz="2000" dirty="0"/>
              <a:t>,</a:t>
            </a:r>
            <a:r>
              <a:rPr lang="zh-CN" altLang="en-US" sz="2000" dirty="0"/>
              <a:t>而且可能主要使用</a:t>
            </a:r>
            <a:r>
              <a:rPr lang="zh-CN" altLang="en-US" sz="2000" b="1" dirty="0"/>
              <a:t>实际数据</a:t>
            </a:r>
            <a:r>
              <a:rPr lang="en-US" altLang="zh-CN" sz="2000" dirty="0"/>
              <a:t>(</a:t>
            </a:r>
            <a:r>
              <a:rPr lang="zh-CN" altLang="en-US" sz="2000" dirty="0"/>
              <a:t>系统将来要处理的信息</a:t>
            </a:r>
            <a:r>
              <a:rPr lang="en-US" altLang="zh-CN" sz="2000" dirty="0"/>
              <a:t>)</a:t>
            </a:r>
            <a:r>
              <a:rPr lang="zh-CN" altLang="en-US" sz="2000" dirty="0"/>
              <a:t>进行测试。验收测试的</a:t>
            </a:r>
            <a:r>
              <a:rPr lang="zh-CN" altLang="en-US" sz="2000" b="1" dirty="0"/>
              <a:t>目的</a:t>
            </a:r>
            <a:r>
              <a:rPr lang="zh-CN" altLang="en-US" sz="2000" dirty="0"/>
              <a:t>是验证系统确实能够满足用户的需要</a:t>
            </a:r>
            <a:r>
              <a:rPr lang="en-US" altLang="zh-CN" sz="2000" dirty="0"/>
              <a:t>,</a:t>
            </a:r>
            <a:r>
              <a:rPr lang="zh-CN" altLang="en-US" sz="2000" dirty="0"/>
              <a:t>在这个测试步骤中发现的往往是系统需求说明书中的错误。 验收测试也称为确认测试。</a:t>
            </a:r>
            <a:endParaRPr lang="en-US" altLang="zh-CN" sz="2000" dirty="0"/>
          </a:p>
          <a:p>
            <a:r>
              <a:rPr lang="en-US" altLang="zh-CN" sz="2400" b="1" dirty="0"/>
              <a:t>5</a:t>
            </a:r>
            <a:r>
              <a:rPr lang="zh-CN" altLang="en-US" sz="2400" b="1" dirty="0"/>
              <a:t>、平行运行</a:t>
            </a:r>
            <a:endParaRPr lang="en-US" altLang="zh-CN" sz="2400" b="1" dirty="0"/>
          </a:p>
          <a:p>
            <a:r>
              <a:rPr lang="zh-CN" altLang="en-US" sz="2000" dirty="0"/>
              <a:t>所谓平行运行就是同时运行新开发出来的系统和将被它取代的旧系统</a:t>
            </a:r>
            <a:r>
              <a:rPr lang="en-US" altLang="zh-CN" sz="2000" dirty="0"/>
              <a:t>,</a:t>
            </a:r>
            <a:r>
              <a:rPr lang="zh-CN" altLang="en-US" sz="2000" dirty="0"/>
              <a:t>以便比较新旧两个系统的处理结果。 这样做的具体目的有如下几点：</a:t>
            </a:r>
            <a:endParaRPr lang="en-US" altLang="zh-CN" sz="2000" dirty="0"/>
          </a:p>
          <a:p>
            <a:r>
              <a:rPr lang="en-US" altLang="zh-CN" sz="2000" dirty="0"/>
              <a:t>(1)</a:t>
            </a:r>
            <a:r>
              <a:rPr lang="zh-CN" altLang="en-US" sz="2000" dirty="0"/>
              <a:t>可以在准生产环境中运行新系统而又不冒风险。</a:t>
            </a:r>
          </a:p>
          <a:p>
            <a:r>
              <a:rPr lang="en-US" altLang="zh-CN" sz="2000" dirty="0"/>
              <a:t>(2)</a:t>
            </a:r>
            <a:r>
              <a:rPr lang="zh-CN" altLang="en-US" sz="2000" dirty="0"/>
              <a:t>用户能有一段熟悉新系统的时间。</a:t>
            </a:r>
          </a:p>
          <a:p>
            <a:r>
              <a:rPr lang="en-US" altLang="zh-CN" sz="2000" dirty="0"/>
              <a:t>(3)</a:t>
            </a:r>
            <a:r>
              <a:rPr lang="zh-CN" altLang="en-US" sz="2000" dirty="0"/>
              <a:t>可以验证用户指南和使用手册之类的文档。</a:t>
            </a:r>
            <a:endParaRPr lang="en-US" altLang="zh-CN" sz="2000" dirty="0"/>
          </a:p>
          <a:p>
            <a:r>
              <a:rPr lang="en-US" altLang="zh-CN" sz="2000" dirty="0"/>
              <a:t>(4)</a:t>
            </a:r>
            <a:r>
              <a:rPr lang="zh-CN" altLang="en-US" sz="2000" dirty="0"/>
              <a:t>能够以准生产模式对新系统进行全负荷测试</a:t>
            </a:r>
            <a:r>
              <a:rPr lang="en-US" altLang="zh-CN" sz="2000" dirty="0"/>
              <a:t>,</a:t>
            </a:r>
            <a:r>
              <a:rPr lang="zh-CN" altLang="en-US" sz="2000" dirty="0"/>
              <a:t>可以用测试结果验证性能指标。</a:t>
            </a:r>
            <a:endParaRPr lang="en-US" altLang="zh-CN" sz="2000" dirty="0"/>
          </a:p>
        </p:txBody>
      </p:sp>
    </p:spTree>
    <p:extLst>
      <p:ext uri="{BB962C8B-B14F-4D97-AF65-F5344CB8AC3E}">
        <p14:creationId xmlns:p14="http://schemas.microsoft.com/office/powerpoint/2010/main" val="1199195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TotalTime>
  <Words>4147</Words>
  <Application>Microsoft Office PowerPoint</Application>
  <PresentationFormat>宽屏</PresentationFormat>
  <Paragraphs>326</Paragraphs>
  <Slides>47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6" baseType="lpstr">
      <vt:lpstr>等线</vt:lpstr>
      <vt:lpstr>仿宋</vt:lpstr>
      <vt:lpstr>宋体</vt:lpstr>
      <vt:lpstr>Arial</vt:lpstr>
      <vt:lpstr>Calibri</vt:lpstr>
      <vt:lpstr>Calibri Light</vt:lpstr>
      <vt:lpstr>Times New Roman</vt:lpstr>
      <vt:lpstr>第一PPT，www.1ppt.com</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极简点线</dc:title>
  <dc:creator>第一PPT</dc:creator>
  <cp:keywords>www.1ppt.com</cp:keywords>
  <dc:description>www.1ppt.com</dc:description>
  <cp:lastModifiedBy>503494633@qq.com</cp:lastModifiedBy>
  <cp:revision>89</cp:revision>
  <dcterms:created xsi:type="dcterms:W3CDTF">2018-07-10T18:03:00Z</dcterms:created>
  <dcterms:modified xsi:type="dcterms:W3CDTF">2019-06-05T13:34:52Z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2</vt:lpwstr>
  </property>
</Properties>
</file>