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68" r:id="rId2"/>
    <p:sldId id="275" r:id="rId3"/>
    <p:sldId id="258" r:id="rId4"/>
    <p:sldId id="369" r:id="rId5"/>
    <p:sldId id="303" r:id="rId6"/>
    <p:sldId id="346" r:id="rId7"/>
    <p:sldId id="373" r:id="rId8"/>
    <p:sldId id="264" r:id="rId9"/>
    <p:sldId id="344" r:id="rId10"/>
    <p:sldId id="347" r:id="rId11"/>
    <p:sldId id="372" r:id="rId12"/>
    <p:sldId id="371" r:id="rId13"/>
    <p:sldId id="370" r:id="rId14"/>
    <p:sldId id="374" r:id="rId15"/>
    <p:sldId id="375" r:id="rId16"/>
    <p:sldId id="376" r:id="rId17"/>
    <p:sldId id="377" r:id="rId18"/>
    <p:sldId id="378" r:id="rId19"/>
    <p:sldId id="379" r:id="rId20"/>
    <p:sldId id="380" r:id="rId21"/>
    <p:sldId id="381" r:id="rId22"/>
    <p:sldId id="320" r:id="rId23"/>
    <p:sldId id="355" r:id="rId24"/>
    <p:sldId id="382" r:id="rId25"/>
    <p:sldId id="383" r:id="rId26"/>
    <p:sldId id="357" r:id="rId27"/>
    <p:sldId id="359" r:id="rId28"/>
    <p:sldId id="384" r:id="rId29"/>
    <p:sldId id="362" r:id="rId30"/>
    <p:sldId id="3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64" d="100"/>
          <a:sy n="64" d="100"/>
        </p:scale>
        <p:origin x="67" y="5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2019/6/3</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847755"/>
          </a:xfrm>
          <a:prstGeom prst="rect">
            <a:avLst/>
          </a:prstGeom>
          <a:noFill/>
        </p:spPr>
        <p:txBody>
          <a:bodyPr wrap="square" rtlCol="0">
            <a:spAutoFit/>
          </a:bodyPr>
          <a:lstStyle/>
          <a:p>
            <a:pPr lvl="0"/>
            <a:r>
              <a:rPr lang="zh-CN" altLang="en-US" sz="2000" b="1" dirty="0"/>
              <a:t>关于小程序和</a:t>
            </a:r>
            <a:r>
              <a:rPr lang="en-US" altLang="zh-CN" sz="2000" b="1" dirty="0"/>
              <a:t>Android app</a:t>
            </a:r>
            <a:r>
              <a:rPr lang="zh-CN" altLang="en-US" sz="2000" b="1" dirty="0"/>
              <a:t>开发方案的可行性比较：</a:t>
            </a:r>
            <a:endParaRPr lang="en-US" altLang="zh-CN" sz="2000" b="1" dirty="0"/>
          </a:p>
          <a:p>
            <a:pPr lvl="0"/>
            <a:r>
              <a:rPr lang="zh-CN" altLang="en-US" sz="1600" b="1" dirty="0"/>
              <a:t>开发语言：</a:t>
            </a:r>
            <a:endParaRPr lang="en-US" altLang="zh-CN" sz="1600" b="1" dirty="0"/>
          </a:p>
          <a:p>
            <a:pPr lvl="0"/>
            <a:r>
              <a:rPr lang="en-US" altLang="zh-CN" sz="1600" dirty="0"/>
              <a:t>Android app</a:t>
            </a:r>
            <a:r>
              <a:rPr lang="zh-CN" altLang="en-US" sz="1600" dirty="0"/>
              <a:t>：主要开发语言是</a:t>
            </a:r>
            <a:r>
              <a:rPr lang="en-US" altLang="zh-CN" sz="1600" dirty="0"/>
              <a:t>java</a:t>
            </a:r>
            <a:r>
              <a:rPr lang="zh-CN" altLang="en-US" sz="1600" dirty="0"/>
              <a:t>，另外使用</a:t>
            </a:r>
            <a:r>
              <a:rPr lang="en-US" altLang="zh-CN" sz="1600" dirty="0"/>
              <a:t>xml</a:t>
            </a:r>
            <a:r>
              <a:rPr lang="zh-CN" altLang="en-US" sz="1600" dirty="0"/>
              <a:t> 文件来描述界面；使用 </a:t>
            </a:r>
            <a:r>
              <a:rPr lang="en-US" altLang="zh-CN" sz="1600" dirty="0"/>
              <a:t>AndroidManifest.xml + </a:t>
            </a:r>
            <a:r>
              <a:rPr lang="en-US" altLang="zh-CN" sz="1600" dirty="0" err="1"/>
              <a:t>gradle</a:t>
            </a:r>
            <a:r>
              <a:rPr lang="en-US" altLang="zh-CN" sz="1600" dirty="0"/>
              <a:t> </a:t>
            </a:r>
            <a:r>
              <a:rPr lang="zh-CN" altLang="en-US" sz="1600" dirty="0"/>
              <a:t>文件来配置项目。</a:t>
            </a:r>
            <a:endParaRPr lang="en-US" altLang="zh-CN" sz="1600" dirty="0"/>
          </a:p>
          <a:p>
            <a:pPr lvl="0"/>
            <a:r>
              <a:rPr lang="zh-CN" altLang="en-US" sz="1600" dirty="0"/>
              <a:t>微信小程序：主要的开发语言是</a:t>
            </a:r>
            <a:r>
              <a:rPr lang="en-US" altLang="zh-CN" sz="1600" dirty="0" err="1"/>
              <a:t>javascript</a:t>
            </a:r>
            <a:r>
              <a:rPr lang="zh-CN" altLang="en-US" sz="1600" dirty="0"/>
              <a:t>，使用 </a:t>
            </a:r>
            <a:r>
              <a:rPr lang="en-US" altLang="zh-CN" sz="1600" dirty="0" err="1"/>
              <a:t>wxml</a:t>
            </a:r>
            <a:r>
              <a:rPr lang="en-US" altLang="zh-CN" sz="1600" dirty="0"/>
              <a:t> + </a:t>
            </a:r>
            <a:r>
              <a:rPr lang="en-US" altLang="zh-CN" sz="1600" dirty="0" err="1"/>
              <a:t>wxss</a:t>
            </a:r>
            <a:r>
              <a:rPr lang="en-US" altLang="zh-CN" sz="1600" dirty="0"/>
              <a:t> </a:t>
            </a:r>
            <a:r>
              <a:rPr lang="zh-CN" altLang="en-US" sz="1600" dirty="0"/>
              <a:t>文件来描述界面；使用 </a:t>
            </a:r>
            <a:r>
              <a:rPr lang="en-US" altLang="zh-CN" sz="1600" dirty="0" err="1"/>
              <a:t>app.json</a:t>
            </a:r>
            <a:r>
              <a:rPr lang="en-US" altLang="zh-CN" sz="1600" dirty="0"/>
              <a:t> + </a:t>
            </a:r>
            <a:r>
              <a:rPr lang="en-US" altLang="zh-CN" sz="1600" dirty="0" err="1"/>
              <a:t>app.wxss</a:t>
            </a:r>
            <a:r>
              <a:rPr lang="en-US" altLang="zh-CN" sz="1600" dirty="0"/>
              <a:t> </a:t>
            </a:r>
            <a:r>
              <a:rPr lang="zh-CN" altLang="en-US" sz="1600" dirty="0"/>
              <a:t>文件来配置项目。</a:t>
            </a:r>
            <a:endParaRPr lang="en-US" altLang="zh-CN" sz="1600" dirty="0"/>
          </a:p>
          <a:p>
            <a:pPr lvl="0"/>
            <a:r>
              <a:rPr lang="zh-CN" altLang="en-US" sz="1600" b="1" dirty="0"/>
              <a:t>开发平台：</a:t>
            </a:r>
            <a:endParaRPr lang="en-US" altLang="zh-CN" sz="1600" b="1" dirty="0"/>
          </a:p>
          <a:p>
            <a:pPr lvl="0"/>
            <a:r>
              <a:rPr lang="en-US" altLang="zh-CN" dirty="0"/>
              <a:t>Android app</a:t>
            </a:r>
            <a:r>
              <a:rPr lang="zh-CN" altLang="en-US" dirty="0"/>
              <a:t>：</a:t>
            </a:r>
            <a:r>
              <a:rPr lang="en-US" altLang="zh-CN" dirty="0"/>
              <a:t>Android Studio</a:t>
            </a:r>
          </a:p>
          <a:p>
            <a:pPr lvl="0"/>
            <a:r>
              <a:rPr lang="zh-CN" altLang="en-US" sz="1600" dirty="0"/>
              <a:t>微信小程序：微信开发者工具</a:t>
            </a:r>
            <a:endParaRPr lang="en-US" altLang="zh-CN" sz="1600" dirty="0"/>
          </a:p>
          <a:p>
            <a:pPr lvl="0"/>
            <a:r>
              <a:rPr lang="zh-CN" altLang="en-US" sz="1600" b="1" dirty="0"/>
              <a:t>上线发布流程：</a:t>
            </a:r>
            <a:endParaRPr lang="en-US" altLang="zh-CN" sz="1600" b="1" dirty="0"/>
          </a:p>
          <a:p>
            <a:pPr lvl="0"/>
            <a:r>
              <a:rPr lang="zh-CN" altLang="en-US" sz="1600" dirty="0"/>
              <a:t>微信小程序：微信公众平台</a:t>
            </a:r>
            <a:r>
              <a:rPr lang="en-US" altLang="zh-CN" sz="1600" dirty="0">
                <a:sym typeface="Wingdings" panose="05000000000000000000" pitchFamily="2" charset="2"/>
              </a:rPr>
              <a:t></a:t>
            </a:r>
            <a:r>
              <a:rPr lang="zh-CN" altLang="en-US" sz="1600" dirty="0">
                <a:sym typeface="Wingdings" panose="05000000000000000000" pitchFamily="2" charset="2"/>
              </a:rPr>
              <a:t>小程序注册获取</a:t>
            </a:r>
            <a:r>
              <a:rPr lang="en-US" altLang="zh-CN" sz="1600" dirty="0" err="1">
                <a:sym typeface="Wingdings" panose="05000000000000000000" pitchFamily="2" charset="2"/>
              </a:rPr>
              <a:t>appid</a:t>
            </a:r>
            <a:r>
              <a:rPr lang="en-US" altLang="zh-CN" sz="1600" dirty="0">
                <a:sym typeface="Wingdings" panose="05000000000000000000" pitchFamily="2" charset="2"/>
              </a:rPr>
              <a:t> </a:t>
            </a:r>
            <a:r>
              <a:rPr lang="zh-CN" altLang="en-US" sz="1600" dirty="0">
                <a:sym typeface="Wingdings" panose="05000000000000000000" pitchFamily="2" charset="2"/>
              </a:rPr>
              <a:t>编码工作</a:t>
            </a:r>
            <a:r>
              <a:rPr lang="en-US" altLang="zh-CN" sz="1600" dirty="0">
                <a:sym typeface="Wingdings" panose="05000000000000000000" pitchFamily="2" charset="2"/>
              </a:rPr>
              <a:t></a:t>
            </a:r>
            <a:r>
              <a:rPr lang="zh-CN" altLang="en-US" sz="1600" dirty="0">
                <a:sym typeface="Wingdings" panose="05000000000000000000" pitchFamily="2" charset="2"/>
              </a:rPr>
              <a:t>上传</a:t>
            </a:r>
            <a:r>
              <a:rPr lang="en-US" altLang="zh-CN" sz="1600" dirty="0">
                <a:sym typeface="Wingdings" panose="05000000000000000000" pitchFamily="2" charset="2"/>
              </a:rPr>
              <a:t></a:t>
            </a:r>
            <a:r>
              <a:rPr lang="zh-CN" altLang="en-US" sz="1600" dirty="0">
                <a:sym typeface="Wingdings" panose="05000000000000000000" pitchFamily="2" charset="2"/>
              </a:rPr>
              <a:t>审核</a:t>
            </a:r>
            <a:r>
              <a:rPr lang="en-US" altLang="zh-CN" sz="1600" dirty="0">
                <a:sym typeface="Wingdings" panose="05000000000000000000" pitchFamily="2" charset="2"/>
              </a:rPr>
              <a:t>(</a:t>
            </a:r>
            <a:r>
              <a:rPr lang="zh-CN" altLang="en-US" sz="1600" dirty="0">
                <a:sym typeface="Wingdings" panose="05000000000000000000" pitchFamily="2" charset="2"/>
              </a:rPr>
              <a:t>一两天</a:t>
            </a:r>
            <a:r>
              <a:rPr lang="en-US" altLang="zh-CN" sz="1600" dirty="0">
                <a:sym typeface="Wingdings" panose="05000000000000000000" pitchFamily="2" charset="2"/>
              </a:rPr>
              <a:t>) </a:t>
            </a:r>
            <a:r>
              <a:rPr lang="zh-CN" altLang="en-US" sz="1600" dirty="0">
                <a:sym typeface="Wingdings" panose="05000000000000000000" pitchFamily="2" charset="2"/>
              </a:rPr>
              <a:t>发布上线</a:t>
            </a:r>
            <a:endParaRPr lang="en-US" altLang="zh-CN" sz="1600" dirty="0">
              <a:sym typeface="Wingdings" panose="05000000000000000000" pitchFamily="2" charset="2"/>
            </a:endParaRPr>
          </a:p>
          <a:p>
            <a:pPr lvl="0"/>
            <a:r>
              <a:rPr lang="en-US" altLang="zh-CN" sz="1600" dirty="0"/>
              <a:t>Android app</a:t>
            </a:r>
            <a:r>
              <a:rPr lang="zh-CN" altLang="en-US" sz="1600" dirty="0"/>
              <a:t>：基于各个开发平台审核标准不同，大致流程与小程序相同</a:t>
            </a:r>
            <a:endParaRPr lang="en-US" altLang="zh-CN" sz="1600" dirty="0"/>
          </a:p>
          <a:p>
            <a:pPr lvl="0"/>
            <a:r>
              <a:rPr lang="zh-CN" altLang="zh-CN" sz="1600" b="1" dirty="0"/>
              <a:t>开发者的技术实力</a:t>
            </a:r>
          </a:p>
          <a:p>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基础，爬虫在学，所以可以尝试该项目的开发。</a:t>
            </a:r>
            <a:endParaRPr lang="en-US" altLang="zh-CN" sz="1600" dirty="0"/>
          </a:p>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微信小程序：开发成本低、开发门槛低、开发周期短、流量大无需下载获客成本低、</a:t>
            </a:r>
            <a:r>
              <a:rPr lang="en-US" altLang="zh-CN" sz="1600" dirty="0"/>
              <a:t>App</a:t>
            </a:r>
            <a:r>
              <a:rPr lang="zh-CN" altLang="en-US" sz="1600" dirty="0"/>
              <a:t>已经饱和</a:t>
            </a:r>
            <a:endParaRPr lang="zh-CN"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37953"/>
            <a:ext cx="5765780" cy="5755422"/>
          </a:xfrm>
          <a:prstGeom prst="rect">
            <a:avLst/>
          </a:prstGeom>
          <a:noFill/>
        </p:spPr>
        <p:txBody>
          <a:bodyPr wrap="square" rtlCol="0">
            <a:spAutoFit/>
          </a:bodyPr>
          <a:lstStyle/>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优点：</a:t>
            </a:r>
            <a:endParaRPr lang="en-US" altLang="zh-CN" sz="1600" dirty="0"/>
          </a:p>
          <a:p>
            <a:r>
              <a:rPr lang="en-US" altLang="zh-CN" sz="1600" dirty="0"/>
              <a:t>1.</a:t>
            </a:r>
            <a:r>
              <a:rPr lang="zh-CN" altLang="en-US" sz="1600" dirty="0"/>
              <a:t>通过在</a:t>
            </a:r>
            <a:r>
              <a:rPr lang="en-US" altLang="zh-CN" sz="1600" dirty="0"/>
              <a:t>App</a:t>
            </a:r>
            <a:r>
              <a:rPr lang="zh-CN" altLang="en-US" sz="1600" dirty="0"/>
              <a:t>内部嵌入社交平台，能够实现用户互动和口碑传播，从而提升用户忠诚度。</a:t>
            </a:r>
            <a:endParaRPr lang="en-US" altLang="zh-CN" sz="1600" dirty="0"/>
          </a:p>
          <a:p>
            <a:r>
              <a:rPr lang="en-US" altLang="zh-CN" sz="1600" dirty="0"/>
              <a:t>2.</a:t>
            </a:r>
            <a:r>
              <a:rPr lang="zh-CN" altLang="en-US" sz="1600" dirty="0"/>
              <a:t> </a:t>
            </a:r>
            <a:r>
              <a:rPr lang="en-US" altLang="zh-CN" sz="1600" dirty="0"/>
              <a:t>App</a:t>
            </a:r>
            <a:r>
              <a:rPr lang="zh-CN" altLang="en-US" sz="1600" dirty="0"/>
              <a:t>都是用户在应用商店中主动下载的，用户的下载行为首先是基于对</a:t>
            </a:r>
            <a:r>
              <a:rPr lang="en-US" altLang="zh-CN" sz="1600" dirty="0"/>
              <a:t>APP</a:t>
            </a:r>
            <a:r>
              <a:rPr lang="zh-CN" altLang="en-US" sz="1600" dirty="0"/>
              <a:t>内容的兴趣。</a:t>
            </a:r>
            <a:endParaRPr lang="en-US" altLang="zh-CN" sz="1600" dirty="0"/>
          </a:p>
          <a:p>
            <a:r>
              <a:rPr lang="zh-CN" altLang="en-US" sz="1600" dirty="0"/>
              <a:t>缺点：</a:t>
            </a:r>
            <a:endParaRPr lang="en-US" altLang="zh-CN" sz="1600" dirty="0"/>
          </a:p>
          <a:p>
            <a:r>
              <a:rPr lang="en-US" altLang="zh-CN" sz="1600" dirty="0"/>
              <a:t>1.</a:t>
            </a:r>
            <a:r>
              <a:rPr lang="zh-CN" altLang="en-US" sz="1600" dirty="0"/>
              <a:t>维护成本高：安卓独立开发，维护起来相对也比较麻烦</a:t>
            </a:r>
            <a:endParaRPr lang="en-US" altLang="zh-CN" sz="1600" dirty="0"/>
          </a:p>
          <a:p>
            <a:r>
              <a:rPr lang="en-US" altLang="zh-CN" sz="1600" dirty="0"/>
              <a:t>2.</a:t>
            </a:r>
            <a:r>
              <a:rPr lang="zh-CN" altLang="en-US" sz="1600" dirty="0"/>
              <a:t>留存率低：</a:t>
            </a:r>
            <a:r>
              <a:rPr lang="en-US" altLang="zh-CN" sz="1600" dirty="0"/>
              <a:t>APP</a:t>
            </a:r>
            <a:r>
              <a:rPr lang="zh-CN" altLang="en-US" sz="1600" dirty="0"/>
              <a:t>打开的频率很大程度上决定它的留存率，如果不是经常使用的而可能很快就卸载了</a:t>
            </a:r>
            <a:endParaRPr lang="en-US" altLang="zh-CN" sz="1600" dirty="0"/>
          </a:p>
          <a:p>
            <a:r>
              <a:rPr lang="en-US" altLang="zh-CN" sz="1600" dirty="0"/>
              <a:t>3.</a:t>
            </a:r>
            <a:r>
              <a:rPr lang="zh-CN" altLang="en-US" sz="1600" dirty="0"/>
              <a:t>推广成本高：</a:t>
            </a:r>
            <a:r>
              <a:rPr lang="en-US" altLang="zh-CN" sz="1600" dirty="0"/>
              <a:t>APP</a:t>
            </a:r>
            <a:r>
              <a:rPr lang="zh-CN" altLang="en-US" sz="1600" dirty="0"/>
              <a:t>在没有一定知名度前提下，推广的成本很高，获客成本高；</a:t>
            </a:r>
            <a:endParaRPr lang="en-US" altLang="zh-CN" sz="1600" dirty="0"/>
          </a:p>
          <a:p>
            <a:r>
              <a:rPr lang="en-US" altLang="zh-CN" sz="1600" dirty="0"/>
              <a:t>4.</a:t>
            </a:r>
            <a:r>
              <a:rPr lang="zh-CN" altLang="en-US" sz="1600" dirty="0"/>
              <a:t>上传</a:t>
            </a:r>
            <a:r>
              <a:rPr lang="en-US" altLang="zh-CN" sz="1600" dirty="0"/>
              <a:t>APP</a:t>
            </a:r>
            <a:r>
              <a:rPr lang="zh-CN" altLang="en-US" sz="1600" dirty="0"/>
              <a:t>路径复杂：上传至</a:t>
            </a:r>
            <a:r>
              <a:rPr lang="en-US" altLang="zh-CN" sz="1600" dirty="0"/>
              <a:t>APP</a:t>
            </a:r>
            <a:r>
              <a:rPr lang="zh-CN" altLang="en-US" sz="1600" dirty="0"/>
              <a:t>需要通过</a:t>
            </a:r>
            <a:r>
              <a:rPr lang="en-US" altLang="zh-CN" sz="1600" dirty="0"/>
              <a:t>store</a:t>
            </a:r>
            <a:r>
              <a:rPr lang="zh-CN" altLang="en-US" sz="1600" dirty="0"/>
              <a:t>或应用市场的确认。</a:t>
            </a:r>
            <a:endParaRPr lang="en-US" altLang="zh-CN" sz="1600" dirty="0"/>
          </a:p>
          <a:p>
            <a:r>
              <a:rPr lang="zh-CN" altLang="en-US" sz="1600" dirty="0"/>
              <a:t>微信小程序：</a:t>
            </a:r>
            <a:endParaRPr lang="en-US" altLang="zh-CN" sz="1600" dirty="0"/>
          </a:p>
          <a:p>
            <a:r>
              <a:rPr lang="zh-CN" altLang="en-US" sz="1600" dirty="0"/>
              <a:t>优点：</a:t>
            </a:r>
            <a:endParaRPr lang="en-US" altLang="zh-CN" sz="1600" dirty="0"/>
          </a:p>
          <a:p>
            <a:r>
              <a:rPr lang="en-US" altLang="zh-CN" sz="1600" dirty="0"/>
              <a:t>1.</a:t>
            </a:r>
            <a:r>
              <a:rPr lang="zh-CN" altLang="en-US" sz="1600" dirty="0"/>
              <a:t>开发成本低         </a:t>
            </a:r>
            <a:r>
              <a:rPr lang="en-US" altLang="zh-CN" sz="1600" dirty="0"/>
              <a:t>2.</a:t>
            </a:r>
            <a:r>
              <a:rPr lang="zh-CN" altLang="en-US" sz="1600" dirty="0"/>
              <a:t>开发门槛低          </a:t>
            </a:r>
            <a:r>
              <a:rPr lang="en-US" altLang="zh-CN" sz="1600" dirty="0"/>
              <a:t>3.</a:t>
            </a:r>
            <a:r>
              <a:rPr lang="zh-CN" altLang="en-US" sz="1600" dirty="0"/>
              <a:t>获客成本低于</a:t>
            </a:r>
            <a:r>
              <a:rPr lang="en-US" altLang="zh-CN" sz="1600" dirty="0"/>
              <a:t>App</a:t>
            </a:r>
          </a:p>
          <a:p>
            <a:r>
              <a:rPr lang="en-US" altLang="zh-CN" sz="1600" dirty="0"/>
              <a:t>4.</a:t>
            </a:r>
            <a:r>
              <a:rPr lang="zh-CN" altLang="en-US" sz="1600" dirty="0"/>
              <a:t>开发周期更短，节省开发成本</a:t>
            </a:r>
            <a:endParaRPr lang="en-US" altLang="zh-CN" sz="1600" dirty="0"/>
          </a:p>
          <a:p>
            <a:r>
              <a:rPr lang="zh-CN" altLang="en-US" sz="1600" dirty="0"/>
              <a:t>缺点：</a:t>
            </a:r>
            <a:endParaRPr lang="en-US" altLang="zh-CN" sz="1600" dirty="0"/>
          </a:p>
          <a:p>
            <a:r>
              <a:rPr lang="en-US" altLang="zh-CN" sz="1600" dirty="0"/>
              <a:t>1.</a:t>
            </a:r>
            <a:r>
              <a:rPr lang="zh-CN" altLang="en-US" sz="1600" dirty="0"/>
              <a:t>小程序只能在腾讯研发的 </a:t>
            </a:r>
            <a:r>
              <a:rPr lang="en-US" altLang="zh-CN" sz="1600" dirty="0"/>
              <a:t>Java </a:t>
            </a:r>
            <a:r>
              <a:rPr lang="zh-CN" altLang="en-US" sz="1600" dirty="0"/>
              <a:t>框架内开发</a:t>
            </a:r>
            <a:endParaRPr lang="en-US" altLang="zh-CN" sz="1600" dirty="0"/>
          </a:p>
          <a:p>
            <a:r>
              <a:rPr lang="en-US" altLang="zh-CN" sz="1600" dirty="0"/>
              <a:t>2.</a:t>
            </a:r>
            <a:r>
              <a:rPr lang="zh-CN" altLang="en-US" sz="1600" dirty="0"/>
              <a:t>所有更新需要经过腾讯的审核，才能应用到小程序中</a:t>
            </a:r>
            <a:endParaRPr lang="en-US" altLang="zh-CN" sz="1600" dirty="0"/>
          </a:p>
          <a:p>
            <a:r>
              <a:rPr lang="en-US" altLang="zh-CN" sz="1600" dirty="0"/>
              <a:t>3.</a:t>
            </a:r>
            <a:r>
              <a:rPr lang="zh-CN" altLang="en-US" sz="1600" dirty="0"/>
              <a:t>不能用小程序来发推送通知，必须要由用户操作才可以</a:t>
            </a:r>
            <a:endParaRPr lang="en-US" altLang="zh-CN" sz="1600" dirty="0"/>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19" name="文本框 18">
            <a:extLst>
              <a:ext uri="{FF2B5EF4-FFF2-40B4-BE49-F238E27FC236}">
                <a16:creationId xmlns:a16="http://schemas.microsoft.com/office/drawing/2014/main" id="{E3FE3CC8-6C64-4A79-93BC-30BF63290001}"/>
              </a:ext>
            </a:extLst>
          </p:cNvPr>
          <p:cNvSpPr txBox="1"/>
          <p:nvPr/>
        </p:nvSpPr>
        <p:spPr>
          <a:xfrm>
            <a:off x="2657365" y="1357044"/>
            <a:ext cx="5765780" cy="3416320"/>
          </a:xfrm>
          <a:prstGeom prst="rect">
            <a:avLst/>
          </a:prstGeom>
          <a:noFill/>
        </p:spPr>
        <p:txBody>
          <a:bodyPr wrap="square" rtlCol="0">
            <a:spAutoFit/>
          </a:bodyPr>
          <a:lstStyle/>
          <a:p>
            <a:r>
              <a:rPr lang="zh-CN" altLang="en-US" sz="2400" dirty="0"/>
              <a:t>总结：通过以上对比我们将采用小程序的形式来实现我们的项目。因为①小程序拥有的低门槛特点适合我们学生群体独立开发②通过查询我们已知开发语言</a:t>
            </a:r>
            <a:r>
              <a:rPr lang="en-US" altLang="zh-CN" sz="2400" dirty="0" err="1"/>
              <a:t>javascript</a:t>
            </a:r>
            <a:r>
              <a:rPr lang="zh-CN" altLang="en-US" sz="2400" dirty="0"/>
              <a:t>与</a:t>
            </a:r>
            <a:r>
              <a:rPr lang="en-US" altLang="zh-CN" sz="2400" dirty="0"/>
              <a:t>java</a:t>
            </a:r>
            <a:r>
              <a:rPr lang="zh-CN" altLang="en-US" sz="2400" dirty="0"/>
              <a:t>语法十分相似，我们的成员也掌握</a:t>
            </a:r>
            <a:r>
              <a:rPr lang="en-US" altLang="zh-CN" sz="2400" dirty="0"/>
              <a:t>JAVA</a:t>
            </a:r>
            <a:r>
              <a:rPr lang="zh-CN" altLang="en-US" sz="2400" dirty="0"/>
              <a:t>的相关基础知识③关于小程序无法推送的问题我们将通过连带的公众号来给我们的用户发送消息④</a:t>
            </a:r>
            <a:r>
              <a:rPr lang="en-US" altLang="zh-CN" sz="2400" dirty="0"/>
              <a:t> Android app</a:t>
            </a:r>
            <a:r>
              <a:rPr lang="zh-CN" altLang="en-US" sz="2400" dirty="0"/>
              <a:t>维护相对麻烦，从时间人力方面考虑并不建议</a:t>
            </a:r>
            <a:endParaRPr lang="en-US" altLang="zh-CN" sz="2400" dirty="0"/>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4278094"/>
          </a:xfrm>
          <a:prstGeom prst="rect">
            <a:avLst/>
          </a:prstGeom>
          <a:noFill/>
        </p:spPr>
        <p:txBody>
          <a:bodyPr wrap="square" rtlCol="0">
            <a:spAutoFit/>
          </a:bodyPr>
          <a:lstStyle/>
          <a:p>
            <a:pPr lvl="0"/>
            <a:r>
              <a:rPr lang="zh-CN" altLang="en-US" sz="1600" b="1" dirty="0"/>
              <a:t>申请小程序：</a:t>
            </a:r>
            <a:endParaRPr lang="en-US" altLang="zh-CN" sz="1600" b="1" dirty="0"/>
          </a:p>
          <a:p>
            <a:pPr lvl="0"/>
            <a:r>
              <a:rPr lang="zh-CN" altLang="en-US" sz="1600" dirty="0"/>
              <a:t>在微信公众平台申请小程序提交合法符合规则小程序名称，补充小程序的基本信息，如名称、图标、描述等</a:t>
            </a:r>
            <a:endParaRPr lang="en-US" altLang="zh-CN" sz="1600" dirty="0"/>
          </a:p>
          <a:p>
            <a:pPr lvl="0"/>
            <a:r>
              <a:rPr lang="zh-CN" altLang="en-US" sz="1600" dirty="0"/>
              <a:t>目前已成功申请：</a:t>
            </a:r>
            <a:r>
              <a:rPr lang="en-US" altLang="zh-CN" sz="1600" dirty="0" err="1"/>
              <a:t>appid</a:t>
            </a:r>
            <a:r>
              <a:rPr lang="zh-CN" altLang="en-US" sz="1600" dirty="0"/>
              <a:t>：</a:t>
            </a:r>
            <a:r>
              <a:rPr lang="en-US" altLang="zh-CN" sz="1600" dirty="0"/>
              <a:t>wxa574d6f07fce3368 </a:t>
            </a:r>
          </a:p>
          <a:p>
            <a:r>
              <a:rPr lang="zh-CN" altLang="en-US" sz="1600" b="1" dirty="0"/>
              <a:t>申请公众号：</a:t>
            </a:r>
            <a:endParaRPr lang="en-US" altLang="zh-CN" sz="1600" b="1" dirty="0"/>
          </a:p>
          <a:p>
            <a:r>
              <a:rPr lang="zh-CN" altLang="en-US" sz="1600" dirty="0"/>
              <a:t>在微信公众平台申请公众号，填写公众号信息和申请人信息即可注册</a:t>
            </a:r>
            <a:endParaRPr lang="en-US" altLang="zh-CN" sz="1600" b="1" dirty="0"/>
          </a:p>
          <a:p>
            <a:pPr lvl="0"/>
            <a:r>
              <a:rPr lang="zh-CN" altLang="en-US" sz="1600" b="1" dirty="0"/>
              <a:t>公众号怎么和小程序对接</a:t>
            </a:r>
            <a:r>
              <a:rPr lang="en-US" altLang="zh-CN" sz="1600" b="1" dirty="0"/>
              <a:t>:</a:t>
            </a:r>
          </a:p>
          <a:p>
            <a:pPr lvl="0"/>
            <a:r>
              <a:rPr lang="zh-CN" altLang="en-US" sz="1600" dirty="0"/>
              <a:t>进入微信公众平台公众号后台开通小程序关联功能通过验证即可</a:t>
            </a:r>
            <a:endParaRPr lang="en-US" altLang="zh-CN" sz="1600" dirty="0"/>
          </a:p>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1354217"/>
          </a:xfrm>
          <a:prstGeom prst="rect">
            <a:avLst/>
          </a:prstGeom>
          <a:noFill/>
        </p:spPr>
        <p:txBody>
          <a:bodyPr wrap="square" rtlCol="0">
            <a:spAutoFit/>
          </a:bodyPr>
          <a:lstStyle/>
          <a:p>
            <a:pPr lvl="0"/>
            <a:r>
              <a:rPr lang="en-US" altLang="zh-CN" sz="1600" dirty="0"/>
              <a:t>1.</a:t>
            </a:r>
            <a:r>
              <a:rPr lang="zh-CN" altLang="en-US" sz="1600" dirty="0"/>
              <a:t>基础建设投资</a:t>
            </a:r>
            <a:endParaRPr lang="en-US" altLang="zh-CN" sz="1600" dirty="0"/>
          </a:p>
          <a:p>
            <a:r>
              <a:rPr lang="en-US" altLang="zh-CN" sz="1600" dirty="0"/>
              <a:t>   </a:t>
            </a:r>
            <a:r>
              <a:rPr lang="zh-CN" altLang="zh-CN" sz="1200" dirty="0"/>
              <a:t>开发所需软件以及小组成员每人一台电脑和相应的网络环境</a:t>
            </a:r>
            <a:r>
              <a:rPr lang="zh-CN" altLang="zh-CN" sz="1600" dirty="0"/>
              <a:t>。</a:t>
            </a:r>
          </a:p>
          <a:p>
            <a:r>
              <a:rPr lang="en-US" altLang="zh-CN" sz="1600" dirty="0"/>
              <a:t>2.</a:t>
            </a:r>
            <a:r>
              <a:rPr lang="zh-CN" altLang="zh-CN" sz="1600" dirty="0"/>
              <a:t>时间成本</a:t>
            </a:r>
          </a:p>
          <a:p>
            <a:pPr lvl="0"/>
            <a:r>
              <a:rPr lang="en-US" altLang="zh-CN" dirty="0"/>
              <a:t>  </a:t>
            </a:r>
            <a:r>
              <a:rPr lang="zh-CN" altLang="zh-CN" sz="1200" dirty="0"/>
              <a:t>根据课本内容的建议，我们将本项目生命周期假设为</a:t>
            </a:r>
            <a:r>
              <a:rPr lang="en-US" altLang="zh-CN" sz="1200" dirty="0"/>
              <a:t>3</a:t>
            </a:r>
            <a:r>
              <a:rPr lang="zh-CN" altLang="en-US" sz="1200" dirty="0"/>
              <a:t>个月</a:t>
            </a:r>
            <a:endParaRPr lang="en-US" altLang="zh-CN" sz="1200" dirty="0"/>
          </a:p>
          <a:p>
            <a:pPr lvl="0"/>
            <a:r>
              <a:rPr lang="en-US" altLang="zh-CN" sz="1600" dirty="0"/>
              <a:t>   </a:t>
            </a:r>
          </a:p>
        </p:txBody>
      </p:sp>
      <p:graphicFrame>
        <p:nvGraphicFramePr>
          <p:cNvPr id="4" name="表格 3"/>
          <p:cNvGraphicFramePr>
            <a:graphicFrameLocks noGrp="1"/>
          </p:cNvGraphicFramePr>
          <p:nvPr>
            <p:extLst>
              <p:ext uri="{D42A27DB-BD31-4B8C-83A1-F6EECF244321}">
                <p14:modId xmlns:p14="http://schemas.microsoft.com/office/powerpoint/2010/main" val="1691438677"/>
              </p:ext>
            </p:extLst>
          </p:nvPr>
        </p:nvGraphicFramePr>
        <p:xfrm>
          <a:off x="3004937" y="1747580"/>
          <a:ext cx="4257254" cy="1432942"/>
        </p:xfrm>
        <a:graphic>
          <a:graphicData uri="http://schemas.openxmlformats.org/drawingml/2006/table">
            <a:tbl>
              <a:tblPr firstRow="1" firstCol="1" bandRow="1">
                <a:tableStyleId>{5C22544A-7EE6-4342-B048-85BDC9FD1C3A}</a:tableStyleId>
              </a:tblPr>
              <a:tblGrid>
                <a:gridCol w="2035967">
                  <a:extLst>
                    <a:ext uri="{9D8B030D-6E8A-4147-A177-3AD203B41FA5}">
                      <a16:colId xmlns:a16="http://schemas.microsoft.com/office/drawing/2014/main" val="1918293427"/>
                    </a:ext>
                  </a:extLst>
                </a:gridCol>
                <a:gridCol w="2221287">
                  <a:extLst>
                    <a:ext uri="{9D8B030D-6E8A-4147-A177-3AD203B41FA5}">
                      <a16:colId xmlns:a16="http://schemas.microsoft.com/office/drawing/2014/main" val="4175002277"/>
                    </a:ext>
                  </a:extLst>
                </a:gridCol>
              </a:tblGrid>
              <a:tr h="204706">
                <a:tc>
                  <a:txBody>
                    <a:bodyPr/>
                    <a:lstStyle/>
                    <a:p>
                      <a:pPr indent="304800" algn="just">
                        <a:spcAft>
                          <a:spcPts val="0"/>
                        </a:spcAft>
                      </a:pPr>
                      <a:r>
                        <a:rPr lang="zh-CN" sz="1200" kern="100">
                          <a:effectLst/>
                        </a:rPr>
                        <a:t>任务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0346151"/>
                  </a:ext>
                </a:extLst>
              </a:tr>
              <a:tr h="204706">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680.6</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48207"/>
                  </a:ext>
                </a:extLst>
              </a:tr>
              <a:tr h="204706">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952.48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6827922"/>
                  </a:ext>
                </a:extLst>
              </a:tr>
              <a:tr h="204706">
                <a:tc>
                  <a:txBody>
                    <a:bodyPr/>
                    <a:lstStyle/>
                    <a:p>
                      <a:pPr indent="304800" algn="just">
                        <a:spcAft>
                          <a:spcPts val="0"/>
                        </a:spcAft>
                      </a:pPr>
                      <a:r>
                        <a:rPr lang="zh-CN" sz="1200" kern="100" dirty="0">
                          <a:effectLst/>
                        </a:rPr>
                        <a:t>制定并修订项目介绍</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575263"/>
                  </a:ext>
                </a:extLst>
              </a:tr>
              <a:tr h="204706">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204.18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468486"/>
                  </a:ext>
                </a:extLst>
              </a:tr>
              <a:tr h="204706">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200" kern="100" dirty="0">
                          <a:effectLst/>
                          <a:latin typeface="+mn-lt"/>
                          <a:ea typeface="+mn-ea"/>
                          <a:cs typeface="+mn-cs"/>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5260630"/>
                  </a:ext>
                </a:extLst>
              </a:tr>
              <a:tr h="204706">
                <a:tc>
                  <a:txBody>
                    <a:bodyPr/>
                    <a:lstStyle/>
                    <a:p>
                      <a:pPr indent="304800" algn="just">
                        <a:spcAft>
                          <a:spcPts val="0"/>
                        </a:spcAft>
                      </a:pPr>
                      <a:r>
                        <a:rPr lang="zh-CN" sz="1200" kern="100" dirty="0">
                          <a:effectLst/>
                        </a:rPr>
                        <a:t>总计</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1633.4</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8742343"/>
                  </a:ext>
                </a:extLst>
              </a:tr>
            </a:tbl>
          </a:graphicData>
        </a:graphic>
      </p:graphicFrame>
      <p:sp>
        <p:nvSpPr>
          <p:cNvPr id="6" name="矩形 5"/>
          <p:cNvSpPr/>
          <p:nvPr/>
        </p:nvSpPr>
        <p:spPr>
          <a:xfrm>
            <a:off x="3004937" y="3113562"/>
            <a:ext cx="5184574" cy="738664"/>
          </a:xfrm>
          <a:prstGeom prst="rect">
            <a:avLst/>
          </a:prstGeom>
        </p:spPr>
        <p:txBody>
          <a:bodyPr wrap="square">
            <a:spAutoFit/>
          </a:bodyPr>
          <a:lstStyle/>
          <a:p>
            <a:r>
              <a:rPr lang="en-US" altLang="zh-CN" sz="1600" kern="100" dirty="0">
                <a:latin typeface="+mn-ea"/>
              </a:rPr>
              <a:t> </a:t>
            </a:r>
            <a:r>
              <a:rPr lang="en-US" altLang="zh-CN" sz="1000" kern="100" dirty="0">
                <a:latin typeface="+mn-ea"/>
              </a:rPr>
              <a:t>*</a:t>
            </a:r>
            <a:r>
              <a:rPr lang="zh-CN" altLang="zh-CN" sz="1000" kern="100" dirty="0">
                <a:latin typeface="+mn-ea"/>
                <a:cs typeface="Times New Roman" panose="02020603050405020304" pitchFamily="18" charset="0"/>
              </a:rPr>
              <a:t>上述结果按照</a:t>
            </a:r>
            <a:r>
              <a:rPr lang="en-US" altLang="zh-CN" sz="1000" kern="100" dirty="0">
                <a:latin typeface="+mn-ea"/>
              </a:rPr>
              <a:t>2019</a:t>
            </a:r>
            <a:r>
              <a:rPr lang="zh-CN" altLang="zh-CN" sz="1000" kern="100" dirty="0">
                <a:latin typeface="+mn-ea"/>
                <a:cs typeface="Times New Roman" panose="02020603050405020304" pitchFamily="18" charset="0"/>
              </a:rPr>
              <a:t>年杭州市薪资水平报告里每人</a:t>
            </a:r>
            <a:r>
              <a:rPr lang="en-US" altLang="zh-CN" sz="1000" kern="100" dirty="0">
                <a:latin typeface="+mn-ea"/>
              </a:rPr>
              <a:t>68.06</a:t>
            </a:r>
            <a:r>
              <a:rPr lang="zh-CN" altLang="zh-CN" sz="1000" kern="100" dirty="0">
                <a:latin typeface="+mn-ea"/>
                <a:cs typeface="Times New Roman" panose="02020603050405020304" pitchFamily="18" charset="0"/>
              </a:rPr>
              <a:t>元每小时的薪资水平，结合甘特图中给出的具体所需时间得出</a:t>
            </a:r>
            <a:endParaRPr lang="en-US" altLang="zh-CN" sz="1000" kern="100" dirty="0">
              <a:latin typeface="+mn-ea"/>
              <a:cs typeface="Times New Roman" panose="02020603050405020304" pitchFamily="18" charset="0"/>
            </a:endParaRPr>
          </a:p>
          <a:p>
            <a:endParaRPr lang="zh-CN" altLang="en-US" sz="1600" dirty="0">
              <a:latin typeface="+mn-ea"/>
            </a:endParaRPr>
          </a:p>
        </p:txBody>
      </p:sp>
      <p:sp>
        <p:nvSpPr>
          <p:cNvPr id="9" name="文本框 8"/>
          <p:cNvSpPr txBox="1"/>
          <p:nvPr/>
        </p:nvSpPr>
        <p:spPr>
          <a:xfrm>
            <a:off x="2714345" y="3592806"/>
            <a:ext cx="5416195" cy="1831271"/>
          </a:xfrm>
          <a:prstGeom prst="rect">
            <a:avLst/>
          </a:prstGeom>
          <a:noFill/>
        </p:spPr>
        <p:txBody>
          <a:bodyPr wrap="square" rtlCol="0">
            <a:spAutoFit/>
          </a:bodyPr>
          <a:lstStyle/>
          <a:p>
            <a:r>
              <a:rPr lang="en-US" altLang="zh-CN" sz="1600" dirty="0">
                <a:latin typeface="+mn-ea"/>
              </a:rPr>
              <a:t> 3.</a:t>
            </a:r>
            <a:r>
              <a:rPr lang="zh-CN" altLang="zh-CN" sz="1600" dirty="0"/>
              <a:t>预期的经济效益</a:t>
            </a:r>
            <a:r>
              <a:rPr lang="en-US" altLang="zh-CN" sz="1600" dirty="0"/>
              <a:t> </a:t>
            </a:r>
          </a:p>
          <a:p>
            <a:r>
              <a:rPr lang="en-US" altLang="zh-CN" sz="1600" dirty="0"/>
              <a:t>     </a:t>
            </a:r>
            <a:r>
              <a:rPr lang="zh-CN" altLang="en-US" sz="1200" dirty="0">
                <a:latin typeface="+mn-ea"/>
              </a:rPr>
              <a:t>可以通过推广发布广告、个人付费、流量收费来维持 小程序的运营，并通过小程序服务带来大量用户到其他关联产业</a:t>
            </a:r>
            <a:r>
              <a:rPr lang="zh-CN" altLang="en-US" sz="1600" dirty="0"/>
              <a:t>。</a:t>
            </a:r>
            <a:endParaRPr lang="en-US" altLang="zh-CN" sz="1600" dirty="0"/>
          </a:p>
          <a:p>
            <a:r>
              <a:rPr lang="en-US" altLang="zh-CN" sz="1600" dirty="0"/>
              <a:t> 4.</a:t>
            </a:r>
            <a:r>
              <a:rPr lang="zh-CN" altLang="en-US" sz="1600" dirty="0"/>
              <a:t>其他费用运算</a:t>
            </a:r>
            <a:endParaRPr lang="en-US" altLang="zh-CN" sz="1600" dirty="0"/>
          </a:p>
          <a:p>
            <a:r>
              <a:rPr lang="en-US" altLang="zh-CN" sz="1600" dirty="0"/>
              <a:t>     </a:t>
            </a:r>
            <a:r>
              <a:rPr lang="en-US" altLang="zh-CN" sz="1100" dirty="0"/>
              <a:t>Teambuilding</a:t>
            </a:r>
            <a:r>
              <a:rPr lang="zh-CN" altLang="en-US" sz="1100" dirty="0"/>
              <a:t>：</a:t>
            </a:r>
            <a:r>
              <a:rPr lang="zh-CN" altLang="zh-CN" sz="1100" dirty="0"/>
              <a:t>小组吃饭成本平均每月</a:t>
            </a:r>
            <a:r>
              <a:rPr lang="en-US" altLang="zh-CN" sz="1100" dirty="0"/>
              <a:t>1-2</a:t>
            </a:r>
            <a:r>
              <a:rPr lang="zh-CN" altLang="zh-CN" sz="1100" dirty="0"/>
              <a:t>次，每次</a:t>
            </a:r>
            <a:r>
              <a:rPr lang="en-US" altLang="zh-CN" sz="1100" dirty="0"/>
              <a:t>300</a:t>
            </a:r>
            <a:r>
              <a:rPr lang="zh-CN" altLang="zh-CN" sz="1100" dirty="0"/>
              <a:t>元，则吃饭成本</a:t>
            </a:r>
            <a:r>
              <a:rPr lang="en-US" altLang="zh-CN" sz="1100" dirty="0"/>
              <a:t>600*3=1800</a:t>
            </a:r>
          </a:p>
          <a:p>
            <a:r>
              <a:rPr lang="en-US" altLang="zh-CN" sz="1100" dirty="0"/>
              <a:t>       </a:t>
            </a:r>
            <a:r>
              <a:rPr lang="zh-CN" altLang="zh-CN" sz="1100" dirty="0"/>
              <a:t>自学费用</a:t>
            </a:r>
            <a:r>
              <a:rPr lang="en-US" altLang="zh-CN" sz="1100" dirty="0"/>
              <a:t>: </a:t>
            </a:r>
            <a:r>
              <a:rPr lang="zh-CN" altLang="en-US" sz="1100" dirty="0"/>
              <a:t>购买书籍，学习材料花费预计 </a:t>
            </a:r>
            <a:r>
              <a:rPr lang="en-US" altLang="zh-CN" sz="1100" dirty="0"/>
              <a:t>500</a:t>
            </a:r>
          </a:p>
          <a:p>
            <a:r>
              <a:rPr lang="en-US" altLang="zh-CN" sz="1100" dirty="0"/>
              <a:t>       </a:t>
            </a:r>
            <a:r>
              <a:rPr lang="zh-CN" altLang="en-US" sz="1100" dirty="0"/>
              <a:t>其他费用</a:t>
            </a:r>
            <a:r>
              <a:rPr lang="en-US" altLang="zh-CN" sz="1100" dirty="0"/>
              <a:t>:</a:t>
            </a:r>
            <a:r>
              <a:rPr lang="zh-CN" altLang="en-US" sz="1100" dirty="0"/>
              <a:t>开发过程中可能需要的额外开学 </a:t>
            </a:r>
            <a:r>
              <a:rPr lang="en-US" altLang="zh-CN" sz="1100" dirty="0"/>
              <a:t>300</a:t>
            </a:r>
          </a:p>
          <a:p>
            <a:r>
              <a:rPr lang="en-US" altLang="zh-CN" sz="1100" dirty="0"/>
              <a:t>       </a:t>
            </a:r>
            <a:r>
              <a:rPr lang="zh-CN" altLang="en-US" sz="1100" dirty="0"/>
              <a:t>总计：</a:t>
            </a:r>
            <a:r>
              <a:rPr lang="en-US" altLang="zh-CN" sz="1100" dirty="0"/>
              <a:t>1800+500+300=2600</a:t>
            </a:r>
            <a:endParaRPr lang="zh-CN" altLang="en-US" sz="1100" dirty="0"/>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200143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19505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047536"/>
          </a:xfrm>
          <a:prstGeom prst="rect">
            <a:avLst/>
          </a:prstGeom>
          <a:noFill/>
        </p:spPr>
        <p:txBody>
          <a:bodyPr wrap="square" rtlCol="0">
            <a:spAutoFit/>
          </a:bodyPr>
          <a:lstStyle/>
          <a:p>
            <a:pPr lvl="0"/>
            <a:r>
              <a:rPr lang="zh-CN" altLang="en-US" sz="2000" b="1" dirty="0"/>
              <a:t>系统处理的准确性和及时性</a:t>
            </a:r>
          </a:p>
          <a:p>
            <a:pPr lvl="0"/>
            <a:r>
              <a:rPr lang="zh-CN" altLang="en-US" sz="2000" dirty="0"/>
              <a:t>系统处理的准确性和及时性是系统的必要性能。在系统设计和开发过程中，要充分考虑系统当前和将来可能承受的工作量，使系统的处理能力和响应时间能够满足企业对信息处理的需求。</a:t>
            </a:r>
            <a:endParaRPr lang="en-US" altLang="zh-CN" sz="2000" dirty="0"/>
          </a:p>
          <a:p>
            <a:pPr lvl="0"/>
            <a:endParaRPr lang="en-US" altLang="zh-CN" sz="2000" dirty="0"/>
          </a:p>
          <a:p>
            <a:pPr lvl="0"/>
            <a:endParaRPr lang="en-US" altLang="zh-CN" sz="2000" dirty="0"/>
          </a:p>
          <a:p>
            <a:pPr lvl="0"/>
            <a:r>
              <a:rPr lang="zh-CN" altLang="zh-CN" b="1" dirty="0"/>
              <a:t>系统的开放性和系统的可扩充性</a:t>
            </a:r>
            <a:endParaRPr lang="zh-CN" altLang="zh-CN" dirty="0"/>
          </a:p>
          <a:p>
            <a:r>
              <a:rPr lang="zh-CN" altLang="zh-CN" dirty="0"/>
              <a:t>功能课程表学习效率软件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lvl="0"/>
            <a:endParaRPr lang="zh-CN" altLang="en-US" sz="2000" dirty="0"/>
          </a:p>
        </p:txBody>
      </p:sp>
    </p:spTree>
    <p:extLst>
      <p:ext uri="{BB962C8B-B14F-4D97-AF65-F5344CB8AC3E}">
        <p14:creationId xmlns:p14="http://schemas.microsoft.com/office/powerpoint/2010/main" val="6724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6494085"/>
          </a:xfrm>
          <a:prstGeom prst="rect">
            <a:avLst/>
          </a:prstGeom>
          <a:noFill/>
        </p:spPr>
        <p:txBody>
          <a:bodyPr wrap="square" rtlCol="0">
            <a:spAutoFit/>
          </a:bodyPr>
          <a:lstStyle/>
          <a:p>
            <a:pPr lvl="0"/>
            <a:r>
              <a:rPr lang="zh-CN" altLang="zh-CN" b="1" dirty="0"/>
              <a:t>系统的易用性和易维护性</a:t>
            </a:r>
            <a:endParaRPr lang="zh-CN" altLang="zh-CN" dirty="0"/>
          </a:p>
          <a:p>
            <a:r>
              <a:rPr lang="zh-CN" altLang="zh-CN" dirty="0"/>
              <a:t>对于客户端的使用会涉及到各种类型的人群，凭借其简洁明了的</a:t>
            </a:r>
            <a:r>
              <a:rPr lang="en-US" altLang="zh-CN" dirty="0"/>
              <a:t>UI </a:t>
            </a:r>
            <a:r>
              <a:rPr lang="zh-CN" altLang="zh-CN" dirty="0"/>
              <a:t>和快捷的操作特性，并不要求用户对其特别的熟悉，因此可以做到让使用方法简单易懂，操作方法尽量浅显明了，使用户能够在短时间内借助简易的说明快速上手。为了提高系统的实用性，要求具有较强的可靠性和较大的吞吐量。</a:t>
            </a:r>
          </a:p>
          <a:p>
            <a:r>
              <a:rPr lang="zh-CN" altLang="zh-CN" dirty="0"/>
              <a:t>对于服务端的管理人员，由于软件设计的提供给操作人员的接口仅仅会涉及到简单的文件新建、修改、复制、删除等操作，因此仅仅需要操作人员熟悉简单的电脑操作即可，不需要专门进行培训。该产品操作简单快捷，功能大部分齐全，可以满足用户的基本需求，而且通俗易学，故可以使用该产品。</a:t>
            </a:r>
          </a:p>
          <a:p>
            <a:pPr lvl="0"/>
            <a:r>
              <a:rPr lang="zh-CN" altLang="zh-CN" b="1" dirty="0"/>
              <a:t>系统的标准性</a:t>
            </a:r>
            <a:endParaRPr lang="zh-CN" altLang="zh-CN" dirty="0"/>
          </a:p>
          <a:p>
            <a:r>
              <a:rPr lang="zh-CN" altLang="zh-CN"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dirty="0"/>
              <a:t>TCP/IP</a:t>
            </a:r>
            <a:r>
              <a:rPr lang="zh-CN" altLang="zh-CN" dirty="0"/>
              <a:t>网络协议及</a:t>
            </a:r>
            <a:r>
              <a:rPr lang="en-US" altLang="zh-CN" dirty="0"/>
              <a:t>ISO9002</a:t>
            </a:r>
            <a:r>
              <a:rPr lang="zh-CN" altLang="zh-CN" dirty="0"/>
              <a:t>标准所要求的质量规范等；同时，在自主开发本系统时，要进行良好的设计工作，制订行之有效的软件工程规范，保证代码的易读性、可操作性和可移植性。</a:t>
            </a:r>
          </a:p>
          <a:p>
            <a:pPr lvl="0"/>
            <a:endParaRPr lang="en-US" altLang="zh-CN" sz="2000" dirty="0"/>
          </a:p>
        </p:txBody>
      </p:sp>
    </p:spTree>
    <p:extLst>
      <p:ext uri="{BB962C8B-B14F-4D97-AF65-F5344CB8AC3E}">
        <p14:creationId xmlns:p14="http://schemas.microsoft.com/office/powerpoint/2010/main" val="51413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4832092"/>
          </a:xfrm>
          <a:prstGeom prst="rect">
            <a:avLst/>
          </a:prstGeom>
          <a:noFill/>
        </p:spPr>
        <p:txBody>
          <a:bodyPr wrap="square" rtlCol="0">
            <a:spAutoFit/>
          </a:bodyPr>
          <a:lstStyle/>
          <a:p>
            <a:pPr lvl="0"/>
            <a:r>
              <a:rPr lang="zh-CN" altLang="zh-CN" b="1" dirty="0"/>
              <a:t>系统的先进性</a:t>
            </a:r>
            <a:endParaRPr lang="zh-CN" altLang="zh-CN" dirty="0"/>
          </a:p>
          <a:p>
            <a:r>
              <a:rPr lang="zh-CN" altLang="zh-CN" dirty="0"/>
              <a:t>目前计算系统的技术发展相当快，为功能课程表学习效率软件的开发，应该保证系统在下个世纪仍旧是先进的，在系统的生命周期尽量做到系统的先进，充分完成用户信息数据挖掘与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en-US" altLang="zh-CN" dirty="0"/>
          </a:p>
          <a:p>
            <a:endParaRPr lang="en-US" altLang="zh-CN" dirty="0"/>
          </a:p>
          <a:p>
            <a:endParaRPr lang="zh-CN" altLang="zh-CN" dirty="0"/>
          </a:p>
          <a:p>
            <a:pPr lvl="0"/>
            <a:r>
              <a:rPr lang="zh-CN" altLang="zh-CN" b="1" dirty="0"/>
              <a:t>系统的响应速度</a:t>
            </a:r>
            <a:endParaRPr lang="zh-CN" altLang="zh-CN" dirty="0"/>
          </a:p>
          <a:p>
            <a:r>
              <a:rPr lang="zh-CN" altLang="zh-CN" dirty="0"/>
              <a:t>功能课程表学习效率软件在日常处理中的响应速度为秒级，达到实时要求，以及时反馈信息。在进行统计分析时，根据所需数据量的不同而从秒级到分钟级，原则是保证操作人员不会因为速度问题而影响工作效率。</a:t>
            </a:r>
          </a:p>
          <a:p>
            <a:pPr lvl="0"/>
            <a:endParaRPr lang="en-US" altLang="zh-CN" sz="2000" dirty="0"/>
          </a:p>
        </p:txBody>
      </p:sp>
    </p:spTree>
    <p:extLst>
      <p:ext uri="{BB962C8B-B14F-4D97-AF65-F5344CB8AC3E}">
        <p14:creationId xmlns:p14="http://schemas.microsoft.com/office/powerpoint/2010/main" val="108458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4054050"/>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46078" y="3181309"/>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46078" y="3623507"/>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各种图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85427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46078" y="445416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
        <p:nvSpPr>
          <p:cNvPr id="13" name="矩形 12">
            <a:extLst>
              <a:ext uri="{FF2B5EF4-FFF2-40B4-BE49-F238E27FC236}">
                <a16:creationId xmlns:a16="http://schemas.microsoft.com/office/drawing/2014/main" id="{FCD3906C-042B-48D8-BDBA-124729A81F78}"/>
              </a:ext>
            </a:extLst>
          </p:cNvPr>
          <p:cNvSpPr/>
          <p:nvPr/>
        </p:nvSpPr>
        <p:spPr>
          <a:xfrm>
            <a:off x="3546078" y="2797970"/>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需求分析</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90015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、可靠性和可用性需求</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2308324"/>
          </a:xfrm>
          <a:prstGeom prst="rect">
            <a:avLst/>
          </a:prstGeom>
          <a:noFill/>
        </p:spPr>
        <p:txBody>
          <a:bodyPr wrap="square" rtlCol="0">
            <a:spAutoFit/>
          </a:bodyPr>
          <a:lstStyle/>
          <a:p>
            <a:pPr lvl="0"/>
            <a:r>
              <a:rPr lang="zh-CN" altLang="pt-BR" b="1" dirty="0"/>
              <a:t>可靠性需求</a:t>
            </a:r>
            <a:endParaRPr lang="en-US" altLang="zh-CN" b="1" dirty="0"/>
          </a:p>
          <a:p>
            <a:pPr lvl="0"/>
            <a:r>
              <a:rPr lang="zh-CN" altLang="en-US" dirty="0"/>
              <a:t>服务器在使用阶段不能关闭，系统在使用的时候不能出现终止程序运行的恶性</a:t>
            </a:r>
            <a:r>
              <a:rPr lang="en-US" altLang="zh-CN" dirty="0"/>
              <a:t>bug</a:t>
            </a:r>
            <a:r>
              <a:rPr lang="zh-CN" altLang="en-US" dirty="0"/>
              <a:t>，系统对错误的操作有相应的反馈。</a:t>
            </a:r>
            <a:endParaRPr lang="en-US" altLang="zh-CN" dirty="0"/>
          </a:p>
          <a:p>
            <a:endParaRPr lang="zh-CN" altLang="zh-CN" dirty="0"/>
          </a:p>
          <a:p>
            <a:pPr lvl="0"/>
            <a:r>
              <a:rPr lang="zh-CN" altLang="en-US" b="1" dirty="0"/>
              <a:t>可用性需求</a:t>
            </a:r>
            <a:endParaRPr lang="en-US" altLang="zh-CN" b="1" dirty="0"/>
          </a:p>
          <a:p>
            <a:pPr lvl="0"/>
            <a:r>
              <a:rPr lang="zh-CN" altLang="en-US" dirty="0"/>
              <a:t>系统功能均需要可用，服务器至少要有一台能为系统供给服务。</a:t>
            </a:r>
            <a:endParaRPr lang="en-US" altLang="zh-CN" sz="2000" dirty="0"/>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21307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、出错处理需求</a:t>
            </a: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若系统对环境发生了错误响应，则系统会自动关闭并弹出报错窗口，用户可通过报错窗口向管理员反应出错信息。</a:t>
            </a:r>
          </a:p>
          <a:p>
            <a:pPr lvl="0"/>
            <a:r>
              <a:rPr lang="zh-CN" altLang="en-US" sz="2000" dirty="0"/>
              <a:t>输入错误的数据时系统给出“输入数据有误”的提示；输入数据不合法给出“输入数据不合法”的提示；账号信息不存在时，提示“账号不存在”等。</a:t>
            </a:r>
          </a:p>
          <a:p>
            <a:pPr lvl="0"/>
            <a:endParaRPr lang="en-US" altLang="zh-CN" sz="2000" dirty="0"/>
          </a:p>
        </p:txBody>
      </p:sp>
    </p:spTree>
    <p:extLst>
      <p:ext uri="{BB962C8B-B14F-4D97-AF65-F5344CB8AC3E}">
        <p14:creationId xmlns:p14="http://schemas.microsoft.com/office/powerpoint/2010/main" val="9302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87423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、标准符合性</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1938992"/>
          </a:xfrm>
          <a:prstGeom prst="rect">
            <a:avLst/>
          </a:prstGeom>
          <a:noFill/>
        </p:spPr>
        <p:txBody>
          <a:bodyPr wrap="square" rtlCol="0">
            <a:spAutoFit/>
          </a:bodyPr>
          <a:lstStyle/>
          <a:p>
            <a:pPr lvl="0"/>
            <a:r>
              <a:rPr lang="zh-CN" altLang="en-US" sz="2000" dirty="0"/>
              <a:t>本系统需求采用国家标准</a:t>
            </a:r>
            <a:r>
              <a:rPr lang="en-US" altLang="zh-CN" sz="2000" dirty="0"/>
              <a:t>GB8567-88</a:t>
            </a:r>
            <a:r>
              <a:rPr lang="zh-CN" altLang="en-US" sz="2000" dirty="0"/>
              <a:t>；</a:t>
            </a:r>
          </a:p>
          <a:p>
            <a:pPr lvl="0"/>
            <a:r>
              <a:rPr lang="zh-CN" altLang="en-US" sz="2000" dirty="0"/>
              <a:t>国家标准</a:t>
            </a:r>
            <a:r>
              <a:rPr lang="en-US" altLang="zh-CN" sz="2000" dirty="0"/>
              <a:t>GB8567-88 </a:t>
            </a:r>
            <a:r>
              <a:rPr lang="zh-CN" altLang="en-US" sz="2000" dirty="0"/>
              <a:t>：对所开发软件的功能、性能、用户界面及运行环境等作出详细的说明。它是在用户与开发人员双方对软件需求取得共同理解并达成协议的条件下编写的，也是实施开发工作的基础。</a:t>
            </a:r>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151515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dirty="0"/>
              <a:t>硬件约束</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开发地点：宿舍 </a:t>
            </a:r>
            <a:r>
              <a:rPr lang="en-US" altLang="zh-CN" sz="2000" dirty="0"/>
              <a:t>/ </a:t>
            </a:r>
            <a:r>
              <a:rPr lang="zh-CN" altLang="en-US" sz="2000" dirty="0"/>
              <a:t>机房 </a:t>
            </a:r>
            <a:r>
              <a:rPr lang="en-US" altLang="zh-CN" sz="2000" dirty="0"/>
              <a:t>/ </a:t>
            </a:r>
            <a:r>
              <a:rPr lang="zh-CN" altLang="en-US" sz="2000" dirty="0"/>
              <a:t>图书馆</a:t>
            </a:r>
          </a:p>
          <a:p>
            <a:pPr lvl="0"/>
            <a:r>
              <a:rPr lang="zh-CN" altLang="en-US" sz="2000" dirty="0"/>
              <a:t>实验设备：个人</a:t>
            </a:r>
            <a:r>
              <a:rPr lang="en-US" altLang="zh-CN" sz="2000" dirty="0"/>
              <a:t>PC </a:t>
            </a:r>
            <a:r>
              <a:rPr lang="zh-CN" altLang="en-US" sz="2000" dirty="0"/>
              <a:t>机 </a:t>
            </a:r>
            <a:r>
              <a:rPr lang="en-US" altLang="zh-CN" sz="2000" dirty="0"/>
              <a:t>/ </a:t>
            </a:r>
            <a:r>
              <a:rPr lang="zh-CN" altLang="en-US" sz="2000" dirty="0"/>
              <a:t>笔记本 </a:t>
            </a:r>
            <a:r>
              <a:rPr lang="en-US" altLang="zh-CN" sz="2000" dirty="0"/>
              <a:t>/ </a:t>
            </a:r>
            <a:r>
              <a:rPr lang="zh-CN" altLang="en-US" sz="2000" dirty="0"/>
              <a:t>实验室</a:t>
            </a:r>
            <a:r>
              <a:rPr lang="en-US" altLang="zh-CN" sz="2000" dirty="0"/>
              <a:t>PC</a:t>
            </a:r>
            <a:r>
              <a:rPr lang="zh-CN" altLang="en-US" sz="2000" dirty="0"/>
              <a:t>机</a:t>
            </a:r>
          </a:p>
          <a:p>
            <a:pPr lvl="0"/>
            <a:r>
              <a:rPr lang="zh-CN" altLang="en-US" sz="2000" dirty="0"/>
              <a:t>项目资源：</a:t>
            </a:r>
            <a:r>
              <a:rPr lang="en-US" altLang="zh-CN" sz="2000" dirty="0"/>
              <a:t>3</a:t>
            </a:r>
            <a:r>
              <a:rPr lang="zh-CN" altLang="en-US" sz="2000" dirty="0"/>
              <a:t>台个人电脑</a:t>
            </a:r>
          </a:p>
          <a:p>
            <a:pPr lvl="0"/>
            <a:r>
              <a:rPr lang="zh-CN" altLang="en-US" sz="2000" dirty="0"/>
              <a:t>操作系统：</a:t>
            </a:r>
            <a:r>
              <a:rPr lang="en-US" altLang="zh-CN" sz="2000" dirty="0"/>
              <a:t>Windows 10 </a:t>
            </a:r>
          </a:p>
          <a:p>
            <a:pPr lvl="0"/>
            <a:r>
              <a:rPr lang="zh-CN" altLang="en-US" sz="2000" dirty="0"/>
              <a:t>数据存储能力：磁盘类型</a:t>
            </a:r>
            <a:r>
              <a:rPr lang="en-US" altLang="zh-CN" sz="2000" dirty="0"/>
              <a:t>SSD 16TB</a:t>
            </a:r>
            <a:r>
              <a:rPr lang="zh-CN" altLang="en-US" sz="2000" dirty="0"/>
              <a:t>容量 </a:t>
            </a:r>
          </a:p>
          <a:p>
            <a:pPr lvl="0"/>
            <a:r>
              <a:rPr lang="zh-CN" altLang="en-US" sz="2000" dirty="0"/>
              <a:t>网络服务吞吐能力：</a:t>
            </a:r>
            <a:r>
              <a:rPr lang="en-US" altLang="zh-CN" sz="2000" dirty="0"/>
              <a:t>150Mbps </a:t>
            </a:r>
            <a:r>
              <a:rPr lang="zh-CN" altLang="en-US" sz="2000" dirty="0"/>
              <a:t>时延</a:t>
            </a:r>
            <a:r>
              <a:rPr lang="en-US" altLang="zh-CN" sz="2000" dirty="0"/>
              <a:t>2ms</a:t>
            </a:r>
          </a:p>
          <a:p>
            <a:pPr lvl="0"/>
            <a:endParaRPr lang="en-US" altLang="zh-CN" sz="2000" dirty="0"/>
          </a:p>
        </p:txBody>
      </p:sp>
    </p:spTree>
    <p:extLst>
      <p:ext uri="{BB962C8B-B14F-4D97-AF65-F5344CB8AC3E}">
        <p14:creationId xmlns:p14="http://schemas.microsoft.com/office/powerpoint/2010/main" val="332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39" y="1604848"/>
            <a:ext cx="7033261" cy="3648304"/>
          </a:xfrm>
          <a:prstGeom prst="rect">
            <a:avLst/>
          </a:prstGeom>
        </p:spPr>
      </p:pic>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6127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、甘特图</a:t>
            </a:r>
          </a:p>
        </p:txBody>
      </p:sp>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26509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2" name="图片 1"/>
          <p:cNvPicPr>
            <a:picLocks noChangeAspect="1"/>
          </p:cNvPicPr>
          <p:nvPr/>
        </p:nvPicPr>
        <p:blipFill>
          <a:blip r:embed="rId2"/>
          <a:stretch>
            <a:fillRect/>
          </a:stretch>
        </p:blipFill>
        <p:spPr>
          <a:xfrm>
            <a:off x="2273625" y="1587340"/>
            <a:ext cx="6525331" cy="3526081"/>
          </a:xfrm>
          <a:prstGeom prst="rect">
            <a:avLst/>
          </a:prstGeom>
        </p:spPr>
      </p:pic>
    </p:spTree>
    <p:extLst>
      <p:ext uri="{BB962C8B-B14F-4D97-AF65-F5344CB8AC3E}">
        <p14:creationId xmlns:p14="http://schemas.microsoft.com/office/powerpoint/2010/main" val="39569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5966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、流程图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2947737" y="7034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79352145"/>
              </p:ext>
            </p:extLst>
          </p:nvPr>
        </p:nvGraphicFramePr>
        <p:xfrm>
          <a:off x="2947737" y="703490"/>
          <a:ext cx="4449763" cy="5684838"/>
        </p:xfrm>
        <a:graphic>
          <a:graphicData uri="http://schemas.openxmlformats.org/presentationml/2006/ole">
            <mc:AlternateContent xmlns:mc="http://schemas.openxmlformats.org/markup-compatibility/2006">
              <mc:Choice xmlns:v="urn:schemas-microsoft-com:vml" Requires="v">
                <p:oleObj spid="_x0000_s2055" name="Visio" r:id="rId3" imgW="4448044" imgH="5686265" progId="Visio.Drawing.15">
                  <p:embed/>
                </p:oleObj>
              </mc:Choice>
              <mc:Fallback>
                <p:oleObj name="Visio" r:id="rId3" imgW="4448044" imgH="5686265"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737" y="703490"/>
                        <a:ext cx="4449763" cy="568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5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b="1" dirty="0">
                <a:latin typeface="Microsoft YaHei Light" charset="-122"/>
                <a:ea typeface="Microsoft YaHei Light" charset="-122"/>
                <a:cs typeface="Microsoft YaHei Light" charset="-122"/>
              </a:rPr>
              <a:t>3</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设备成本预算</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nvPr>
        </p:nvGraphicFramePr>
        <p:xfrm>
          <a:off x="2982504" y="1283703"/>
          <a:ext cx="5760911" cy="4330457"/>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4</a:t>
                      </a:r>
                      <a:r>
                        <a:rPr lang="en-US" sz="1050" kern="100" dirty="0">
                          <a:effectLst/>
                        </a:rPr>
                        <a:t>.</a:t>
                      </a:r>
                      <a:r>
                        <a:rPr lang="en-US" altLang="zh-CN" sz="1050" kern="100" dirty="0">
                          <a:effectLst/>
                        </a:rPr>
                        <a:t>11</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需求分析</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a:t>
                      </a:r>
                      <a:r>
                        <a:rPr lang="zh-CN" altLang="en-US" sz="1050" kern="100" dirty="0">
                          <a:effectLst/>
                        </a:rPr>
                        <a:t>功能需求</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讨论设计约束</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制作各种图</a:t>
                      </a:r>
                      <a:r>
                        <a:rPr lang="zh-CN" sz="1050" kern="100" dirty="0">
                          <a:effectLst/>
                        </a:rPr>
                        <a:t>。</a:t>
                      </a:r>
                      <a:endParaRPr lang="en-US" altLang="zh-CN" sz="1050" kern="100" dirty="0">
                        <a:effectLst/>
                      </a:endParaRPr>
                    </a:p>
                    <a:p>
                      <a:pPr marL="0" lvl="0" indent="0" algn="just">
                        <a:lnSpc>
                          <a:spcPct val="200000"/>
                        </a:lnSpc>
                        <a:spcAft>
                          <a:spcPts val="0"/>
                        </a:spcAft>
                        <a:buFont typeface="+mj-lt"/>
                        <a:buNone/>
                      </a:pPr>
                      <a:r>
                        <a:rPr lang="en-US" altLang="zh-CN" sz="1050" kern="100" dirty="0">
                          <a:effectLst/>
                        </a:rPr>
                        <a:t>4.</a:t>
                      </a:r>
                      <a:r>
                        <a:rPr lang="zh-CN" altLang="en-US" sz="1050" kern="100" dirty="0">
                          <a:effectLst/>
                        </a:rPr>
                        <a:t>        交互界面的设计讨论</a:t>
                      </a:r>
                      <a:endParaRPr lang="zh-CN" sz="1050" kern="100" dirty="0">
                        <a:effectLst/>
                      </a:endParaRP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需求分析</a:t>
                      </a:r>
                      <a:r>
                        <a:rPr lang="en-US" altLang="zh-CN" sz="1050" kern="100" dirty="0">
                          <a:effectLst/>
                        </a:rPr>
                        <a:t>ppt </a:t>
                      </a:r>
                      <a:r>
                        <a:rPr lang="zh-CN" altLang="en-US" sz="1050" kern="100" dirty="0">
                          <a:effectLst/>
                        </a:rPr>
                        <a:t>制作交互页面</a:t>
                      </a:r>
                      <a:endParaRPr lang="en-US" altLang="zh-CN" sz="1050" kern="100" dirty="0">
                        <a:effectLst/>
                      </a:endParaRPr>
                    </a:p>
                    <a:p>
                      <a:pPr marL="0" marR="0" lvl="0" indent="76200" algn="just" defTabSz="914400" rtl="0" eaLnBrk="1" fontAlgn="auto" latinLnBrk="0" hangingPunct="1">
                        <a:lnSpc>
                          <a:spcPct val="200000"/>
                        </a:lnSpc>
                        <a:spcBef>
                          <a:spcPts val="0"/>
                        </a:spcBef>
                        <a:spcAft>
                          <a:spcPts val="0"/>
                        </a:spcAft>
                        <a:buClrTx/>
                        <a:buSzTx/>
                        <a:buFontTx/>
                        <a:buNone/>
                        <a:tabLst/>
                        <a:defRPr/>
                      </a:pPr>
                      <a:r>
                        <a:rPr lang="zh-CN" altLang="en-US" sz="1050" kern="100" dirty="0">
                          <a:effectLst/>
                        </a:rPr>
                        <a:t>赵雨泽 需求分析</a:t>
                      </a:r>
                      <a:r>
                        <a:rPr lang="en-US" altLang="zh-CN" sz="1050" kern="100" dirty="0">
                          <a:effectLst/>
                        </a:rPr>
                        <a:t>word </a:t>
                      </a:r>
                      <a:r>
                        <a:rPr lang="zh-CN" altLang="en-US" sz="1050" kern="100" dirty="0">
                          <a:effectLst/>
                        </a:rPr>
                        <a:t>制作各种图</a:t>
                      </a:r>
                      <a:endParaRPr lang="en-US" altLang="zh-CN" sz="1050" kern="100" dirty="0">
                        <a:effectLst/>
                      </a:endParaRPr>
                    </a:p>
                    <a:p>
                      <a:pPr indent="76200" algn="just">
                        <a:lnSpc>
                          <a:spcPct val="200000"/>
                        </a:lnSpc>
                        <a:spcAft>
                          <a:spcPts val="0"/>
                        </a:spcAft>
                      </a:pPr>
                      <a:r>
                        <a:rPr lang="zh-CN" altLang="en-US" sz="1050" kern="100" dirty="0">
                          <a:effectLst/>
                        </a:rPr>
                        <a:t>王子超  对面向用户收集调查反馈</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149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754874"/>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在小程序中可查看基于本周完成提醒事项数量的用户排行榜</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588581" y="1636801"/>
            <a:ext cx="4572000" cy="923330"/>
          </a:xfrm>
          <a:prstGeom prst="rect">
            <a:avLst/>
          </a:prstGeom>
        </p:spPr>
        <p:txBody>
          <a:bodyPr>
            <a:spAutoFit/>
          </a:bodyPr>
          <a:lstStyle/>
          <a:p>
            <a:r>
              <a:rPr lang="en-US" altLang="zh-CN" dirty="0"/>
              <a:t>Android </a:t>
            </a:r>
            <a:r>
              <a:rPr lang="en-US" altLang="zh-CN" dirty="0" smtClean="0"/>
              <a:t>Studio</a:t>
            </a:r>
            <a:r>
              <a:rPr lang="zh-CN" altLang="en-US" dirty="0"/>
              <a:t>：</a:t>
            </a:r>
            <a:r>
              <a:rPr lang="zh-CN" altLang="en-US" dirty="0" smtClean="0"/>
              <a:t>是</a:t>
            </a:r>
            <a:r>
              <a:rPr lang="zh-CN" altLang="en-US" dirty="0"/>
              <a:t>谷歌推出的一个</a:t>
            </a:r>
            <a:r>
              <a:rPr lang="en-US" altLang="zh-CN" dirty="0"/>
              <a:t>Android</a:t>
            </a:r>
            <a:r>
              <a:rPr lang="zh-CN" altLang="en-US" dirty="0"/>
              <a:t>集成开发工具</a:t>
            </a:r>
            <a:r>
              <a:rPr lang="zh-CN" altLang="en-US" dirty="0" smtClean="0"/>
              <a:t>，提供</a:t>
            </a:r>
            <a:r>
              <a:rPr lang="zh-CN" altLang="en-US" dirty="0"/>
              <a:t>了集成的 </a:t>
            </a:r>
            <a:r>
              <a:rPr lang="en-US" altLang="zh-CN" dirty="0"/>
              <a:t>Android </a:t>
            </a:r>
            <a:r>
              <a:rPr lang="zh-CN" altLang="en-US" dirty="0"/>
              <a:t>开发工具用于开发和调试</a:t>
            </a:r>
            <a:endParaRPr lang="zh-CN" altLang="en-US" sz="1600" kern="100"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7"/>
          <a:stretch>
            <a:fillRect/>
          </a:stretch>
        </p:blipFill>
        <p:spPr>
          <a:xfrm>
            <a:off x="2844758" y="1747500"/>
            <a:ext cx="713550" cy="775252"/>
          </a:xfrm>
          <a:prstGeom prst="rect">
            <a:avLst/>
          </a:prstGeom>
        </p:spPr>
      </p:pic>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TotalTime>
  <Words>3094</Words>
  <Application>Microsoft Office PowerPoint</Application>
  <PresentationFormat>全屏显示(4:3)</PresentationFormat>
  <Paragraphs>321</Paragraphs>
  <Slides>30</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6" baseType="lpstr">
      <vt:lpstr>Microsoft YaHei Light</vt:lpstr>
      <vt:lpstr>等线</vt:lpstr>
      <vt:lpstr>等线 Light</vt:lpstr>
      <vt:lpstr>黑体</vt:lpstr>
      <vt:lpstr>宋体</vt:lpstr>
      <vt:lpstr>微软雅黑</vt:lpstr>
      <vt:lpstr>微软雅黑</vt:lpstr>
      <vt:lpstr>微软雅黑 Light</vt:lpstr>
      <vt:lpstr>Arial</vt:lpstr>
      <vt:lpstr>Calibri</vt:lpstr>
      <vt:lpstr>Calibri Light</vt:lpstr>
      <vt:lpstr>Impact</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Administrator</cp:lastModifiedBy>
  <cp:revision>150</cp:revision>
  <dcterms:created xsi:type="dcterms:W3CDTF">2018-03-18T13:41:17Z</dcterms:created>
  <dcterms:modified xsi:type="dcterms:W3CDTF">2019-06-03T13:04:09Z</dcterms:modified>
</cp:coreProperties>
</file>