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7" r:id="rId3"/>
    <p:sldId id="273" r:id="rId4"/>
    <p:sldId id="314" r:id="rId5"/>
    <p:sldId id="315" r:id="rId6"/>
    <p:sldId id="331" r:id="rId7"/>
    <p:sldId id="332" r:id="rId8"/>
    <p:sldId id="333" r:id="rId9"/>
    <p:sldId id="334" r:id="rId10"/>
    <p:sldId id="309" r:id="rId11"/>
    <p:sldId id="338" r:id="rId12"/>
    <p:sldId id="339" r:id="rId13"/>
    <p:sldId id="340" r:id="rId14"/>
    <p:sldId id="341" r:id="rId15"/>
    <p:sldId id="342" r:id="rId16"/>
    <p:sldId id="343" r:id="rId17"/>
    <p:sldId id="310" r:id="rId18"/>
    <p:sldId id="344" r:id="rId19"/>
    <p:sldId id="311" r:id="rId20"/>
    <p:sldId id="335" r:id="rId21"/>
    <p:sldId id="336" r:id="rId22"/>
    <p:sldId id="337" r:id="rId23"/>
    <p:sldId id="32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85" y="901613"/>
            <a:ext cx="2775141" cy="253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36168" y="3708934"/>
            <a:ext cx="2919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功能课程表（微信小程序）测试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78346" y="5510233"/>
            <a:ext cx="424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G25</a:t>
            </a:r>
            <a:r>
              <a:rPr lang="zh-CN" altLang="en-US" sz="2000" b="1" dirty="0" smtClean="0"/>
              <a:t>小组：方绪俊 赵雨泽 王子超</a:t>
            </a:r>
            <a:endParaRPr lang="zh-CN" altLang="en-US" sz="20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测试情况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549" y="240632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单元测试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23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549" y="240632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集成测试</a:t>
            </a:r>
            <a:endParaRPr lang="zh-CN" altLang="en-US" sz="4000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72356" y="1962374"/>
            <a:ext cx="85042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先对主控制模块进行测试，将存根程序代替所有直接附属与主控制模块的模块。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每次用一个实际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模块代换一个存根程序。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在结合进一个模块的同时进行测试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在不断进行回归测试</a:t>
            </a:r>
          </a:p>
          <a:p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重复以上步骤。</a:t>
            </a:r>
          </a:p>
        </p:txBody>
      </p:sp>
    </p:spTree>
    <p:extLst>
      <p:ext uri="{BB962C8B-B14F-4D97-AF65-F5344CB8AC3E}">
        <p14:creationId xmlns:p14="http://schemas.microsoft.com/office/powerpoint/2010/main" val="319509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0896" y="385011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测试过程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6636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549" y="240632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确认测试</a:t>
            </a:r>
          </a:p>
        </p:txBody>
      </p:sp>
    </p:spTree>
    <p:extLst>
      <p:ext uri="{BB962C8B-B14F-4D97-AF65-F5344CB8AC3E}">
        <p14:creationId xmlns:p14="http://schemas.microsoft.com/office/powerpoint/2010/main" val="146254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549" y="240632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白盒</a:t>
            </a:r>
            <a:r>
              <a:rPr lang="zh-CN" altLang="en-US" sz="4000" dirty="0" smtClean="0"/>
              <a:t>测试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728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549" y="240632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黑盒测试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838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使用工具及文献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317" y="593558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工具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277854" y="593558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参考书籍</a:t>
            </a:r>
            <a:endParaRPr lang="zh-CN" altLang="en-US" sz="4000" dirty="0"/>
          </a:p>
        </p:txBody>
      </p:sp>
      <p:sp>
        <p:nvSpPr>
          <p:cNvPr id="5" name="TextBox 5"/>
          <p:cNvSpPr txBox="1"/>
          <p:nvPr/>
        </p:nvSpPr>
        <p:spPr>
          <a:xfrm>
            <a:off x="882317" y="1749863"/>
            <a:ext cx="40003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配置管理工具</a:t>
            </a:r>
            <a:r>
              <a:rPr kumimoji="0" lang="en-US" altLang="zh-CN" i="0" u="none" strike="noStrike" kern="800" cap="none" spc="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Git</a:t>
            </a:r>
            <a:endParaRPr kumimoji="0" lang="zh-CN" altLang="zh-CN" i="0" u="none" strike="noStrike" kern="8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项目管理工具</a:t>
            </a:r>
            <a:r>
              <a:rPr kumimoji="0" lang="en-US" altLang="zh-CN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Microsoft Project</a:t>
            </a:r>
            <a:endParaRPr kumimoji="0" lang="zh-CN" altLang="zh-CN" i="0" u="none" strike="noStrike" kern="8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界面原型设计工具</a:t>
            </a:r>
            <a:r>
              <a:rPr lang="en-US" altLang="zh-CN" kern="800" spc="1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kern="800" spc="100" dirty="0">
                <a:solidFill>
                  <a:prstClr val="black"/>
                </a:solidFill>
                <a:latin typeface="+mn-ea"/>
              </a:rPr>
              <a:t>墨刀</a:t>
            </a:r>
            <a:endParaRPr lang="en-US" altLang="zh-CN" kern="800" spc="100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kern="800" spc="100" dirty="0" smtClean="0">
                <a:solidFill>
                  <a:prstClr val="black"/>
                </a:solidFill>
                <a:latin typeface="+mn-ea"/>
              </a:rPr>
              <a:t>需求分析</a:t>
            </a:r>
            <a:r>
              <a:rPr lang="zh-CN" altLang="zh-CN" kern="800" spc="100" dirty="0">
                <a:solidFill>
                  <a:prstClr val="black"/>
                </a:solidFill>
                <a:latin typeface="+mn-ea"/>
              </a:rPr>
              <a:t>软件</a:t>
            </a:r>
            <a:r>
              <a:rPr lang="en-US" altLang="zh-CN" kern="800" spc="100" dirty="0">
                <a:solidFill>
                  <a:prstClr val="black"/>
                </a:solidFill>
                <a:latin typeface="+mn-ea"/>
              </a:rPr>
              <a:t>Rational Rose</a:t>
            </a:r>
            <a:endParaRPr lang="zh-CN" altLang="zh-CN" kern="800" spc="100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kern="800" spc="100" dirty="0">
                <a:solidFill>
                  <a:prstClr val="black"/>
                </a:solidFill>
                <a:latin typeface="+mn-ea"/>
              </a:rPr>
              <a:t>JAVA</a:t>
            </a:r>
            <a:r>
              <a:rPr lang="zh-CN" altLang="zh-CN" kern="800" spc="100" dirty="0">
                <a:solidFill>
                  <a:prstClr val="black"/>
                </a:solidFill>
                <a:latin typeface="+mn-ea"/>
              </a:rPr>
              <a:t>语言编写程序</a:t>
            </a:r>
            <a:r>
              <a:rPr lang="en-US" altLang="zh-CN" kern="800" spc="100" dirty="0">
                <a:solidFill>
                  <a:prstClr val="black"/>
                </a:solidFill>
                <a:latin typeface="+mn-ea"/>
              </a:rPr>
              <a:t>Eclipse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kern="800" spc="100" dirty="0">
                <a:solidFill>
                  <a:prstClr val="black"/>
                </a:solidFill>
                <a:latin typeface="+mn-ea"/>
              </a:rPr>
              <a:t>数据库工具</a:t>
            </a:r>
            <a:r>
              <a:rPr lang="en-US" altLang="zh-CN" kern="800" spc="100" dirty="0">
                <a:solidFill>
                  <a:prstClr val="black"/>
                </a:solidFill>
                <a:latin typeface="+mn-ea"/>
              </a:rPr>
              <a:t>MySQL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kern="800" spc="100" dirty="0" smtClean="0">
                <a:solidFill>
                  <a:prstClr val="black"/>
                </a:solidFill>
                <a:latin typeface="+mn-ea"/>
              </a:rPr>
              <a:t>功能测试</a:t>
            </a:r>
            <a:r>
              <a:rPr lang="zh-CN" altLang="zh-CN" kern="800" spc="100" dirty="0">
                <a:solidFill>
                  <a:prstClr val="black"/>
                </a:solidFill>
                <a:latin typeface="+mn-ea"/>
              </a:rPr>
              <a:t>工具、性能测试工具</a:t>
            </a:r>
            <a:r>
              <a:rPr lang="en-US" altLang="zh-CN" kern="800" spc="100" dirty="0" err="1">
                <a:solidFill>
                  <a:prstClr val="black"/>
                </a:solidFill>
                <a:latin typeface="+mn-ea"/>
              </a:rPr>
              <a:t>LoadRunner</a:t>
            </a:r>
            <a:endParaRPr lang="en-US" altLang="zh-CN" kern="800" spc="100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kern="800" spc="100" dirty="0">
                <a:solidFill>
                  <a:prstClr val="black"/>
                </a:solidFill>
                <a:latin typeface="+mn-ea"/>
              </a:rPr>
              <a:t>缺陷跟踪系统工具</a:t>
            </a:r>
            <a:r>
              <a:rPr lang="en-US" altLang="zh-CN" kern="800" spc="100" dirty="0" err="1">
                <a:solidFill>
                  <a:prstClr val="black"/>
                </a:solidFill>
                <a:latin typeface="+mn-ea"/>
              </a:rPr>
              <a:t>Bugzilla</a:t>
            </a:r>
            <a:endParaRPr lang="zh-CN" altLang="zh-CN" kern="800" spc="1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5153984" y="1749863"/>
            <a:ext cx="4608512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张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海藩 牟永敏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软件工程导论（第六版）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清华大学出版社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2013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14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小组评价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76345" y="143724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6576345" y="2477304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项目测试情况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6576345" y="353414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使用工具及文献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6576345" y="453342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小组评价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306" y="256674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小组评价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906379" y="1700463"/>
            <a:ext cx="19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方绪俊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379" y="3001180"/>
            <a:ext cx="95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赵雨泽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6379" y="4443663"/>
            <a:ext cx="1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王子超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306" y="256674"/>
            <a:ext cx="272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会议记录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14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7596" y="1725250"/>
            <a:ext cx="6096000" cy="41095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9430" y="1595021"/>
            <a:ext cx="50150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400" dirty="0">
                <a:latin typeface="+mn-ea"/>
              </a:rPr>
              <a:t>在现在的大学中，每一个大学生有自己的课程安排，无论是不同的专业还是相同的专业，所以很多学生把自己的课程表写入一些能写入课表的</a:t>
            </a:r>
            <a:r>
              <a:rPr lang="en-US" altLang="zh-CN" sz="2400" dirty="0">
                <a:latin typeface="+mn-ea"/>
              </a:rPr>
              <a:t>App</a:t>
            </a:r>
            <a:r>
              <a:rPr lang="zh-CN" altLang="zh-CN" sz="2400" dirty="0">
                <a:latin typeface="+mn-ea"/>
              </a:rPr>
              <a:t>，或者去选课网查找自己要在哪个地方，上什么课。为此，为了方便准备课程资料以及不迟到，我们小组想做一个</a:t>
            </a:r>
            <a:r>
              <a:rPr lang="en-US" altLang="zh-CN" sz="2400" dirty="0">
                <a:latin typeface="+mn-ea"/>
              </a:rPr>
              <a:t>App</a:t>
            </a:r>
            <a:r>
              <a:rPr lang="zh-CN" altLang="zh-CN" sz="2400" dirty="0">
                <a:latin typeface="+mn-ea"/>
              </a:rPr>
              <a:t>，它能够记录每一个同学的课表，上课时间，地点，任课老师等课程信息，并且能够在上课的半个小时前发消息提醒。同时在前一天提醒同学们完成课程</a:t>
            </a:r>
            <a:r>
              <a:rPr lang="zh-CN" altLang="zh-CN" sz="2400" dirty="0" smtClean="0">
                <a:latin typeface="+mn-ea"/>
              </a:rPr>
              <a:t>作业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indent="457200"/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97768" y="368267"/>
            <a:ext cx="5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标识符命名规范</a:t>
            </a:r>
            <a:endParaRPr lang="zh-CN" altLang="en-US" sz="36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82666D-1DBC-4E82-8C6A-1991D2009792}"/>
              </a:ext>
            </a:extLst>
          </p:cNvPr>
          <p:cNvSpPr/>
          <p:nvPr/>
        </p:nvSpPr>
        <p:spPr>
          <a:xfrm>
            <a:off x="1206033" y="14802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包名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687351B-D8AE-4ADF-8A77-804FB3CC9A2A}"/>
              </a:ext>
            </a:extLst>
          </p:cNvPr>
          <p:cNvSpPr/>
          <p:nvPr/>
        </p:nvSpPr>
        <p:spPr>
          <a:xfrm>
            <a:off x="1206033" y="2592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类名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6226C09-9835-4242-A119-B4CD356C87E7}"/>
              </a:ext>
            </a:extLst>
          </p:cNvPr>
          <p:cNvSpPr/>
          <p:nvPr/>
        </p:nvSpPr>
        <p:spPr>
          <a:xfrm>
            <a:off x="1206033" y="37041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方法名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12387F-B34D-4CF8-95FF-466C6A8BCC60}"/>
              </a:ext>
            </a:extLst>
          </p:cNvPr>
          <p:cNvSpPr/>
          <p:nvPr/>
        </p:nvSpPr>
        <p:spPr>
          <a:xfrm>
            <a:off x="1269751" y="48161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域名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3C4142-9F03-4407-8372-7DD1CCD4154B}"/>
              </a:ext>
            </a:extLst>
          </p:cNvPr>
          <p:cNvSpPr/>
          <p:nvPr/>
        </p:nvSpPr>
        <p:spPr>
          <a:xfrm>
            <a:off x="1267473" y="579588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局部变量名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475723-6BE3-4098-B8A6-6B918124CF58}"/>
              </a:ext>
            </a:extLst>
          </p:cNvPr>
          <p:cNvSpPr/>
          <p:nvPr/>
        </p:nvSpPr>
        <p:spPr>
          <a:xfrm>
            <a:off x="2659201" y="1279677"/>
            <a:ext cx="6447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cs typeface="Times New Roman" panose="02020603050405020304" pitchFamily="18" charset="0"/>
              </a:rPr>
              <a:t>使用小写字母如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com.xxx.settlment</a:t>
            </a:r>
            <a:r>
              <a:rPr lang="zh-CN" altLang="zh-CN" dirty="0">
                <a:cs typeface="Times New Roman" panose="02020603050405020304" pitchFamily="18" charset="0"/>
              </a:rPr>
              <a:t>，不要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com.xxx.Settlement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dirty="0">
                <a:cs typeface="Times New Roman" panose="02020603050405020304" pitchFamily="18" charset="0"/>
              </a:rPr>
              <a:t>单词间不要用字符隔开，比如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com.xxx.settlment.jsfutil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dirty="0">
                <a:cs typeface="Times New Roman" panose="02020603050405020304" pitchFamily="18" charset="0"/>
              </a:rPr>
              <a:t>而不要</a:t>
            </a:r>
            <a:r>
              <a:rPr lang="en-US" altLang="zh-CN" dirty="0" err="1">
                <a:cs typeface="Times New Roman" panose="02020603050405020304" pitchFamily="18" charset="0"/>
              </a:rPr>
              <a:t>com.xxx.settlement.jsf_util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3AD143-AF28-4467-B35A-B0633D194FA4}"/>
              </a:ext>
            </a:extLst>
          </p:cNvPr>
          <p:cNvSpPr/>
          <p:nvPr/>
        </p:nvSpPr>
        <p:spPr>
          <a:xfrm>
            <a:off x="2659201" y="2433042"/>
            <a:ext cx="6975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类名要首字母大写，比如 </a:t>
            </a:r>
            <a:r>
              <a:rPr lang="en-US" altLang="zh-CN" dirty="0" err="1"/>
              <a:t>SupplierService</a:t>
            </a:r>
            <a:r>
              <a:rPr lang="en-US" altLang="zh-CN" dirty="0"/>
              <a:t>, </a:t>
            </a:r>
            <a:r>
              <a:rPr lang="en-US" altLang="zh-CN" dirty="0" err="1"/>
              <a:t>PaymentOrderAction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不要 </a:t>
            </a:r>
            <a:r>
              <a:rPr lang="en-US" altLang="zh-CN" dirty="0" err="1"/>
              <a:t>supplierService</a:t>
            </a:r>
            <a:r>
              <a:rPr lang="en-US" altLang="zh-CN" dirty="0"/>
              <a:t>, </a:t>
            </a:r>
            <a:r>
              <a:rPr lang="en-US" altLang="zh-CN" dirty="0" err="1"/>
              <a:t>paymentOrderAction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类名往往用不同的后缀表达额外的意思，例后缀名为</a:t>
            </a:r>
            <a:r>
              <a:rPr lang="en-US" altLang="zh-CN" dirty="0"/>
              <a:t>inter</a:t>
            </a:r>
            <a:r>
              <a:rPr lang="zh-CN" altLang="en-US" dirty="0"/>
              <a:t>的为接口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2EF167-1DEA-4FD6-8B00-0A3BC5088673}"/>
              </a:ext>
            </a:extLst>
          </p:cNvPr>
          <p:cNvSpPr/>
          <p:nvPr/>
        </p:nvSpPr>
        <p:spPr>
          <a:xfrm>
            <a:off x="2659201" y="3586407"/>
            <a:ext cx="4982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首字母小写，如 </a:t>
            </a:r>
            <a:r>
              <a:rPr lang="en-US" altLang="zh-CN" dirty="0" err="1"/>
              <a:t>addOrder</a:t>
            </a:r>
            <a:r>
              <a:rPr lang="en-US" altLang="zh-CN" dirty="0"/>
              <a:t>() </a:t>
            </a:r>
            <a:r>
              <a:rPr lang="zh-CN" altLang="en-US" dirty="0"/>
              <a:t>不要 </a:t>
            </a:r>
            <a:r>
              <a:rPr lang="en-US" altLang="zh-CN" dirty="0" err="1"/>
              <a:t>AddOrder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动词在前，如 </a:t>
            </a:r>
            <a:r>
              <a:rPr lang="en-US" altLang="zh-CN" dirty="0" err="1"/>
              <a:t>addOrder</a:t>
            </a:r>
            <a:r>
              <a:rPr lang="en-US" altLang="zh-CN" dirty="0"/>
              <a:t>()</a:t>
            </a:r>
            <a:r>
              <a:rPr lang="zh-CN" altLang="en-US" dirty="0"/>
              <a:t>，不要</a:t>
            </a:r>
            <a:r>
              <a:rPr lang="en-US" altLang="zh-CN" dirty="0" err="1"/>
              <a:t>orderAdd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动词前缀往往表达特定的含义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37BCE1-EEDB-4DB6-A1A5-7885BD8FC683}"/>
              </a:ext>
            </a:extLst>
          </p:cNvPr>
          <p:cNvSpPr/>
          <p:nvPr/>
        </p:nvSpPr>
        <p:spPr>
          <a:xfrm>
            <a:off x="2659201" y="46641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静态常量：全大写用下划线分割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枚举：全大写，用下划线分割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其他：首字母小写，小驼峰法则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0D39BF-AF6F-4F16-B196-E2D03B17D8D7}"/>
              </a:ext>
            </a:extLst>
          </p:cNvPr>
          <p:cNvSpPr/>
          <p:nvPr/>
        </p:nvSpPr>
        <p:spPr>
          <a:xfrm>
            <a:off x="2659201" y="5738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参数和局部变量名首字母小写，驼峰法则。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尽量不要和域冲突，尽量表达这个变量在方法中的意义。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97768" y="368267"/>
            <a:ext cx="5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代码格式</a:t>
            </a:r>
            <a:endParaRPr lang="zh-CN" altLang="en-US" sz="36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82666D-1DBC-4E82-8C6A-1991D2009792}"/>
              </a:ext>
            </a:extLst>
          </p:cNvPr>
          <p:cNvSpPr/>
          <p:nvPr/>
        </p:nvSpPr>
        <p:spPr>
          <a:xfrm>
            <a:off x="1206033" y="14802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源文件编码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687351B-D8AE-4ADF-8A77-804FB3CC9A2A}"/>
              </a:ext>
            </a:extLst>
          </p:cNvPr>
          <p:cNvSpPr/>
          <p:nvPr/>
        </p:nvSpPr>
        <p:spPr>
          <a:xfrm>
            <a:off x="1206033" y="2592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行宽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6226C09-9835-4242-A119-B4CD356C87E7}"/>
              </a:ext>
            </a:extLst>
          </p:cNvPr>
          <p:cNvSpPr/>
          <p:nvPr/>
        </p:nvSpPr>
        <p:spPr>
          <a:xfrm>
            <a:off x="1206033" y="3704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包的导入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12387F-B34D-4CF8-95FF-466C6A8BCC60}"/>
              </a:ext>
            </a:extLst>
          </p:cNvPr>
          <p:cNvSpPr/>
          <p:nvPr/>
        </p:nvSpPr>
        <p:spPr>
          <a:xfrm>
            <a:off x="1269751" y="4816131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域格式</a:t>
            </a:r>
          </a:p>
          <a:p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2475723-6BE3-4098-B8A6-6B918124CF58}"/>
              </a:ext>
            </a:extLst>
          </p:cNvPr>
          <p:cNvSpPr/>
          <p:nvPr/>
        </p:nvSpPr>
        <p:spPr>
          <a:xfrm>
            <a:off x="2659201" y="1471811"/>
            <a:ext cx="6447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源文件使用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3AD143-AF28-4467-B35A-B0633D194FA4}"/>
              </a:ext>
            </a:extLst>
          </p:cNvPr>
          <p:cNvSpPr/>
          <p:nvPr/>
        </p:nvSpPr>
        <p:spPr>
          <a:xfrm>
            <a:off x="2659201" y="2592199"/>
            <a:ext cx="6975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行宽度不要超过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2EF167-1DEA-4FD6-8B00-0A3BC5088673}"/>
              </a:ext>
            </a:extLst>
          </p:cNvPr>
          <p:cNvSpPr/>
          <p:nvPr/>
        </p:nvSpPr>
        <p:spPr>
          <a:xfrm>
            <a:off x="2659201" y="3704165"/>
            <a:ext cx="4982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删除不用的导入，尽量不要使用整个包的导入。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37BCE1-EEDB-4DB6-A1A5-7885BD8FC683}"/>
              </a:ext>
            </a:extLst>
          </p:cNvPr>
          <p:cNvSpPr/>
          <p:nvPr/>
        </p:nvSpPr>
        <p:spPr>
          <a:xfrm>
            <a:off x="2659201" y="48245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每行只能声明一个域。域的声明用空行隔开。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38840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97768" y="368267"/>
            <a:ext cx="5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/>
              <a:t>注释规范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16C789-BD8E-466C-BB5F-ED72C79DF05D}"/>
              </a:ext>
            </a:extLst>
          </p:cNvPr>
          <p:cNvSpPr/>
          <p:nvPr/>
        </p:nvSpPr>
        <p:spPr>
          <a:xfrm>
            <a:off x="2459694" y="1595013"/>
            <a:ext cx="71393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注释宜少而精，不宜多而滥，更不能误导</a:t>
            </a:r>
          </a:p>
          <a:p>
            <a:r>
              <a:rPr lang="zh-CN" altLang="en-US" sz="2000" dirty="0"/>
              <a:t>命名达意，结构清晰， 类和方法等责任明确，往往不需要，或者只需要很少注释，就可以让人读懂；相反，代码混乱，再多的注释都不能弥补。所以，应当先在代码本身下功夫。</a:t>
            </a:r>
          </a:p>
          <a:p>
            <a:r>
              <a:rPr lang="zh-CN" altLang="en-US" sz="2000" dirty="0"/>
              <a:t>不能正确表达代码意义的注释，只会损害代码的可读性。</a:t>
            </a:r>
          </a:p>
          <a:p>
            <a:r>
              <a:rPr lang="zh-CN" altLang="en-US" sz="2000" dirty="0"/>
              <a:t>过于详细的注释，对显而易见的代码添加的注释，罗嗦的注释，还不如不写。</a:t>
            </a:r>
          </a:p>
          <a:p>
            <a:r>
              <a:rPr lang="zh-CN" altLang="en-US" sz="2000" dirty="0"/>
              <a:t>注释要和代码同步，过多的注释会成为开发的负担</a:t>
            </a:r>
          </a:p>
          <a:p>
            <a:r>
              <a:rPr lang="zh-CN" altLang="en-US" sz="2000" dirty="0"/>
              <a:t>注释不是用来管理代码版本的，如果有代码不要了，直接删除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块级别注释，单行时用 </a:t>
            </a:r>
            <a:r>
              <a:rPr lang="en-US" altLang="zh-CN" sz="2000" dirty="0"/>
              <a:t>//, </a:t>
            </a:r>
            <a:r>
              <a:rPr lang="zh-CN" altLang="en-US" sz="2000" dirty="0"/>
              <a:t>多行时用 </a:t>
            </a:r>
            <a:r>
              <a:rPr lang="en-US" altLang="zh-CN" sz="2000" dirty="0"/>
              <a:t>/* .. */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较短的代码块用空行表示注释作用域</a:t>
            </a:r>
          </a:p>
          <a:p>
            <a:r>
              <a:rPr lang="zh-CN" altLang="en-US" sz="2000" dirty="0"/>
              <a:t>较长的代码块要用</a:t>
            </a:r>
            <a:r>
              <a:rPr lang="en-US" altLang="zh-CN" sz="2000" dirty="0"/>
              <a:t>/*------ start: ------*/ </a:t>
            </a:r>
            <a:r>
              <a:rPr lang="zh-CN" altLang="en-US" sz="2000" dirty="0"/>
              <a:t>和 </a:t>
            </a:r>
            <a:r>
              <a:rPr lang="en-US" altLang="zh-CN" sz="2000" dirty="0"/>
              <a:t>/*-------- end: -------*/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0098207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97768" y="368267"/>
            <a:ext cx="5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Java Doc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16C789-BD8E-466C-BB5F-ED72C79DF05D}"/>
              </a:ext>
            </a:extLst>
          </p:cNvPr>
          <p:cNvSpPr/>
          <p:nvPr/>
        </p:nvSpPr>
        <p:spPr>
          <a:xfrm>
            <a:off x="2411568" y="1850769"/>
            <a:ext cx="71393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表明类、域和方法等的意义和用法等的注释，要以</a:t>
            </a:r>
            <a:r>
              <a:rPr lang="en-US" altLang="zh-CN" sz="2800" dirty="0" err="1"/>
              <a:t>javadoc</a:t>
            </a:r>
            <a:r>
              <a:rPr lang="zh-CN" altLang="en-US" sz="2800" dirty="0"/>
              <a:t>的方式来写。</a:t>
            </a:r>
            <a:r>
              <a:rPr lang="en-US" altLang="zh-CN" sz="2800" dirty="0"/>
              <a:t>Java Doc</a:t>
            </a:r>
            <a:r>
              <a:rPr lang="zh-CN" altLang="en-US" sz="2800" dirty="0"/>
              <a:t>是个类的使用者来看的，主要介绍 是什么，怎么用等信息。凡是类的使用者需要知道，都要用</a:t>
            </a:r>
            <a:r>
              <a:rPr lang="en-US" altLang="zh-CN" sz="2800" dirty="0"/>
              <a:t>Java Doc </a:t>
            </a:r>
            <a:r>
              <a:rPr lang="zh-CN" altLang="en-US" sz="2800" dirty="0"/>
              <a:t>来写。非</a:t>
            </a:r>
            <a:r>
              <a:rPr lang="en-US" altLang="zh-CN" sz="2800" dirty="0"/>
              <a:t>Java Doc</a:t>
            </a:r>
            <a:r>
              <a:rPr lang="zh-CN" altLang="en-US" sz="2800" dirty="0"/>
              <a:t>的注释，往往是个代码的维护者看的，着重告述读者为什么这样写，如何修改，注意什么问题等。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0992748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代码规范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916C789-BD8E-466C-BB5F-ED72C79DF05D}"/>
              </a:ext>
            </a:extLst>
          </p:cNvPr>
          <p:cNvSpPr/>
          <p:nvPr/>
        </p:nvSpPr>
        <p:spPr>
          <a:xfrm>
            <a:off x="1918814" y="914828"/>
            <a:ext cx="87688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1.1</a:t>
            </a:r>
            <a:r>
              <a:rPr lang="zh-CN" altLang="zh-CN" b="1" dirty="0"/>
              <a:t>缩进</a:t>
            </a:r>
            <a:endParaRPr lang="zh-CN" altLang="zh-CN" dirty="0"/>
          </a:p>
          <a:p>
            <a:r>
              <a:rPr lang="zh-CN" altLang="zh-CN" dirty="0"/>
              <a:t>四格缩进，全用</a:t>
            </a:r>
            <a:r>
              <a:rPr lang="en-US" altLang="zh-CN" dirty="0"/>
              <a:t>tab</a:t>
            </a:r>
            <a:r>
              <a:rPr lang="zh-CN" altLang="zh-CN" dirty="0"/>
              <a:t>进行缩进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1.2</a:t>
            </a:r>
            <a:r>
              <a:rPr lang="zh-CN" altLang="zh-CN" b="1" dirty="0"/>
              <a:t>行的最大长度</a:t>
            </a:r>
            <a:r>
              <a:rPr lang="zh-CN" altLang="zh-CN" dirty="0"/>
              <a:t>：</a:t>
            </a:r>
            <a:r>
              <a:rPr lang="en-US" altLang="zh-CN" dirty="0"/>
              <a:t>80</a:t>
            </a:r>
            <a:r>
              <a:rPr lang="zh-CN" altLang="zh-CN" dirty="0"/>
              <a:t>字符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折叠长行的首选方法是使用</a:t>
            </a:r>
            <a:r>
              <a:rPr lang="en-US" altLang="zh-CN" dirty="0" err="1"/>
              <a:t>Pyhon</a:t>
            </a:r>
            <a:r>
              <a:rPr lang="zh-CN" altLang="zh-CN" dirty="0"/>
              <a:t>支持的圆括号，方括号和花括号内的行延续。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1.3</a:t>
            </a:r>
            <a:r>
              <a:rPr lang="zh-CN" altLang="zh-CN" b="1" dirty="0"/>
              <a:t>空行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用两行空行分割顶层函数和类的定义，类内方法的定义用单个空行分割，额外的空行可被用于</a:t>
            </a:r>
            <a:r>
              <a:rPr lang="en-US" altLang="zh-CN" dirty="0"/>
              <a:t>(</a:t>
            </a:r>
            <a:r>
              <a:rPr lang="zh-CN" altLang="zh-CN" dirty="0"/>
              <a:t>保守的</a:t>
            </a:r>
            <a:r>
              <a:rPr lang="en-US" altLang="zh-CN" dirty="0"/>
              <a:t>)</a:t>
            </a:r>
            <a:r>
              <a:rPr lang="zh-CN" altLang="zh-CN" dirty="0"/>
              <a:t>分割相关函数组成的群，在一组相关的单句中间可以省略空行。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1.4</a:t>
            </a:r>
            <a:r>
              <a:rPr lang="zh-CN" altLang="zh-CN" b="1" dirty="0"/>
              <a:t>注释</a:t>
            </a:r>
          </a:p>
          <a:p>
            <a:r>
              <a:rPr lang="zh-CN" altLang="zh-CN" dirty="0"/>
              <a:t>当代码修改时，始终优先更新注释</a:t>
            </a:r>
            <a:r>
              <a:rPr lang="en-US" altLang="zh-CN" dirty="0"/>
              <a:t>!</a:t>
            </a:r>
            <a:r>
              <a:rPr lang="zh-CN" altLang="zh-CN" dirty="0"/>
              <a:t>注释应该是完整的句子，如果注释是一个短语或句子，首字母应该大写，除非他是一个以小写字母开头的标识符</a:t>
            </a:r>
            <a:r>
              <a:rPr lang="en-US" altLang="zh-CN" dirty="0"/>
              <a:t>(</a:t>
            </a:r>
            <a:r>
              <a:rPr lang="zh-CN" altLang="zh-CN" dirty="0"/>
              <a:t>永远不要修改标识符的大小写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1.5</a:t>
            </a:r>
            <a:r>
              <a:rPr lang="zh-CN" altLang="zh-CN" b="1" dirty="0"/>
              <a:t>命名约定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变量：</a:t>
            </a:r>
            <a:r>
              <a:rPr lang="en-US" altLang="zh-CN" dirty="0" err="1"/>
              <a:t>lower_case_with_underscores</a:t>
            </a:r>
            <a:r>
              <a:rPr lang="zh-CN" altLang="zh-CN" dirty="0"/>
              <a:t>（有下划线的小写）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类名：类名使用</a:t>
            </a:r>
            <a:r>
              <a:rPr lang="en-US" altLang="zh-CN" dirty="0" err="1"/>
              <a:t>CapWords</a:t>
            </a:r>
            <a:r>
              <a:rPr lang="zh-CN" altLang="zh-CN" dirty="0"/>
              <a:t>约定。内部使用的类外加一个前导下划线。</a:t>
            </a:r>
          </a:p>
          <a:p>
            <a:r>
              <a:rPr lang="zh-CN" altLang="zh-CN" dirty="0"/>
              <a:t>函数名：函数名应该为小写，可能用下划线风格单词以增加可读性。</a:t>
            </a:r>
          </a:p>
          <a:p>
            <a:r>
              <a:rPr lang="zh-CN" altLang="zh-CN" dirty="0"/>
              <a:t>方法名和实例变量：通常使用小写单词，必要时用下划线分隔增加可读性。</a:t>
            </a:r>
          </a:p>
        </p:txBody>
      </p:sp>
    </p:spTree>
    <p:extLst>
      <p:ext uri="{BB962C8B-B14F-4D97-AF65-F5344CB8AC3E}">
        <p14:creationId xmlns:p14="http://schemas.microsoft.com/office/powerpoint/2010/main" val="546310971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1011</Words>
  <Application>Microsoft Office PowerPoint</Application>
  <PresentationFormat>宽屏</PresentationFormat>
  <Paragraphs>123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仿宋</vt:lpstr>
      <vt:lpstr>宋体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Administrator</cp:lastModifiedBy>
  <cp:revision>54</cp:revision>
  <dcterms:created xsi:type="dcterms:W3CDTF">2018-07-10T18:03:00Z</dcterms:created>
  <dcterms:modified xsi:type="dcterms:W3CDTF">2019-05-26T12:36:54Z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