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png"/>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68" r:id="rId2"/>
    <p:sldId id="275" r:id="rId3"/>
    <p:sldId id="258" r:id="rId4"/>
    <p:sldId id="369" r:id="rId5"/>
    <p:sldId id="347" r:id="rId6"/>
    <p:sldId id="385" r:id="rId7"/>
    <p:sldId id="386" r:id="rId8"/>
    <p:sldId id="390" r:id="rId9"/>
    <p:sldId id="392" r:id="rId10"/>
    <p:sldId id="396" r:id="rId11"/>
    <p:sldId id="397" r:id="rId12"/>
    <p:sldId id="388" r:id="rId13"/>
    <p:sldId id="393" r:id="rId14"/>
    <p:sldId id="394" r:id="rId15"/>
    <p:sldId id="384" r:id="rId16"/>
    <p:sldId id="362" r:id="rId17"/>
    <p:sldId id="3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86" d="100"/>
          <a:sy n="86" d="100"/>
        </p:scale>
        <p:origin x="138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2019/6/1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2019/6/1</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13.jpg"/><Relationship Id="rId11" Type="http://schemas.openxmlformats.org/officeDocument/2006/relationships/image" Target="../media/image18.jpg"/><Relationship Id="rId5" Type="http://schemas.openxmlformats.org/officeDocument/2006/relationships/image" Target="../media/image12.jpg"/><Relationship Id="rId10" Type="http://schemas.openxmlformats.org/officeDocument/2006/relationships/image" Target="../media/image17.jpg"/><Relationship Id="rId4" Type="http://schemas.openxmlformats.org/officeDocument/2006/relationships/image" Target="../media/image11.jpg"/><Relationship Id="rId9"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zh-CN" altLang="en-US" sz="4050" b="1" dirty="0">
                <a:latin typeface="+mj-ea"/>
                <a:ea typeface="+mj-ea"/>
              </a:rPr>
              <a:t>功能课程表的实现与测试</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31</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实现代码</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代码走查</a:t>
            </a:r>
            <a:endParaRPr lang="en-US" altLang="zh-CN" b="1" dirty="0">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5993F76E-E2D3-4EBA-BADE-B260623EB751}"/>
              </a:ext>
            </a:extLst>
          </p:cNvPr>
          <p:cNvGraphicFramePr>
            <a:graphicFrameLocks noChangeAspect="1"/>
          </p:cNvGraphicFramePr>
          <p:nvPr>
            <p:extLst>
              <p:ext uri="{D42A27DB-BD31-4B8C-83A1-F6EECF244321}">
                <p14:modId xmlns:p14="http://schemas.microsoft.com/office/powerpoint/2010/main" val="3005102246"/>
              </p:ext>
            </p:extLst>
          </p:nvPr>
        </p:nvGraphicFramePr>
        <p:xfrm>
          <a:off x="4674379" y="2641509"/>
          <a:ext cx="1185169" cy="1026736"/>
        </p:xfrm>
        <a:graphic>
          <a:graphicData uri="http://schemas.openxmlformats.org/presentationml/2006/ole">
            <mc:AlternateContent xmlns:mc="http://schemas.openxmlformats.org/markup-compatibility/2006">
              <mc:Choice xmlns:v="urn:schemas-microsoft-com:vml" Requires="v">
                <p:oleObj spid="_x0000_s2052" name="Document" showAsIcon="1" r:id="rId3" imgW="914400" imgH="792360" progId="Word.Document.8">
                  <p:embed/>
                </p:oleObj>
              </mc:Choice>
              <mc:Fallback>
                <p:oleObj name="Document" showAsIcon="1" r:id="rId3" imgW="914400" imgH="792360" progId="Word.Document.8">
                  <p:embed/>
                  <p:pic>
                    <p:nvPicPr>
                      <p:cNvPr id="0" name=""/>
                      <p:cNvPicPr/>
                      <p:nvPr/>
                    </p:nvPicPr>
                    <p:blipFill>
                      <a:blip r:embed="rId4"/>
                      <a:stretch>
                        <a:fillRect/>
                      </a:stretch>
                    </p:blipFill>
                    <p:spPr>
                      <a:xfrm>
                        <a:off x="4674379" y="2641509"/>
                        <a:ext cx="1185169" cy="1026736"/>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C590763C-0D01-48D7-BC1A-3459E393A00C}"/>
              </a:ext>
            </a:extLst>
          </p:cNvPr>
          <p:cNvSpPr txBox="1"/>
          <p:nvPr/>
        </p:nvSpPr>
        <p:spPr>
          <a:xfrm>
            <a:off x="2591104" y="1177699"/>
            <a:ext cx="5351721" cy="646331"/>
          </a:xfrm>
          <a:prstGeom prst="rect">
            <a:avLst/>
          </a:prstGeom>
          <a:noFill/>
        </p:spPr>
        <p:txBody>
          <a:bodyPr wrap="none" rtlCol="0">
            <a:spAutoFit/>
          </a:bodyPr>
          <a:lstStyle/>
          <a:p>
            <a:r>
              <a:rPr lang="zh-CN" altLang="en-US" dirty="0"/>
              <a:t>由于走查表格过长，不方便在</a:t>
            </a:r>
            <a:r>
              <a:rPr lang="en-US" altLang="zh-CN" dirty="0"/>
              <a:t>ppt</a:t>
            </a:r>
            <a:r>
              <a:rPr lang="zh-CN" altLang="en-US" dirty="0"/>
              <a:t>中体现，此处改为</a:t>
            </a:r>
            <a:endParaRPr lang="en-US" altLang="zh-CN" dirty="0"/>
          </a:p>
          <a:p>
            <a:r>
              <a:rPr lang="zh-CN" altLang="en-US" dirty="0"/>
              <a:t>利用超链接跳至文档</a:t>
            </a:r>
          </a:p>
        </p:txBody>
      </p:sp>
    </p:spTree>
    <p:extLst>
      <p:ext uri="{BB962C8B-B14F-4D97-AF65-F5344CB8AC3E}">
        <p14:creationId xmlns:p14="http://schemas.microsoft.com/office/powerpoint/2010/main" val="29478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实现代码</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界面预览</a:t>
            </a:r>
            <a:endParaRPr lang="en-US" altLang="zh-CN"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8FF6634-0653-4983-B79B-6951E1622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690" y="435005"/>
            <a:ext cx="2843973" cy="5845946"/>
          </a:xfrm>
          <a:prstGeom prst="rect">
            <a:avLst/>
          </a:prstGeom>
        </p:spPr>
      </p:pic>
      <p:pic>
        <p:nvPicPr>
          <p:cNvPr id="6" name="图片 5">
            <a:extLst>
              <a:ext uri="{FF2B5EF4-FFF2-40B4-BE49-F238E27FC236}">
                <a16:creationId xmlns:a16="http://schemas.microsoft.com/office/drawing/2014/main" id="{3C038794-0582-4297-8B5A-905B8439A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690" y="435005"/>
            <a:ext cx="2843973" cy="5845946"/>
          </a:xfrm>
          <a:prstGeom prst="rect">
            <a:avLst/>
          </a:prstGeom>
        </p:spPr>
      </p:pic>
      <p:pic>
        <p:nvPicPr>
          <p:cNvPr id="8" name="图片 7">
            <a:extLst>
              <a:ext uri="{FF2B5EF4-FFF2-40B4-BE49-F238E27FC236}">
                <a16:creationId xmlns:a16="http://schemas.microsoft.com/office/drawing/2014/main" id="{4D96D515-88D6-4521-8C63-41B6FF5B7D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9689" y="435005"/>
            <a:ext cx="2843973" cy="5845946"/>
          </a:xfrm>
          <a:prstGeom prst="rect">
            <a:avLst/>
          </a:prstGeom>
        </p:spPr>
      </p:pic>
      <p:pic>
        <p:nvPicPr>
          <p:cNvPr id="10" name="图片 9">
            <a:extLst>
              <a:ext uri="{FF2B5EF4-FFF2-40B4-BE49-F238E27FC236}">
                <a16:creationId xmlns:a16="http://schemas.microsoft.com/office/drawing/2014/main" id="{CC3C6B76-1484-4FFD-B104-EA2EA83B9A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9688" y="435005"/>
            <a:ext cx="2843973" cy="5845945"/>
          </a:xfrm>
          <a:prstGeom prst="rect">
            <a:avLst/>
          </a:prstGeom>
        </p:spPr>
      </p:pic>
      <p:pic>
        <p:nvPicPr>
          <p:cNvPr id="12" name="图片 11">
            <a:extLst>
              <a:ext uri="{FF2B5EF4-FFF2-40B4-BE49-F238E27FC236}">
                <a16:creationId xmlns:a16="http://schemas.microsoft.com/office/drawing/2014/main" id="{524B7196-84DB-445B-88CF-417239E24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687" y="435005"/>
            <a:ext cx="2843973" cy="5845945"/>
          </a:xfrm>
          <a:prstGeom prst="rect">
            <a:avLst/>
          </a:prstGeom>
        </p:spPr>
      </p:pic>
      <p:pic>
        <p:nvPicPr>
          <p:cNvPr id="17" name="图片 16">
            <a:extLst>
              <a:ext uri="{FF2B5EF4-FFF2-40B4-BE49-F238E27FC236}">
                <a16:creationId xmlns:a16="http://schemas.microsoft.com/office/drawing/2014/main" id="{AEA6B6E4-930D-44B2-80B0-640035FC61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9686" y="435004"/>
            <a:ext cx="2843973" cy="5845945"/>
          </a:xfrm>
          <a:prstGeom prst="rect">
            <a:avLst/>
          </a:prstGeom>
        </p:spPr>
      </p:pic>
      <p:pic>
        <p:nvPicPr>
          <p:cNvPr id="19" name="图片 18">
            <a:extLst>
              <a:ext uri="{FF2B5EF4-FFF2-40B4-BE49-F238E27FC236}">
                <a16:creationId xmlns:a16="http://schemas.microsoft.com/office/drawing/2014/main" id="{CBC3EE54-1CEE-4787-8B9B-8BDDD17EAF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9682" y="435001"/>
            <a:ext cx="2843973" cy="5845945"/>
          </a:xfrm>
          <a:prstGeom prst="rect">
            <a:avLst/>
          </a:prstGeom>
        </p:spPr>
      </p:pic>
      <p:pic>
        <p:nvPicPr>
          <p:cNvPr id="21" name="图片 20">
            <a:extLst>
              <a:ext uri="{FF2B5EF4-FFF2-40B4-BE49-F238E27FC236}">
                <a16:creationId xmlns:a16="http://schemas.microsoft.com/office/drawing/2014/main" id="{54D4196D-6D5E-40E1-9C1E-FA3CB10F85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9674" y="434995"/>
            <a:ext cx="2843973" cy="5845945"/>
          </a:xfrm>
          <a:prstGeom prst="rect">
            <a:avLst/>
          </a:prstGeom>
        </p:spPr>
      </p:pic>
      <p:pic>
        <p:nvPicPr>
          <p:cNvPr id="23" name="图片 22">
            <a:extLst>
              <a:ext uri="{FF2B5EF4-FFF2-40B4-BE49-F238E27FC236}">
                <a16:creationId xmlns:a16="http://schemas.microsoft.com/office/drawing/2014/main" id="{4CA733AE-5026-47A8-AC83-B1A99A9480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29658" y="434995"/>
            <a:ext cx="2843974" cy="5845947"/>
          </a:xfrm>
          <a:prstGeom prst="rect">
            <a:avLst/>
          </a:prstGeom>
        </p:spPr>
      </p:pic>
      <p:pic>
        <p:nvPicPr>
          <p:cNvPr id="25" name="图片 24">
            <a:extLst>
              <a:ext uri="{FF2B5EF4-FFF2-40B4-BE49-F238E27FC236}">
                <a16:creationId xmlns:a16="http://schemas.microsoft.com/office/drawing/2014/main" id="{D5E51874-B044-440E-B583-E8AE189ACB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7390" y="434986"/>
            <a:ext cx="2926241" cy="5845945"/>
          </a:xfrm>
          <a:prstGeom prst="rect">
            <a:avLst/>
          </a:prstGeom>
        </p:spPr>
      </p:pic>
      <p:pic>
        <p:nvPicPr>
          <p:cNvPr id="27" name="图片 26">
            <a:extLst>
              <a:ext uri="{FF2B5EF4-FFF2-40B4-BE49-F238E27FC236}">
                <a16:creationId xmlns:a16="http://schemas.microsoft.com/office/drawing/2014/main" id="{29CFD0D3-8D68-4565-9FA6-F628E495FA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7358" y="434966"/>
            <a:ext cx="2926241" cy="5845945"/>
          </a:xfrm>
          <a:prstGeom prst="rect">
            <a:avLst/>
          </a:prstGeom>
        </p:spPr>
      </p:pic>
      <p:pic>
        <p:nvPicPr>
          <p:cNvPr id="29" name="图片 28">
            <a:extLst>
              <a:ext uri="{FF2B5EF4-FFF2-40B4-BE49-F238E27FC236}">
                <a16:creationId xmlns:a16="http://schemas.microsoft.com/office/drawing/2014/main" id="{D16577FC-8563-4901-9EF2-D7789A32668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7293" y="434946"/>
            <a:ext cx="2926241" cy="5845944"/>
          </a:xfrm>
          <a:prstGeom prst="rect">
            <a:avLst/>
          </a:prstGeom>
        </p:spPr>
      </p:pic>
    </p:spTree>
    <p:extLst>
      <p:ext uri="{BB962C8B-B14F-4D97-AF65-F5344CB8AC3E}">
        <p14:creationId xmlns:p14="http://schemas.microsoft.com/office/powerpoint/2010/main" val="34614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anim calcmode="lin" valueType="num">
                                      <p:cBhvr>
                                        <p:cTn id="64" dur="1000" fill="hold"/>
                                        <p:tgtEl>
                                          <p:spTgt spid="23"/>
                                        </p:tgtEl>
                                        <p:attrNameLst>
                                          <p:attrName>ppt_x</p:attrName>
                                        </p:attrNameLst>
                                      </p:cBhvr>
                                      <p:tavLst>
                                        <p:tav tm="0">
                                          <p:val>
                                            <p:strVal val="#ppt_x"/>
                                          </p:val>
                                        </p:tav>
                                        <p:tav tm="100000">
                                          <p:val>
                                            <p:strVal val="#ppt_x"/>
                                          </p:val>
                                        </p:tav>
                                      </p:tavLst>
                                    </p:anim>
                                    <p:anim calcmode="lin" valueType="num">
                                      <p:cBhvr>
                                        <p:cTn id="6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1000"/>
                                        <p:tgtEl>
                                          <p:spTgt spid="25"/>
                                        </p:tgtEl>
                                      </p:cBhvr>
                                    </p:animEffect>
                                    <p:anim calcmode="lin" valueType="num">
                                      <p:cBhvr>
                                        <p:cTn id="71" dur="1000" fill="hold"/>
                                        <p:tgtEl>
                                          <p:spTgt spid="25"/>
                                        </p:tgtEl>
                                        <p:attrNameLst>
                                          <p:attrName>ppt_x</p:attrName>
                                        </p:attrNameLst>
                                      </p:cBhvr>
                                      <p:tavLst>
                                        <p:tav tm="0">
                                          <p:val>
                                            <p:strVal val="#ppt_x"/>
                                          </p:val>
                                        </p:tav>
                                        <p:tav tm="100000">
                                          <p:val>
                                            <p:strVal val="#ppt_x"/>
                                          </p:val>
                                        </p:tav>
                                      </p:tavLst>
                                    </p:anim>
                                    <p:anim calcmode="lin" valueType="num">
                                      <p:cBhvr>
                                        <p:cTn id="7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anim calcmode="lin" valueType="num">
                                      <p:cBhvr>
                                        <p:cTn id="78" dur="1000" fill="hold"/>
                                        <p:tgtEl>
                                          <p:spTgt spid="27"/>
                                        </p:tgtEl>
                                        <p:attrNameLst>
                                          <p:attrName>ppt_x</p:attrName>
                                        </p:attrNameLst>
                                      </p:cBhvr>
                                      <p:tavLst>
                                        <p:tav tm="0">
                                          <p:val>
                                            <p:strVal val="#ppt_x"/>
                                          </p:val>
                                        </p:tav>
                                        <p:tav tm="100000">
                                          <p:val>
                                            <p:strVal val="#ppt_x"/>
                                          </p:val>
                                        </p:tav>
                                      </p:tavLst>
                                    </p:anim>
                                    <p:anim calcmode="lin" valueType="num">
                                      <p:cBhvr>
                                        <p:cTn id="7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1000"/>
                                        <p:tgtEl>
                                          <p:spTgt spid="29"/>
                                        </p:tgtEl>
                                      </p:cBhvr>
                                    </p:animEffect>
                                    <p:anim calcmode="lin" valueType="num">
                                      <p:cBhvr>
                                        <p:cTn id="85" dur="1000" fill="hold"/>
                                        <p:tgtEl>
                                          <p:spTgt spid="29"/>
                                        </p:tgtEl>
                                        <p:attrNameLst>
                                          <p:attrName>ppt_x</p:attrName>
                                        </p:attrNameLst>
                                      </p:cBhvr>
                                      <p:tavLst>
                                        <p:tav tm="0">
                                          <p:val>
                                            <p:strVal val="#ppt_x"/>
                                          </p:val>
                                        </p:tav>
                                        <p:tav tm="100000">
                                          <p:val>
                                            <p:strVal val="#ppt_x"/>
                                          </p:val>
                                        </p:tav>
                                      </p:tavLst>
                                    </p:anim>
                                    <p:anim calcmode="lin" valueType="num">
                                      <p:cBhvr>
                                        <p:cTn id="8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项目测试情况</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白盒测试 </a:t>
            </a:r>
            <a:r>
              <a:rPr lang="zh-CN" altLang="en-US" dirty="0">
                <a:solidFill>
                  <a:schemeClr val="bg2"/>
                </a:solidFill>
                <a:latin typeface="微软雅黑" panose="020B0503020204020204" pitchFamily="34" charset="-122"/>
                <a:ea typeface="微软雅黑" panose="020B0503020204020204" pitchFamily="34" charset="-122"/>
              </a:rPr>
              <a:t>黑盒测试</a:t>
            </a:r>
            <a:endParaRPr lang="en-US" altLang="zh-CN" dirty="0">
              <a:solidFill>
                <a:schemeClr val="bg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2311882" y="7021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nvPr>
        </p:nvGraphicFramePr>
        <p:xfrm>
          <a:off x="2857005" y="1185718"/>
          <a:ext cx="5211763" cy="4343400"/>
        </p:xfrm>
        <a:graphic>
          <a:graphicData uri="http://schemas.openxmlformats.org/presentationml/2006/ole">
            <mc:AlternateContent xmlns:mc="http://schemas.openxmlformats.org/markup-compatibility/2006">
              <mc:Choice xmlns:v="urn:schemas-microsoft-com:vml" Requires="v">
                <p:oleObj spid="_x0000_s1029" name="Visio" r:id="rId3" imgW="5212080" imgH="4343447" progId="Visio.Drawing.15">
                  <p:embed/>
                </p:oleObj>
              </mc:Choice>
              <mc:Fallback>
                <p:oleObj name="Visio" r:id="rId3" imgW="5212080" imgH="4343447" progId="Visio.Drawing.15">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005" y="1185718"/>
                        <a:ext cx="5211763"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41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项目测试情况</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白盒测试 </a:t>
            </a:r>
            <a:r>
              <a:rPr lang="zh-CN" altLang="en-US" dirty="0">
                <a:solidFill>
                  <a:schemeClr val="bg2"/>
                </a:solidFill>
                <a:latin typeface="微软雅黑" panose="020B0503020204020204" pitchFamily="34" charset="-122"/>
                <a:ea typeface="微软雅黑" panose="020B0503020204020204" pitchFamily="34" charset="-122"/>
              </a:rPr>
              <a:t>黑盒测试</a:t>
            </a:r>
            <a:endParaRPr lang="en-US" altLang="zh-CN" dirty="0">
              <a:solidFill>
                <a:schemeClr val="bg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2311882" y="7021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2314105" y="1119911"/>
            <a:ext cx="1893147" cy="568745"/>
          </a:xfrm>
          <a:prstGeom prst="rect">
            <a:avLst/>
          </a:prstGeom>
        </p:spPr>
        <p:txBody>
          <a:bodyPr wrap="none">
            <a:spAutoFit/>
          </a:bodyPr>
          <a:lstStyle/>
          <a:p>
            <a:pPr marL="274320" indent="266700" algn="just">
              <a:lnSpc>
                <a:spcPct val="172000"/>
              </a:lnSpc>
              <a:spcBef>
                <a:spcPts val="780"/>
              </a:spcBef>
              <a:spcAft>
                <a:spcPts val="0"/>
              </a:spcAft>
            </a:pPr>
            <a:r>
              <a:rPr lang="zh-CN" altLang="zh-CN" b="1" kern="100" dirty="0">
                <a:latin typeface="Times New Roman" panose="02020603050405020304" pitchFamily="18" charset="0"/>
                <a:ea typeface="宋体" panose="02010600030101010101" pitchFamily="2" charset="-122"/>
              </a:rPr>
              <a:t>语句覆盖：</a:t>
            </a:r>
            <a:endParaRPr lang="zh-CN" altLang="zh-CN" sz="2800" kern="100" dirty="0">
              <a:effectLst/>
              <a:latin typeface="Times New Roman" panose="02020603050405020304" pitchFamily="18" charset="0"/>
              <a:ea typeface="仿宋_GB2312"/>
            </a:endParaRPr>
          </a:p>
        </p:txBody>
      </p:sp>
      <p:graphicFrame>
        <p:nvGraphicFramePr>
          <p:cNvPr id="12" name="表格 11"/>
          <p:cNvGraphicFramePr>
            <a:graphicFrameLocks noGrp="1"/>
          </p:cNvGraphicFramePr>
          <p:nvPr>
            <p:extLst/>
          </p:nvPr>
        </p:nvGraphicFramePr>
        <p:xfrm>
          <a:off x="2989383" y="1832232"/>
          <a:ext cx="4852670" cy="1120140"/>
        </p:xfrm>
        <a:graphic>
          <a:graphicData uri="http://schemas.openxmlformats.org/drawingml/2006/table">
            <a:tbl>
              <a:tblPr>
                <a:tableStyleId>{5C22544A-7EE6-4342-B048-85BDC9FD1C3A}</a:tableStyleId>
              </a:tblPr>
              <a:tblGrid>
                <a:gridCol w="424815">
                  <a:extLst>
                    <a:ext uri="{9D8B030D-6E8A-4147-A177-3AD203B41FA5}">
                      <a16:colId xmlns:a16="http://schemas.microsoft.com/office/drawing/2014/main" val="1640490450"/>
                    </a:ext>
                  </a:extLst>
                </a:gridCol>
                <a:gridCol w="1237615">
                  <a:extLst>
                    <a:ext uri="{9D8B030D-6E8A-4147-A177-3AD203B41FA5}">
                      <a16:colId xmlns:a16="http://schemas.microsoft.com/office/drawing/2014/main" val="2864610940"/>
                    </a:ext>
                  </a:extLst>
                </a:gridCol>
                <a:gridCol w="832485">
                  <a:extLst>
                    <a:ext uri="{9D8B030D-6E8A-4147-A177-3AD203B41FA5}">
                      <a16:colId xmlns:a16="http://schemas.microsoft.com/office/drawing/2014/main" val="2709191873"/>
                    </a:ext>
                  </a:extLst>
                </a:gridCol>
                <a:gridCol w="579120">
                  <a:extLst>
                    <a:ext uri="{9D8B030D-6E8A-4147-A177-3AD203B41FA5}">
                      <a16:colId xmlns:a16="http://schemas.microsoft.com/office/drawing/2014/main" val="808150151"/>
                    </a:ext>
                  </a:extLst>
                </a:gridCol>
                <a:gridCol w="946150">
                  <a:extLst>
                    <a:ext uri="{9D8B030D-6E8A-4147-A177-3AD203B41FA5}">
                      <a16:colId xmlns:a16="http://schemas.microsoft.com/office/drawing/2014/main" val="156622805"/>
                    </a:ext>
                  </a:extLst>
                </a:gridCol>
                <a:gridCol w="832485">
                  <a:extLst>
                    <a:ext uri="{9D8B030D-6E8A-4147-A177-3AD203B41FA5}">
                      <a16:colId xmlns:a16="http://schemas.microsoft.com/office/drawing/2014/main" val="3555210916"/>
                    </a:ext>
                  </a:extLst>
                </a:gridCol>
              </a:tblGrid>
              <a:tr h="0">
                <a:tc>
                  <a:txBody>
                    <a:bodyPr/>
                    <a:lstStyle/>
                    <a:p>
                      <a:pPr algn="just">
                        <a:spcAft>
                          <a:spcPts val="0"/>
                        </a:spcAft>
                      </a:pPr>
                      <a:r>
                        <a:rPr lang="zh-CN" sz="1050" kern="100">
                          <a:effectLst/>
                        </a:rPr>
                        <a:t>序号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输入数据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预期输出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覆盖路径</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实际输出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测试结果</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8439429"/>
                  </a:ext>
                </a:extLst>
              </a:tr>
              <a:tr h="0">
                <a:tc>
                  <a:txBody>
                    <a:bodyPr/>
                    <a:lstStyle/>
                    <a:p>
                      <a:pPr algn="just">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输入的课程已存在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课程已存在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Oa</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Coursename already taken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课程已存在</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4275388"/>
                  </a:ext>
                </a:extLst>
              </a:tr>
              <a:tr h="0">
                <a:tc>
                  <a:txBody>
                    <a:bodyPr/>
                    <a:lstStyle/>
                    <a:p>
                      <a:pPr algn="just">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覆盖当前课程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覆盖成功</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Oab</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覆盖成功</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覆盖成功</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04862781"/>
                  </a:ext>
                </a:extLst>
              </a:tr>
              <a:tr h="0">
                <a:tc>
                  <a:txBody>
                    <a:bodyPr/>
                    <a:lstStyle/>
                    <a:p>
                      <a:pPr algn="just">
                        <a:spcAft>
                          <a:spcPts val="0"/>
                        </a:spcAft>
                      </a:pP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课程名为空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输入信息有误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Ocde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课程名不能为空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添加失败</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80358527"/>
                  </a:ext>
                </a:extLst>
              </a:tr>
            </a:tbl>
          </a:graphicData>
        </a:graphic>
      </p:graphicFrame>
      <p:sp>
        <p:nvSpPr>
          <p:cNvPr id="16" name="矩形 15"/>
          <p:cNvSpPr/>
          <p:nvPr/>
        </p:nvSpPr>
        <p:spPr>
          <a:xfrm>
            <a:off x="2591104" y="3175084"/>
            <a:ext cx="1616148" cy="507831"/>
          </a:xfrm>
          <a:prstGeom prst="rect">
            <a:avLst/>
          </a:prstGeom>
        </p:spPr>
        <p:txBody>
          <a:bodyPr wrap="none">
            <a:spAutoFit/>
          </a:bodyPr>
          <a:lstStyle/>
          <a:p>
            <a:pPr indent="266700" algn="just">
              <a:lnSpc>
                <a:spcPct val="150000"/>
              </a:lnSpc>
              <a:spcAft>
                <a:spcPts val="0"/>
              </a:spcAft>
            </a:pPr>
            <a:r>
              <a:rPr lang="zh-CN" altLang="zh-CN" b="1" kern="100" dirty="0">
                <a:latin typeface="Times New Roman" panose="02020603050405020304" pitchFamily="18" charset="0"/>
                <a:ea typeface="宋体" panose="02010600030101010101" pitchFamily="2" charset="-122"/>
              </a:rPr>
              <a:t>判定覆盖：</a:t>
            </a:r>
            <a:endParaRPr lang="zh-CN" altLang="zh-CN" kern="100" dirty="0">
              <a:latin typeface="Times New Roman" panose="02020603050405020304" pitchFamily="18" charset="0"/>
              <a:ea typeface="宋体" panose="02010600030101010101" pitchFamily="2" charset="-122"/>
            </a:endParaRPr>
          </a:p>
        </p:txBody>
      </p:sp>
      <p:graphicFrame>
        <p:nvGraphicFramePr>
          <p:cNvPr id="17" name="表格 16"/>
          <p:cNvGraphicFramePr>
            <a:graphicFrameLocks noGrp="1"/>
          </p:cNvGraphicFramePr>
          <p:nvPr>
            <p:extLst/>
          </p:nvPr>
        </p:nvGraphicFramePr>
        <p:xfrm>
          <a:off x="2953188" y="3905627"/>
          <a:ext cx="4925060" cy="640080"/>
        </p:xfrm>
        <a:graphic>
          <a:graphicData uri="http://schemas.openxmlformats.org/drawingml/2006/table">
            <a:tbl>
              <a:tblPr>
                <a:tableStyleId>{5C22544A-7EE6-4342-B048-85BDC9FD1C3A}</a:tableStyleId>
              </a:tblPr>
              <a:tblGrid>
                <a:gridCol w="2545080">
                  <a:extLst>
                    <a:ext uri="{9D8B030D-6E8A-4147-A177-3AD203B41FA5}">
                      <a16:colId xmlns:a16="http://schemas.microsoft.com/office/drawing/2014/main" val="4196879703"/>
                    </a:ext>
                  </a:extLst>
                </a:gridCol>
                <a:gridCol w="2379980">
                  <a:extLst>
                    <a:ext uri="{9D8B030D-6E8A-4147-A177-3AD203B41FA5}">
                      <a16:colId xmlns:a16="http://schemas.microsoft.com/office/drawing/2014/main" val="3174494779"/>
                    </a:ext>
                  </a:extLst>
                </a:gridCol>
              </a:tblGrid>
              <a:tr h="0">
                <a:tc>
                  <a:txBody>
                    <a:bodyPr/>
                    <a:lstStyle/>
                    <a:p>
                      <a:pPr algn="just">
                        <a:spcAft>
                          <a:spcPts val="0"/>
                        </a:spcAft>
                      </a:pPr>
                      <a:r>
                        <a:rPr lang="zh-CN" sz="1050" kern="100">
                          <a:effectLst/>
                        </a:rPr>
                        <a:t>判定</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具体情况</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44672987"/>
                  </a:ext>
                </a:extLst>
              </a:tr>
              <a:tr h="0">
                <a:tc>
                  <a:txBody>
                    <a:bodyPr/>
                    <a:lstStyle/>
                    <a:p>
                      <a:pPr algn="just">
                        <a:spcAft>
                          <a:spcPts val="0"/>
                        </a:spcAft>
                      </a:pPr>
                      <a:r>
                        <a:rPr lang="zh-CN" sz="1050" kern="100">
                          <a:effectLst/>
                        </a:rPr>
                        <a:t>课程已存在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Course==” Course”(</a:t>
                      </a:r>
                      <a:r>
                        <a:rPr lang="zh-CN" sz="1050" kern="100">
                          <a:effectLst/>
                        </a:rPr>
                        <a:t>输入值</a:t>
                      </a: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58978935"/>
                  </a:ext>
                </a:extLst>
              </a:tr>
              <a:tr h="0">
                <a:tc>
                  <a:txBody>
                    <a:bodyPr/>
                    <a:lstStyle/>
                    <a:p>
                      <a:pPr algn="just">
                        <a:spcAft>
                          <a:spcPts val="0"/>
                        </a:spcAft>
                      </a:pPr>
                      <a:r>
                        <a:rPr lang="zh-CN" sz="1050" kern="100">
                          <a:effectLst/>
                        </a:rPr>
                        <a:t>课程不存在，确认课程名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Course==” Course”(</a:t>
                      </a:r>
                      <a:r>
                        <a:rPr lang="zh-CN" sz="1050" kern="100" dirty="0">
                          <a:effectLst/>
                        </a:rPr>
                        <a:t>输入值</a:t>
                      </a:r>
                      <a:r>
                        <a:rPr lang="en-US" sz="1050" kern="100" dirty="0">
                          <a:effectLst/>
                        </a:rPr>
                        <a:t>)&amp;&amp;</a:t>
                      </a:r>
                      <a:endParaRPr lang="zh-CN" sz="1050" kern="100" dirty="0">
                        <a:effectLst/>
                      </a:endParaRPr>
                    </a:p>
                    <a:p>
                      <a:pPr algn="just">
                        <a:spcAft>
                          <a:spcPts val="0"/>
                        </a:spcAft>
                      </a:pPr>
                      <a:r>
                        <a:rPr lang="en-US" sz="1050" kern="100" dirty="0" err="1">
                          <a:effectLst/>
                        </a:rPr>
                        <a:t>Coursename</a:t>
                      </a:r>
                      <a:r>
                        <a:rPr lang="en-US" sz="1050" kern="100" dirty="0">
                          <a:effectLst/>
                        </a:rPr>
                        <a:t> ==check </a:t>
                      </a:r>
                      <a:r>
                        <a:rPr lang="en-US" sz="1050" kern="100" dirty="0" err="1">
                          <a:effectLst/>
                        </a:rPr>
                        <a:t>Coursename</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83085356"/>
                  </a:ext>
                </a:extLst>
              </a:tr>
            </a:tbl>
          </a:graphicData>
        </a:graphic>
      </p:graphicFrame>
      <p:sp>
        <p:nvSpPr>
          <p:cNvPr id="18" name="矩形 17"/>
          <p:cNvSpPr/>
          <p:nvPr/>
        </p:nvSpPr>
        <p:spPr>
          <a:xfrm>
            <a:off x="2736850" y="4915427"/>
            <a:ext cx="1947008" cy="507831"/>
          </a:xfrm>
          <a:prstGeom prst="rect">
            <a:avLst/>
          </a:prstGeom>
        </p:spPr>
        <p:txBody>
          <a:bodyPr wrap="none">
            <a:spAutoFit/>
          </a:bodyPr>
          <a:lstStyle/>
          <a:p>
            <a:pPr indent="133985" algn="just">
              <a:lnSpc>
                <a:spcPct val="150000"/>
              </a:lnSpc>
              <a:spcAft>
                <a:spcPts val="0"/>
              </a:spcAft>
            </a:pPr>
            <a:r>
              <a:rPr lang="zh-CN" altLang="zh-CN" b="1" kern="100" dirty="0">
                <a:latin typeface="Times New Roman" panose="02020603050405020304" pitchFamily="18" charset="0"/>
                <a:ea typeface="宋体" panose="02010600030101010101" pitchFamily="2" charset="-122"/>
              </a:rPr>
              <a:t>条件组合覆盖：</a:t>
            </a:r>
            <a:endParaRPr lang="zh-CN" altLang="zh-CN" kern="100" dirty="0">
              <a:latin typeface="Times New Roman" panose="02020603050405020304" pitchFamily="18" charset="0"/>
              <a:ea typeface="宋体" panose="02010600030101010101" pitchFamily="2" charset="-122"/>
            </a:endParaRPr>
          </a:p>
        </p:txBody>
      </p:sp>
      <p:graphicFrame>
        <p:nvGraphicFramePr>
          <p:cNvPr id="19" name="表格 18"/>
          <p:cNvGraphicFramePr>
            <a:graphicFrameLocks noGrp="1"/>
          </p:cNvGraphicFramePr>
          <p:nvPr>
            <p:extLst/>
          </p:nvPr>
        </p:nvGraphicFramePr>
        <p:xfrm>
          <a:off x="2953188" y="5535629"/>
          <a:ext cx="5868670" cy="1120140"/>
        </p:xfrm>
        <a:graphic>
          <a:graphicData uri="http://schemas.openxmlformats.org/drawingml/2006/table">
            <a:tbl>
              <a:tblPr>
                <a:tableStyleId>{5C22544A-7EE6-4342-B048-85BDC9FD1C3A}</a:tableStyleId>
              </a:tblPr>
              <a:tblGrid>
                <a:gridCol w="1868805">
                  <a:extLst>
                    <a:ext uri="{9D8B030D-6E8A-4147-A177-3AD203B41FA5}">
                      <a16:colId xmlns:a16="http://schemas.microsoft.com/office/drawing/2014/main" val="3787464989"/>
                    </a:ext>
                  </a:extLst>
                </a:gridCol>
                <a:gridCol w="3420745">
                  <a:extLst>
                    <a:ext uri="{9D8B030D-6E8A-4147-A177-3AD203B41FA5}">
                      <a16:colId xmlns:a16="http://schemas.microsoft.com/office/drawing/2014/main" val="2818817013"/>
                    </a:ext>
                  </a:extLst>
                </a:gridCol>
                <a:gridCol w="579120">
                  <a:extLst>
                    <a:ext uri="{9D8B030D-6E8A-4147-A177-3AD203B41FA5}">
                      <a16:colId xmlns:a16="http://schemas.microsoft.com/office/drawing/2014/main" val="1591573774"/>
                    </a:ext>
                  </a:extLst>
                </a:gridCol>
              </a:tblGrid>
              <a:tr h="0">
                <a:tc>
                  <a:txBody>
                    <a:bodyPr/>
                    <a:lstStyle/>
                    <a:p>
                      <a:pPr algn="just">
                        <a:spcAft>
                          <a:spcPts val="0"/>
                        </a:spcAft>
                      </a:pPr>
                      <a:r>
                        <a:rPr lang="zh-CN" sz="1050" kern="100">
                          <a:effectLst/>
                        </a:rPr>
                        <a:t>条件组合</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具体情况</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结果</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14705670"/>
                  </a:ext>
                </a:extLst>
              </a:tr>
              <a:tr h="0">
                <a:tc>
                  <a:txBody>
                    <a:bodyPr/>
                    <a:lstStyle/>
                    <a:p>
                      <a:pPr algn="just">
                        <a:spcAft>
                          <a:spcPts val="0"/>
                        </a:spcAft>
                      </a:pPr>
                      <a:r>
                        <a:rPr lang="zh-CN" sz="1050" kern="100">
                          <a:effectLst/>
                        </a:rPr>
                        <a:t>存在课程，确认新的课程名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Course==” Course”(</a:t>
                      </a:r>
                      <a:r>
                        <a:rPr lang="zh-CN" sz="1050" kern="100">
                          <a:effectLst/>
                        </a:rPr>
                        <a:t>输入值</a:t>
                      </a:r>
                      <a:r>
                        <a:rPr lang="en-US" sz="1050" kern="100">
                          <a:effectLst/>
                        </a:rPr>
                        <a:t>)&amp;&amp;Coursename ==check Coursename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覆盖成功</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4979406"/>
                  </a:ext>
                </a:extLst>
              </a:tr>
              <a:tr h="0">
                <a:tc>
                  <a:txBody>
                    <a:bodyPr/>
                    <a:lstStyle/>
                    <a:p>
                      <a:pPr algn="just">
                        <a:spcAft>
                          <a:spcPts val="0"/>
                        </a:spcAft>
                      </a:pPr>
                      <a:r>
                        <a:rPr lang="zh-CN" sz="1050" kern="100">
                          <a:effectLst/>
                        </a:rPr>
                        <a:t>存在课程，新的课程名为空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Course==” Course”(</a:t>
                      </a:r>
                      <a:r>
                        <a:rPr lang="zh-CN" sz="1050" kern="100">
                          <a:effectLst/>
                        </a:rPr>
                        <a:t>输入值</a:t>
                      </a:r>
                      <a:r>
                        <a:rPr lang="en-US" sz="1050" kern="100">
                          <a:effectLst/>
                        </a:rPr>
                        <a:t>)&amp;&amp;Coursename ==</a:t>
                      </a:r>
                      <a:endParaRPr lang="zh-CN" sz="1050" kern="100">
                        <a:effectLst/>
                      </a:endParaRP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覆盖失败</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18749059"/>
                  </a:ext>
                </a:extLst>
              </a:tr>
              <a:tr h="0">
                <a:tc>
                  <a:txBody>
                    <a:bodyPr/>
                    <a:lstStyle/>
                    <a:p>
                      <a:pPr algn="just">
                        <a:spcAft>
                          <a:spcPts val="0"/>
                        </a:spcAft>
                      </a:pPr>
                      <a:r>
                        <a:rPr lang="zh-CN" sz="1050" kern="100">
                          <a:effectLst/>
                        </a:rPr>
                        <a:t>不存在课程，确认新的课程名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Course</a:t>
                      </a:r>
                      <a:r>
                        <a:rPr lang="zh-CN" sz="1050" kern="100">
                          <a:effectLst/>
                        </a:rPr>
                        <a:t>！</a:t>
                      </a:r>
                      <a:r>
                        <a:rPr lang="en-US" sz="1050" kern="100">
                          <a:effectLst/>
                        </a:rPr>
                        <a:t>=” Course”(</a:t>
                      </a:r>
                      <a:r>
                        <a:rPr lang="zh-CN" sz="1050" kern="100">
                          <a:effectLst/>
                        </a:rPr>
                        <a:t>输入值</a:t>
                      </a:r>
                      <a:r>
                        <a:rPr lang="en-US" sz="1050" kern="100">
                          <a:effectLst/>
                        </a:rPr>
                        <a:t>)&amp;&amp;Coursename ==check Coursename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添加成功</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92747487"/>
                  </a:ext>
                </a:extLst>
              </a:tr>
            </a:tbl>
          </a:graphicData>
        </a:graphic>
      </p:graphicFrame>
    </p:spTree>
    <p:extLst>
      <p:ext uri="{BB962C8B-B14F-4D97-AF65-F5344CB8AC3E}">
        <p14:creationId xmlns:p14="http://schemas.microsoft.com/office/powerpoint/2010/main" val="361936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项目测试情况</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dirty="0">
                <a:solidFill>
                  <a:schemeClr val="bg2"/>
                </a:solidFill>
                <a:latin typeface="微软雅黑" panose="020B0503020204020204" pitchFamily="34" charset="-122"/>
                <a:ea typeface="微软雅黑" panose="020B0503020204020204" pitchFamily="34" charset="-122"/>
              </a:rPr>
              <a:t>白盒测试 </a:t>
            </a:r>
            <a:r>
              <a:rPr lang="zh-CN" altLang="en-US" b="1" dirty="0">
                <a:latin typeface="微软雅黑" panose="020B0503020204020204" pitchFamily="34" charset="-122"/>
                <a:ea typeface="微软雅黑" panose="020B0503020204020204" pitchFamily="34" charset="-122"/>
              </a:rPr>
              <a:t>黑盒测试</a:t>
            </a:r>
            <a:endParaRPr lang="en-US" altLang="zh-CN" dirty="0">
              <a:solidFill>
                <a:schemeClr val="bg2"/>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2311882" y="1228164"/>
            <a:ext cx="6832118" cy="4460459"/>
          </a:xfrm>
          <a:prstGeom prst="rect">
            <a:avLst/>
          </a:prstGeom>
        </p:spPr>
      </p:pic>
    </p:spTree>
    <p:extLst>
      <p:ext uri="{BB962C8B-B14F-4D97-AF65-F5344CB8AC3E}">
        <p14:creationId xmlns:p14="http://schemas.microsoft.com/office/powerpoint/2010/main" val="305706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2" name="表格 1">
            <a:extLst>
              <a:ext uri="{FF2B5EF4-FFF2-40B4-BE49-F238E27FC236}">
                <a16:creationId xmlns:a16="http://schemas.microsoft.com/office/drawing/2014/main" id="{8AE1A744-6755-4DEB-832C-7A0F6521B198}"/>
              </a:ext>
            </a:extLst>
          </p:cNvPr>
          <p:cNvGraphicFramePr>
            <a:graphicFrameLocks noGrp="1"/>
          </p:cNvGraphicFramePr>
          <p:nvPr>
            <p:extLst>
              <p:ext uri="{D42A27DB-BD31-4B8C-83A1-F6EECF244321}">
                <p14:modId xmlns:p14="http://schemas.microsoft.com/office/powerpoint/2010/main" val="1480755467"/>
              </p:ext>
            </p:extLst>
          </p:nvPr>
        </p:nvGraphicFramePr>
        <p:xfrm>
          <a:off x="2834320" y="1546265"/>
          <a:ext cx="5765800" cy="3765469"/>
        </p:xfrm>
        <a:graphic>
          <a:graphicData uri="http://schemas.openxmlformats.org/drawingml/2006/table">
            <a:tbl>
              <a:tblPr>
                <a:tableStyleId>{5C22544A-7EE6-4342-B048-85BDC9FD1C3A}</a:tableStyleId>
              </a:tblPr>
              <a:tblGrid>
                <a:gridCol w="800100">
                  <a:extLst>
                    <a:ext uri="{9D8B030D-6E8A-4147-A177-3AD203B41FA5}">
                      <a16:colId xmlns:a16="http://schemas.microsoft.com/office/drawing/2014/main" val="653917267"/>
                    </a:ext>
                  </a:extLst>
                </a:gridCol>
                <a:gridCol w="2324100">
                  <a:extLst>
                    <a:ext uri="{9D8B030D-6E8A-4147-A177-3AD203B41FA5}">
                      <a16:colId xmlns:a16="http://schemas.microsoft.com/office/drawing/2014/main" val="3016430704"/>
                    </a:ext>
                  </a:extLst>
                </a:gridCol>
                <a:gridCol w="736600">
                  <a:extLst>
                    <a:ext uri="{9D8B030D-6E8A-4147-A177-3AD203B41FA5}">
                      <a16:colId xmlns:a16="http://schemas.microsoft.com/office/drawing/2014/main" val="3335414422"/>
                    </a:ext>
                  </a:extLst>
                </a:gridCol>
                <a:gridCol w="1905000">
                  <a:extLst>
                    <a:ext uri="{9D8B030D-6E8A-4147-A177-3AD203B41FA5}">
                      <a16:colId xmlns:a16="http://schemas.microsoft.com/office/drawing/2014/main" val="1762826836"/>
                    </a:ext>
                  </a:extLst>
                </a:gridCol>
              </a:tblGrid>
              <a:tr h="187244">
                <a:tc>
                  <a:txBody>
                    <a:bodyPr/>
                    <a:lstStyle/>
                    <a:p>
                      <a:pPr algn="just">
                        <a:spcAft>
                          <a:spcPts val="0"/>
                        </a:spcAft>
                      </a:pPr>
                      <a:r>
                        <a:rPr lang="zh-CN" sz="1050" kern="100">
                          <a:effectLst/>
                        </a:rPr>
                        <a:t>会议地点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en-US" sz="1050" kern="100" dirty="0" err="1">
                          <a:effectLst/>
                        </a:rPr>
                        <a:t>cccafe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会议时间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en-US" sz="1050" kern="100">
                          <a:effectLst/>
                        </a:rPr>
                        <a:t>2019.5.31 </a:t>
                      </a:r>
                      <a:r>
                        <a:rPr lang="zh-CN" sz="1050" kern="100">
                          <a:effectLst/>
                        </a:rPr>
                        <a:t>早上至傍晚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extLst>
                  <a:ext uri="{0D108BD9-81ED-4DB2-BD59-A6C34878D82A}">
                    <a16:rowId xmlns:a16="http://schemas.microsoft.com/office/drawing/2014/main" val="3468668065"/>
                  </a:ext>
                </a:extLst>
              </a:tr>
              <a:tr h="175895">
                <a:tc>
                  <a:txBody>
                    <a:bodyPr/>
                    <a:lstStyle/>
                    <a:p>
                      <a:pPr algn="just">
                        <a:spcAft>
                          <a:spcPts val="0"/>
                        </a:spcAft>
                      </a:pPr>
                      <a:r>
                        <a:rPr lang="zh-CN" sz="1050" kern="100">
                          <a:effectLst/>
                        </a:rPr>
                        <a:t>主 持 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方绪俊</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记录 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赵雨泽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extLst>
                  <a:ext uri="{0D108BD9-81ED-4DB2-BD59-A6C34878D82A}">
                    <a16:rowId xmlns:a16="http://schemas.microsoft.com/office/drawing/2014/main" val="2122783693"/>
                  </a:ext>
                </a:extLst>
              </a:tr>
              <a:tr h="175895">
                <a:tc>
                  <a:txBody>
                    <a:bodyPr/>
                    <a:lstStyle/>
                    <a:p>
                      <a:pPr algn="just">
                        <a:spcAft>
                          <a:spcPts val="0"/>
                        </a:spcAft>
                      </a:pPr>
                      <a:r>
                        <a:rPr lang="zh-CN" sz="1050" kern="100">
                          <a:effectLst/>
                        </a:rPr>
                        <a:t>参会人员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nchor="ctr"/>
                </a:tc>
                <a:tc gridSpan="3">
                  <a:txBody>
                    <a:bodyPr/>
                    <a:lstStyle/>
                    <a:p>
                      <a:pPr algn="just">
                        <a:spcAft>
                          <a:spcPts val="0"/>
                        </a:spcAft>
                      </a:pPr>
                      <a:r>
                        <a:rPr lang="zh-CN" sz="1050" kern="100">
                          <a:effectLst/>
                        </a:rPr>
                        <a:t>方绪俊、赵雨泽、王子超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3505142"/>
                  </a:ext>
                </a:extLst>
              </a:tr>
              <a:tr h="175895">
                <a:tc>
                  <a:txBody>
                    <a:bodyPr/>
                    <a:lstStyle/>
                    <a:p>
                      <a:pPr algn="just">
                        <a:spcAft>
                          <a:spcPts val="0"/>
                        </a:spcAft>
                      </a:pPr>
                      <a:r>
                        <a:rPr lang="zh-CN" sz="1050" kern="100">
                          <a:effectLst/>
                        </a:rPr>
                        <a:t>会议主题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nchor="ctr"/>
                </a:tc>
                <a:tc gridSpan="3">
                  <a:txBody>
                    <a:bodyPr/>
                    <a:lstStyle/>
                    <a:p>
                      <a:pPr algn="just">
                        <a:spcAft>
                          <a:spcPts val="0"/>
                        </a:spcAft>
                      </a:pPr>
                      <a:r>
                        <a:rPr lang="zh-CN" sz="1050" kern="100">
                          <a:effectLst/>
                        </a:rPr>
                        <a:t>关于实现与测试的修改和完善</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3038640"/>
                  </a:ext>
                </a:extLst>
              </a:tr>
              <a:tr h="3050540">
                <a:tc gridSpan="4">
                  <a:txBody>
                    <a:bodyPr/>
                    <a:lstStyle/>
                    <a:p>
                      <a:pPr algn="just">
                        <a:spcAft>
                          <a:spcPts val="0"/>
                        </a:spcAft>
                      </a:pPr>
                      <a:r>
                        <a:rPr lang="zh-CN" sz="1050" kern="100" dirty="0">
                          <a:effectLst/>
                        </a:rPr>
                        <a:t>会议内容：</a:t>
                      </a:r>
                    </a:p>
                    <a:p>
                      <a:pPr marL="342900" lvl="0" indent="-342900" algn="just">
                        <a:spcAft>
                          <a:spcPts val="0"/>
                        </a:spcAft>
                        <a:buFont typeface="+mj-lt"/>
                        <a:buAutoNum type="arabicPeriod"/>
                      </a:pPr>
                      <a:r>
                        <a:rPr lang="zh-CN" sz="1050" kern="100" dirty="0">
                          <a:effectLst/>
                        </a:rPr>
                        <a:t>上周任务检查</a:t>
                      </a:r>
                    </a:p>
                    <a:p>
                      <a:pPr marL="342900" lvl="0" indent="-342900" algn="just">
                        <a:spcAft>
                          <a:spcPts val="0"/>
                        </a:spcAft>
                        <a:buFont typeface="+mj-lt"/>
                        <a:buAutoNum type="arabicPeriod"/>
                      </a:pPr>
                      <a:r>
                        <a:rPr lang="zh-CN" sz="1050" kern="100" dirty="0">
                          <a:effectLst/>
                        </a:rPr>
                        <a:t>根据老师这周上课的要求来修改上周实现和测试的要求</a:t>
                      </a:r>
                    </a:p>
                    <a:p>
                      <a:pPr algn="just">
                        <a:spcAft>
                          <a:spcPts val="0"/>
                        </a:spcAft>
                      </a:pPr>
                      <a:r>
                        <a:rPr lang="en-US" sz="1050" kern="100" dirty="0">
                          <a:effectLst/>
                        </a:rPr>
                        <a:t>2</a:t>
                      </a:r>
                      <a:r>
                        <a:rPr lang="zh-CN" sz="1050" kern="100" dirty="0">
                          <a:effectLst/>
                        </a:rPr>
                        <a:t>、接受任务分配以及认领</a:t>
                      </a:r>
                    </a:p>
                    <a:p>
                      <a:pPr algn="just">
                        <a:spcAft>
                          <a:spcPts val="0"/>
                        </a:spcAft>
                      </a:pPr>
                      <a:r>
                        <a:rPr lang="zh-CN" sz="1050" kern="100" dirty="0">
                          <a:effectLst/>
                        </a:rPr>
                        <a:t>近期安排：</a:t>
                      </a:r>
                    </a:p>
                    <a:p>
                      <a:pPr algn="just">
                        <a:spcAft>
                          <a:spcPts val="0"/>
                        </a:spcAft>
                      </a:pPr>
                      <a:r>
                        <a:rPr lang="zh-CN" sz="1050" kern="100" dirty="0">
                          <a:effectLst/>
                        </a:rPr>
                        <a:t>方绪俊</a:t>
                      </a:r>
                      <a:r>
                        <a:rPr lang="en-US" sz="1050" kern="100" dirty="0">
                          <a:effectLst/>
                        </a:rPr>
                        <a:t>  </a:t>
                      </a:r>
                      <a:r>
                        <a:rPr lang="zh-CN" sz="1050" kern="100" dirty="0">
                          <a:effectLst/>
                        </a:rPr>
                        <a:t>修改用户手册，重新做测试</a:t>
                      </a:r>
                    </a:p>
                    <a:p>
                      <a:pPr algn="just">
                        <a:spcAft>
                          <a:spcPts val="0"/>
                        </a:spcAft>
                      </a:pPr>
                      <a:r>
                        <a:rPr lang="zh-CN" sz="1050" kern="100" dirty="0">
                          <a:effectLst/>
                        </a:rPr>
                        <a:t>赵雨泽</a:t>
                      </a:r>
                      <a:r>
                        <a:rPr lang="en-US" sz="1050" kern="100" dirty="0">
                          <a:effectLst/>
                        </a:rPr>
                        <a:t>  </a:t>
                      </a:r>
                      <a:r>
                        <a:rPr lang="zh-CN" sz="1050" kern="100" dirty="0">
                          <a:effectLst/>
                        </a:rPr>
                        <a:t>修改测试用例，重新做测试</a:t>
                      </a:r>
                    </a:p>
                    <a:p>
                      <a:pPr algn="just">
                        <a:spcAft>
                          <a:spcPts val="0"/>
                        </a:spcAft>
                      </a:pPr>
                      <a:r>
                        <a:rPr lang="zh-CN" sz="1050" kern="100" dirty="0">
                          <a:effectLst/>
                        </a:rPr>
                        <a:t>王子超</a:t>
                      </a:r>
                      <a:r>
                        <a:rPr lang="en-US" sz="1050" kern="100" dirty="0">
                          <a:effectLst/>
                        </a:rPr>
                        <a:t>  </a:t>
                      </a:r>
                      <a:r>
                        <a:rPr lang="zh-CN" sz="1050" kern="100" dirty="0">
                          <a:effectLst/>
                        </a:rPr>
                        <a:t>修改项目计划</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57214711"/>
                  </a:ext>
                </a:extLst>
              </a:tr>
            </a:tbl>
          </a:graphicData>
        </a:graphic>
      </p:graphicFrame>
    </p:spTree>
    <p:extLst>
      <p:ext uri="{BB962C8B-B14F-4D97-AF65-F5344CB8AC3E}">
        <p14:creationId xmlns:p14="http://schemas.microsoft.com/office/powerpoint/2010/main" val="383149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代码规范</a:t>
            </a: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实现代码</a:t>
            </a:r>
          </a:p>
        </p:txBody>
      </p:sp>
      <p:sp>
        <p:nvSpPr>
          <p:cNvPr id="23" name="矩形 22">
            <a:extLst>
              <a:ext uri="{FF2B5EF4-FFF2-40B4-BE49-F238E27FC236}">
                <a16:creationId xmlns:a16="http://schemas.microsoft.com/office/drawing/2014/main" id="{F3623D9A-C4F6-44FE-8FF3-F1D131A8C089}"/>
              </a:ext>
            </a:extLst>
          </p:cNvPr>
          <p:cNvSpPr/>
          <p:nvPr/>
        </p:nvSpPr>
        <p:spPr>
          <a:xfrm>
            <a:off x="3546078" y="3181309"/>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小组评价</a:t>
            </a:r>
          </a:p>
        </p:txBody>
      </p:sp>
      <p:sp>
        <p:nvSpPr>
          <p:cNvPr id="13" name="矩形 12">
            <a:extLst>
              <a:ext uri="{FF2B5EF4-FFF2-40B4-BE49-F238E27FC236}">
                <a16:creationId xmlns:a16="http://schemas.microsoft.com/office/drawing/2014/main" id="{FCD3906C-042B-48D8-BDBA-124729A81F78}"/>
              </a:ext>
            </a:extLst>
          </p:cNvPr>
          <p:cNvSpPr/>
          <p:nvPr/>
        </p:nvSpPr>
        <p:spPr>
          <a:xfrm>
            <a:off x="3546078" y="2797970"/>
            <a:ext cx="2069797"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项目测试情况</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420018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期中期末复习没有头绪、忘记老师上课讲的重点、忘记作业提交日期而延期完成作业等问题。为此，为了解决这一系列问题，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170719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一款面向广大学生群体，集①查询课程信息、考试信息 ②分别储存记录每周每节课板书、上课影音、笔记作业等相关信息</a:t>
            </a:r>
            <a:r>
              <a:rPr lang="en-US" altLang="zh-CN" kern="100" dirty="0">
                <a:latin typeface="微软雅黑 Light" panose="020B0502040204020203" pitchFamily="34" charset="-122"/>
                <a:ea typeface="微软雅黑 Light" panose="020B0502040204020203" pitchFamily="34" charset="-122"/>
              </a:rPr>
              <a:t>(key)</a:t>
            </a:r>
            <a:r>
              <a:rPr lang="zh-CN" altLang="en-US" kern="100" dirty="0">
                <a:latin typeface="微软雅黑 Light" panose="020B0502040204020203" pitchFamily="34" charset="-122"/>
                <a:ea typeface="微软雅黑 Light" panose="020B0502040204020203" pitchFamily="34" charset="-122"/>
              </a:rPr>
              <a:t>③定时发送信息提醒推送于一体的效率工具小程序。</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我们想做什么</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8606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代码规范</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590931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标识符命名规范</a:t>
            </a:r>
            <a:endParaRPr lang="en-US" altLang="zh-CN" b="1" dirty="0">
              <a:cs typeface="Times New Roman" panose="02020603050405020304" pitchFamily="18" charset="0"/>
            </a:endParaRPr>
          </a:p>
          <a:p>
            <a:r>
              <a:rPr lang="zh-CN" altLang="zh-CN" b="1" dirty="0">
                <a:cs typeface="Times New Roman" panose="02020603050405020304" pitchFamily="18" charset="0"/>
              </a:rPr>
              <a:t>包名</a:t>
            </a:r>
            <a:endParaRPr lang="en-US" altLang="zh-CN" b="1" dirty="0">
              <a:cs typeface="Times New Roman" panose="02020603050405020304" pitchFamily="18" charset="0"/>
            </a:endParaRPr>
          </a:p>
          <a:p>
            <a:r>
              <a:rPr lang="zh-CN" altLang="en-US" dirty="0"/>
              <a:t>使用小写字母</a:t>
            </a:r>
            <a:endParaRPr lang="en-US" altLang="zh-CN" dirty="0"/>
          </a:p>
          <a:p>
            <a:r>
              <a:rPr lang="zh-CN" altLang="en-US" dirty="0"/>
              <a:t>如</a:t>
            </a:r>
            <a:r>
              <a:rPr lang="en-US" altLang="zh-CN" dirty="0"/>
              <a:t> </a:t>
            </a:r>
            <a:r>
              <a:rPr lang="en-US" altLang="zh-CN" dirty="0" err="1"/>
              <a:t>com.mnnyang.gzuclassschedule.custom.settting</a:t>
            </a:r>
            <a:r>
              <a:rPr lang="en-US" altLang="zh-CN" dirty="0"/>
              <a:t>;</a:t>
            </a:r>
            <a:r>
              <a:rPr lang="zh-CN" altLang="en-US" dirty="0"/>
              <a:t>，</a:t>
            </a:r>
            <a:endParaRPr lang="en-US" altLang="zh-CN" dirty="0"/>
          </a:p>
          <a:p>
            <a:r>
              <a:rPr lang="zh-CN" altLang="en-US" dirty="0"/>
              <a:t>不要</a:t>
            </a:r>
            <a:r>
              <a:rPr lang="en-US" altLang="zh-CN" dirty="0" err="1"/>
              <a:t>com.mnnyang.gzuclassschedule.custom.Settting</a:t>
            </a:r>
            <a:endParaRPr lang="en-US" altLang="zh-CN" dirty="0"/>
          </a:p>
          <a:p>
            <a:r>
              <a:rPr lang="zh-CN" altLang="en-US" dirty="0"/>
              <a:t>单词间不要用字符隔开</a:t>
            </a:r>
            <a:endParaRPr lang="en-US" altLang="zh-CN" dirty="0"/>
          </a:p>
          <a:p>
            <a:r>
              <a:rPr lang="zh-CN" altLang="en-US" dirty="0"/>
              <a:t>比如 </a:t>
            </a:r>
            <a:r>
              <a:rPr lang="en-US" altLang="zh-CN" dirty="0" err="1"/>
              <a:t>com.xxx.settlment.jsfutil</a:t>
            </a:r>
            <a:endParaRPr lang="en-US" altLang="zh-CN" dirty="0"/>
          </a:p>
          <a:p>
            <a:r>
              <a:rPr lang="zh-CN" altLang="en-US" dirty="0"/>
              <a:t>而不要</a:t>
            </a:r>
            <a:r>
              <a:rPr lang="en-US" altLang="zh-CN" dirty="0" err="1"/>
              <a:t>com.xxx.settlement.jsf_util</a:t>
            </a:r>
            <a:endParaRPr lang="en-US" altLang="zh-CN" dirty="0"/>
          </a:p>
          <a:p>
            <a:r>
              <a:rPr lang="zh-CN" altLang="en-US" b="1" dirty="0"/>
              <a:t>类名</a:t>
            </a:r>
            <a:endParaRPr lang="en-US" altLang="zh-CN" b="1" dirty="0"/>
          </a:p>
          <a:p>
            <a:r>
              <a:rPr lang="zh-CN" altLang="en-US" dirty="0"/>
              <a:t>类名要首字母大写</a:t>
            </a:r>
            <a:endParaRPr lang="en-US" altLang="zh-CN" dirty="0"/>
          </a:p>
          <a:p>
            <a:r>
              <a:rPr lang="zh-CN" altLang="en-US" dirty="0"/>
              <a:t>比如 </a:t>
            </a:r>
            <a:r>
              <a:rPr lang="en-US" altLang="zh-CN" dirty="0"/>
              <a:t>, </a:t>
            </a:r>
            <a:r>
              <a:rPr lang="en-US" altLang="zh-CN" dirty="0" err="1"/>
              <a:t>PaymentOrderAction</a:t>
            </a:r>
            <a:r>
              <a:rPr lang="zh-CN" altLang="en-US" dirty="0"/>
              <a:t>；</a:t>
            </a:r>
          </a:p>
          <a:p>
            <a:r>
              <a:rPr lang="zh-CN" altLang="en-US" dirty="0"/>
              <a:t>不要 </a:t>
            </a:r>
            <a:r>
              <a:rPr lang="en-US" altLang="zh-CN" dirty="0" err="1"/>
              <a:t>supplierService</a:t>
            </a:r>
            <a:r>
              <a:rPr lang="en-US" altLang="zh-CN" dirty="0"/>
              <a:t>, </a:t>
            </a:r>
            <a:r>
              <a:rPr lang="en-US" altLang="zh-CN" dirty="0" err="1"/>
              <a:t>paymentOrderAction</a:t>
            </a:r>
            <a:r>
              <a:rPr lang="en-US" altLang="zh-CN" dirty="0"/>
              <a:t>.</a:t>
            </a:r>
          </a:p>
          <a:p>
            <a:r>
              <a:rPr lang="zh-CN" altLang="en-US" dirty="0"/>
              <a:t>类名往往用不同的后缀表达额外的意思</a:t>
            </a:r>
            <a:endParaRPr lang="en-US" altLang="zh-CN" dirty="0"/>
          </a:p>
          <a:p>
            <a:r>
              <a:rPr lang="zh-CN" altLang="en-US" dirty="0"/>
              <a:t>例后缀名为</a:t>
            </a:r>
            <a:r>
              <a:rPr lang="en-US" altLang="zh-CN" dirty="0"/>
              <a:t>inter</a:t>
            </a:r>
            <a:r>
              <a:rPr lang="zh-CN" altLang="en-US" dirty="0"/>
              <a:t>的为接口</a:t>
            </a:r>
          </a:p>
          <a:p>
            <a:r>
              <a:rPr lang="zh-CN" altLang="en-US" b="1" dirty="0"/>
              <a:t>方法名</a:t>
            </a:r>
            <a:endParaRPr lang="en-US" altLang="zh-CN" b="1" dirty="0"/>
          </a:p>
          <a:p>
            <a:r>
              <a:rPr lang="zh-CN" altLang="en-US" dirty="0"/>
              <a:t>首字母小写，如 </a:t>
            </a:r>
            <a:r>
              <a:rPr lang="en-US" altLang="zh-CN" dirty="0" err="1"/>
              <a:t>getWeek</a:t>
            </a:r>
            <a:r>
              <a:rPr lang="en-US" altLang="zh-CN" dirty="0"/>
              <a:t>() </a:t>
            </a:r>
            <a:r>
              <a:rPr lang="zh-CN" altLang="en-US" dirty="0"/>
              <a:t>不要 </a:t>
            </a:r>
            <a:r>
              <a:rPr lang="en-US" altLang="zh-CN" dirty="0" err="1"/>
              <a:t>GetWeek</a:t>
            </a:r>
            <a:r>
              <a:rPr lang="en-US" altLang="zh-CN" dirty="0"/>
              <a:t>()</a:t>
            </a:r>
          </a:p>
          <a:p>
            <a:r>
              <a:rPr lang="zh-CN" altLang="en-US" dirty="0"/>
              <a:t>动词在前，如 </a:t>
            </a:r>
            <a:r>
              <a:rPr lang="en-US" altLang="zh-CN" dirty="0" err="1"/>
              <a:t>getWeek</a:t>
            </a:r>
            <a:r>
              <a:rPr lang="en-US" altLang="zh-CN" dirty="0"/>
              <a:t>()</a:t>
            </a:r>
            <a:r>
              <a:rPr lang="zh-CN" altLang="en-US" dirty="0"/>
              <a:t>，不要</a:t>
            </a:r>
            <a:r>
              <a:rPr lang="en-US" altLang="zh-CN" dirty="0" err="1"/>
              <a:t>weekGet</a:t>
            </a:r>
            <a:r>
              <a:rPr lang="en-US" altLang="zh-CN" dirty="0"/>
              <a:t>()</a:t>
            </a:r>
          </a:p>
          <a:p>
            <a:r>
              <a:rPr lang="zh-CN" altLang="en-US" dirty="0"/>
              <a:t>动词前缀往往表达特定的含义</a:t>
            </a:r>
          </a:p>
          <a:p>
            <a:r>
              <a:rPr lang="zh-CN" altLang="en-US" b="1" dirty="0"/>
              <a:t>局部变量名</a:t>
            </a:r>
            <a:endParaRPr lang="en-US" altLang="zh-CN" b="1" dirty="0"/>
          </a:p>
          <a:p>
            <a:r>
              <a:rPr lang="zh-CN" altLang="en-US" dirty="0"/>
              <a:t>参数和局部变量名首字母小写，驼峰法则。</a:t>
            </a:r>
          </a:p>
          <a:p>
            <a:r>
              <a:rPr lang="zh-CN" altLang="en-US" dirty="0"/>
              <a:t>尽量不要和域冲突，尽量表达这个变量在方法中的意义。</a:t>
            </a:r>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代码规范</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4524315"/>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注释规范</a:t>
            </a:r>
            <a:endParaRPr lang="en-US" altLang="zh-CN" b="1" dirty="0">
              <a:latin typeface="微软雅黑" panose="020B0503020204020204" pitchFamily="34" charset="-122"/>
              <a:ea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endParaRPr>
          </a:p>
          <a:p>
            <a:r>
              <a:rPr lang="zh-CN" altLang="en-US" dirty="0"/>
              <a:t>注释宜少而精，不宜多而滥，更不能误导</a:t>
            </a:r>
          </a:p>
          <a:p>
            <a:r>
              <a:rPr lang="zh-CN" altLang="en-US" dirty="0"/>
              <a:t>命名达意，结构清晰， 类和方法等责任明确，往往不需要，或者只需要很少注释，就可以让人读懂；相反，代码混乱，再多的注释都不能弥补。所以，应当先在代码本身下功夫。</a:t>
            </a:r>
          </a:p>
          <a:p>
            <a:r>
              <a:rPr lang="zh-CN" altLang="en-US" dirty="0"/>
              <a:t>不能正确表达代码意义的注释，只会损害代码的可读性。</a:t>
            </a:r>
          </a:p>
          <a:p>
            <a:r>
              <a:rPr lang="zh-CN" altLang="en-US" dirty="0"/>
              <a:t>过于详细的注释，对显而易见的代码添加的注释，罗嗦的注释，还不如不写。</a:t>
            </a:r>
          </a:p>
          <a:p>
            <a:r>
              <a:rPr lang="zh-CN" altLang="en-US" dirty="0"/>
              <a:t>注释要和代码同步，过多的注释会成为开发的负担</a:t>
            </a:r>
          </a:p>
          <a:p>
            <a:r>
              <a:rPr lang="zh-CN" altLang="en-US" dirty="0"/>
              <a:t>注释不是用来管理代码版本的，如果有代码不要了，直接删除</a:t>
            </a:r>
            <a:endParaRPr lang="en-US" altLang="zh-CN" dirty="0"/>
          </a:p>
          <a:p>
            <a:r>
              <a:rPr lang="zh-CN" altLang="en-US" dirty="0"/>
              <a:t>注释格式：</a:t>
            </a:r>
            <a:endParaRPr lang="en-US" altLang="zh-CN" dirty="0"/>
          </a:p>
          <a:p>
            <a:r>
              <a:rPr lang="en-US" altLang="zh-CN" dirty="0"/>
              <a:t>/**</a:t>
            </a:r>
          </a:p>
          <a:p>
            <a:r>
              <a:rPr lang="en-US" altLang="zh-CN" dirty="0"/>
              <a:t> * </a:t>
            </a:r>
            <a:r>
              <a:rPr lang="zh-CN" altLang="en-US" dirty="0"/>
              <a:t>注释</a:t>
            </a:r>
            <a:endParaRPr lang="en-US" altLang="zh-CN" dirty="0"/>
          </a:p>
          <a:p>
            <a:r>
              <a:rPr lang="zh-CN" altLang="en-US" dirty="0"/>
              <a:t>*</a:t>
            </a:r>
            <a:r>
              <a:rPr lang="en-US" altLang="zh-CN" dirty="0"/>
              <a:t>/</a:t>
            </a:r>
          </a:p>
        </p:txBody>
      </p:sp>
    </p:spTree>
    <p:extLst>
      <p:ext uri="{BB962C8B-B14F-4D97-AF65-F5344CB8AC3E}">
        <p14:creationId xmlns:p14="http://schemas.microsoft.com/office/powerpoint/2010/main" val="219460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代码规范</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代码示例</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54F69649-4616-4BFF-8B87-2C66CF4CF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249" y="1292483"/>
            <a:ext cx="5014395" cy="4808637"/>
          </a:xfrm>
          <a:prstGeom prst="rect">
            <a:avLst/>
          </a:prstGeom>
        </p:spPr>
      </p:pic>
      <p:pic>
        <p:nvPicPr>
          <p:cNvPr id="16" name="图片 15">
            <a:extLst>
              <a:ext uri="{FF2B5EF4-FFF2-40B4-BE49-F238E27FC236}">
                <a16:creationId xmlns:a16="http://schemas.microsoft.com/office/drawing/2014/main" id="{09F92AEC-2C07-47B0-8428-2826C4826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227" y="1664699"/>
            <a:ext cx="5334462" cy="3688400"/>
          </a:xfrm>
          <a:prstGeom prst="rect">
            <a:avLst/>
          </a:prstGeom>
        </p:spPr>
      </p:pic>
    </p:spTree>
    <p:extLst>
      <p:ext uri="{BB962C8B-B14F-4D97-AF65-F5344CB8AC3E}">
        <p14:creationId xmlns:p14="http://schemas.microsoft.com/office/powerpoint/2010/main" val="174605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实现代码</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代码清单</a:t>
            </a:r>
            <a:endParaRPr lang="en-US" altLang="zh-CN"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0428CB3-4383-4531-8903-3B6C5C22C471}"/>
              </a:ext>
            </a:extLst>
          </p:cNvPr>
          <p:cNvPicPr>
            <a:picLocks noChangeAspect="1"/>
          </p:cNvPicPr>
          <p:nvPr/>
        </p:nvPicPr>
        <p:blipFill>
          <a:blip r:embed="rId2"/>
          <a:stretch>
            <a:fillRect/>
          </a:stretch>
        </p:blipFill>
        <p:spPr>
          <a:xfrm>
            <a:off x="3832309" y="861391"/>
            <a:ext cx="3804563" cy="5536924"/>
          </a:xfrm>
          <a:prstGeom prst="rect">
            <a:avLst/>
          </a:prstGeom>
        </p:spPr>
      </p:pic>
    </p:spTree>
    <p:extLst>
      <p:ext uri="{BB962C8B-B14F-4D97-AF65-F5344CB8AC3E}">
        <p14:creationId xmlns:p14="http://schemas.microsoft.com/office/powerpoint/2010/main" val="162784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实现代码</a:t>
              </a:r>
            </a:p>
          </p:txBody>
        </p:sp>
      </p:grpSp>
      <p:sp>
        <p:nvSpPr>
          <p:cNvPr id="2" name="文本框 1">
            <a:extLst>
              <a:ext uri="{FF2B5EF4-FFF2-40B4-BE49-F238E27FC236}">
                <a16:creationId xmlns:a16="http://schemas.microsoft.com/office/drawing/2014/main" id="{08D7A8A1-F734-4F4F-AE2B-ABA1EE1FB98C}"/>
              </a:ext>
            </a:extLst>
          </p:cNvPr>
          <p:cNvSpPr txBox="1"/>
          <p:nvPr/>
        </p:nvSpPr>
        <p:spPr>
          <a:xfrm>
            <a:off x="2591104" y="332810"/>
            <a:ext cx="595654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代码结构图</a:t>
            </a:r>
            <a:endParaRPr lang="en-US" altLang="zh-CN"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907725" y="973997"/>
            <a:ext cx="5385157" cy="4920776"/>
          </a:xfrm>
          <a:prstGeom prst="rect">
            <a:avLst/>
          </a:prstGeom>
        </p:spPr>
      </p:pic>
    </p:spTree>
    <p:extLst>
      <p:ext uri="{BB962C8B-B14F-4D97-AF65-F5344CB8AC3E}">
        <p14:creationId xmlns:p14="http://schemas.microsoft.com/office/powerpoint/2010/main" val="350107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2012</TotalTime>
  <Words>896</Words>
  <Application>Microsoft Office PowerPoint</Application>
  <PresentationFormat>全屏显示(4:3)</PresentationFormat>
  <Paragraphs>152</Paragraphs>
  <Slides>17</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30" baseType="lpstr">
      <vt:lpstr>Microsoft YaHei Light</vt:lpstr>
      <vt:lpstr>等线</vt:lpstr>
      <vt:lpstr>等线 Light</vt:lpstr>
      <vt:lpstr>微软雅黑</vt:lpstr>
      <vt:lpstr>微软雅黑 Light</vt:lpstr>
      <vt:lpstr>Arial</vt:lpstr>
      <vt:lpstr>Calibri</vt:lpstr>
      <vt:lpstr>Calibri Light</vt:lpstr>
      <vt:lpstr>Impact</vt:lpstr>
      <vt:lpstr>Times New Roman</vt:lpstr>
      <vt:lpstr>Office 主题​​</vt:lpstr>
      <vt:lpstr>Document</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503494633@qq.com</cp:lastModifiedBy>
  <cp:revision>165</cp:revision>
  <dcterms:created xsi:type="dcterms:W3CDTF">2018-03-18T13:41:17Z</dcterms:created>
  <dcterms:modified xsi:type="dcterms:W3CDTF">2019-06-01T08:57:15Z</dcterms:modified>
</cp:coreProperties>
</file>