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33"/>
  </p:notesMasterIdLst>
  <p:sldIdLst>
    <p:sldId id="368" r:id="rId2"/>
    <p:sldId id="275" r:id="rId3"/>
    <p:sldId id="376" r:id="rId4"/>
    <p:sldId id="395" r:id="rId5"/>
    <p:sldId id="258" r:id="rId6"/>
    <p:sldId id="378" r:id="rId7"/>
    <p:sldId id="379" r:id="rId8"/>
    <p:sldId id="264" r:id="rId9"/>
    <p:sldId id="380" r:id="rId10"/>
    <p:sldId id="381" r:id="rId11"/>
    <p:sldId id="347" r:id="rId12"/>
    <p:sldId id="372" r:id="rId13"/>
    <p:sldId id="371" r:id="rId14"/>
    <p:sldId id="370" r:id="rId15"/>
    <p:sldId id="382" r:id="rId16"/>
    <p:sldId id="374" r:id="rId17"/>
    <p:sldId id="383" r:id="rId18"/>
    <p:sldId id="384" r:id="rId19"/>
    <p:sldId id="385" r:id="rId20"/>
    <p:sldId id="396" r:id="rId21"/>
    <p:sldId id="397" r:id="rId22"/>
    <p:sldId id="386" r:id="rId23"/>
    <p:sldId id="387" r:id="rId24"/>
    <p:sldId id="388" r:id="rId25"/>
    <p:sldId id="389" r:id="rId26"/>
    <p:sldId id="390" r:id="rId27"/>
    <p:sldId id="391" r:id="rId28"/>
    <p:sldId id="392" r:id="rId29"/>
    <p:sldId id="398" r:id="rId30"/>
    <p:sldId id="393" r:id="rId31"/>
    <p:sldId id="39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CCE4D694-618C-47A6-BDE9-E8D1195ECA19}">
          <p14:sldIdLst>
            <p14:sldId id="368"/>
            <p14:sldId id="275"/>
            <p14:sldId id="376"/>
            <p14:sldId id="395"/>
            <p14:sldId id="258"/>
            <p14:sldId id="378"/>
            <p14:sldId id="379"/>
            <p14:sldId id="264"/>
            <p14:sldId id="380"/>
            <p14:sldId id="381"/>
            <p14:sldId id="347"/>
            <p14:sldId id="372"/>
            <p14:sldId id="371"/>
            <p14:sldId id="370"/>
            <p14:sldId id="382"/>
            <p14:sldId id="374"/>
            <p14:sldId id="383"/>
            <p14:sldId id="384"/>
            <p14:sldId id="385"/>
            <p14:sldId id="396"/>
            <p14:sldId id="397"/>
            <p14:sldId id="386"/>
            <p14:sldId id="387"/>
            <p14:sldId id="388"/>
            <p14:sldId id="389"/>
            <p14:sldId id="390"/>
            <p14:sldId id="391"/>
            <p14:sldId id="392"/>
            <p14:sldId id="398"/>
            <p14:sldId id="393"/>
            <p14:sldId id="39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8ED"/>
    <a:srgbClr val="DEE9ED"/>
    <a:srgbClr val="8CE7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6" d="100"/>
          <a:sy n="86" d="100"/>
        </p:scale>
        <p:origin x="13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8E391-FE89-4CC7-9BD0-ACE05D40C667}"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7E1BC-06C0-492D-8584-3F8653917AE3}" type="slidenum">
              <a:rPr lang="zh-CN" altLang="en-US" smtClean="0"/>
              <a:t>‹#›</a:t>
            </a:fld>
            <a:endParaRPr lang="zh-CN" altLang="en-US"/>
          </a:p>
        </p:txBody>
      </p:sp>
    </p:spTree>
    <p:extLst>
      <p:ext uri="{BB962C8B-B14F-4D97-AF65-F5344CB8AC3E}">
        <p14:creationId xmlns:p14="http://schemas.microsoft.com/office/powerpoint/2010/main" val="15514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313224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31</a:t>
            </a:fld>
            <a:endParaRPr lang="zh-CN" altLang="en-US"/>
          </a:p>
        </p:txBody>
      </p:sp>
    </p:spTree>
    <p:extLst>
      <p:ext uri="{BB962C8B-B14F-4D97-AF65-F5344CB8AC3E}">
        <p14:creationId xmlns:p14="http://schemas.microsoft.com/office/powerpoint/2010/main" val="361338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02359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82640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411226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02235"/>
      </p:ext>
    </p:extLst>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113763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71456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1747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662579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192892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342820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5810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872F5F8-F761-48C6-9267-8C5034088554}" type="datetimeFigureOut">
              <a:rPr lang="zh-CN" altLang="en-US" smtClean="0"/>
              <a:t>2019/5/16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8871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2F5F8-F761-48C6-9267-8C5034088554}" type="datetimeFigureOut">
              <a:rPr lang="zh-CN" altLang="en-US" smtClean="0"/>
              <a:t>2019/5/16</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48B6C-DE9A-4F4B-9DDD-AFD1BE9E7750}" type="slidenum">
              <a:rPr lang="zh-CN" altLang="en-US" smtClean="0"/>
              <a:t>‹#›</a:t>
            </a:fld>
            <a:endParaRPr lang="zh-CN" altLang="en-US"/>
          </a:p>
        </p:txBody>
      </p:sp>
    </p:spTree>
    <p:extLst>
      <p:ext uri="{BB962C8B-B14F-4D97-AF65-F5344CB8AC3E}">
        <p14:creationId xmlns:p14="http://schemas.microsoft.com/office/powerpoint/2010/main" val="2779246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aidu.com/s?wd=%E8%8B%B9%E6%9E%9C&amp;tn=24004469_oem_dg&amp;rsv_dl=gh_pl_sl_csd" TargetMode="External"/><Relationship Id="rId2" Type="http://schemas.openxmlformats.org/officeDocument/2006/relationships/hyperlink" Target="https://www.baidu.com/s?wd=google&amp;tn=24004469_oem_dg&amp;rsv_dl=gh_pl_sl_csd"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_Toc511477823"/><Relationship Id="rId13" Type="http://schemas.openxmlformats.org/officeDocument/2006/relationships/hyperlink" Target="#_Toc511477828"/><Relationship Id="rId18" Type="http://schemas.openxmlformats.org/officeDocument/2006/relationships/hyperlink" Target="#_Toc511477833"/><Relationship Id="rId3" Type="http://schemas.openxmlformats.org/officeDocument/2006/relationships/hyperlink" Target="#_Toc511477818"/><Relationship Id="rId7" Type="http://schemas.openxmlformats.org/officeDocument/2006/relationships/hyperlink" Target="#_Toc511477822"/><Relationship Id="rId12" Type="http://schemas.openxmlformats.org/officeDocument/2006/relationships/hyperlink" Target="#_Toc511477827"/><Relationship Id="rId17" Type="http://schemas.openxmlformats.org/officeDocument/2006/relationships/hyperlink" Target="#_Toc511477832"/><Relationship Id="rId2" Type="http://schemas.openxmlformats.org/officeDocument/2006/relationships/hyperlink" Target="#_Toc511477817"/><Relationship Id="rId16" Type="http://schemas.openxmlformats.org/officeDocument/2006/relationships/hyperlink" Target="#_Toc511477831"/><Relationship Id="rId1" Type="http://schemas.openxmlformats.org/officeDocument/2006/relationships/slideLayout" Target="../slideLayouts/slideLayout1.xml"/><Relationship Id="rId6" Type="http://schemas.openxmlformats.org/officeDocument/2006/relationships/hyperlink" Target="#_Toc511477821"/><Relationship Id="rId11" Type="http://schemas.openxmlformats.org/officeDocument/2006/relationships/hyperlink" Target="#_Toc511477826"/><Relationship Id="rId5" Type="http://schemas.openxmlformats.org/officeDocument/2006/relationships/hyperlink" Target="#_Toc511477820"/><Relationship Id="rId15" Type="http://schemas.openxmlformats.org/officeDocument/2006/relationships/hyperlink" Target="#_Toc511477830"/><Relationship Id="rId10" Type="http://schemas.openxmlformats.org/officeDocument/2006/relationships/hyperlink" Target="#_Toc511477825"/><Relationship Id="rId19" Type="http://schemas.openxmlformats.org/officeDocument/2006/relationships/image" Target="../media/image5.png"/><Relationship Id="rId4" Type="http://schemas.openxmlformats.org/officeDocument/2006/relationships/hyperlink" Target="#_Toc511477819"/><Relationship Id="rId9" Type="http://schemas.openxmlformats.org/officeDocument/2006/relationships/hyperlink" Target="#_Toc511477824"/><Relationship Id="rId14" Type="http://schemas.openxmlformats.org/officeDocument/2006/relationships/hyperlink" Target="#_Toc511477829"/></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hyperlink" Target="#_Toc511477851"/><Relationship Id="rId13" Type="http://schemas.openxmlformats.org/officeDocument/2006/relationships/hyperlink" Target="#_Toc511477856"/><Relationship Id="rId3" Type="http://schemas.openxmlformats.org/officeDocument/2006/relationships/hyperlink" Target="#_Toc511477846"/><Relationship Id="rId7" Type="http://schemas.openxmlformats.org/officeDocument/2006/relationships/hyperlink" Target="#_Toc511477850"/><Relationship Id="rId12" Type="http://schemas.openxmlformats.org/officeDocument/2006/relationships/hyperlink" Target="#_Toc511477855"/><Relationship Id="rId2" Type="http://schemas.openxmlformats.org/officeDocument/2006/relationships/image" Target="../media/image5.png"/><Relationship Id="rId16" Type="http://schemas.openxmlformats.org/officeDocument/2006/relationships/hyperlink" Target="#_Toc511477860"/><Relationship Id="rId1" Type="http://schemas.openxmlformats.org/officeDocument/2006/relationships/slideLayout" Target="../slideLayouts/slideLayout1.xml"/><Relationship Id="rId6" Type="http://schemas.openxmlformats.org/officeDocument/2006/relationships/hyperlink" Target="#_Toc511477849"/><Relationship Id="rId11" Type="http://schemas.openxmlformats.org/officeDocument/2006/relationships/hyperlink" Target="#_Toc511477854"/><Relationship Id="rId5" Type="http://schemas.openxmlformats.org/officeDocument/2006/relationships/hyperlink" Target="#_Toc511477848"/><Relationship Id="rId15" Type="http://schemas.openxmlformats.org/officeDocument/2006/relationships/hyperlink" Target="#_Toc511477858"/><Relationship Id="rId10" Type="http://schemas.openxmlformats.org/officeDocument/2006/relationships/hyperlink" Target="#_Toc511477853"/><Relationship Id="rId4" Type="http://schemas.openxmlformats.org/officeDocument/2006/relationships/hyperlink" Target="#_Toc511477847"/><Relationship Id="rId9" Type="http://schemas.openxmlformats.org/officeDocument/2006/relationships/hyperlink" Target="#_Toc511477852"/><Relationship Id="rId14" Type="http://schemas.openxmlformats.org/officeDocument/2006/relationships/hyperlink" Target="#_Toc511477857"/></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5E8046C-AB43-4CA8-B822-A68A004E8452}"/>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a:off x="0" y="3184374"/>
            <a:ext cx="3777343" cy="2816378"/>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8" name="图片 7">
            <a:extLst>
              <a:ext uri="{FF2B5EF4-FFF2-40B4-BE49-F238E27FC236}">
                <a16:creationId xmlns:a16="http://schemas.microsoft.com/office/drawing/2014/main" id="{6939AFE2-B0BF-468D-AD04-62E67275F9F4}"/>
              </a:ext>
            </a:extLst>
          </p:cNvPr>
          <p:cNvPicPr>
            <a:picLocks noChangeAspect="1"/>
          </p:cNvPicPr>
          <p:nvPr/>
        </p:nvPicPr>
        <p:blipFill>
          <a:blip r:embed="rId3" cstate="screen">
            <a:extLst>
              <a:ext uri="{28A0092B-C50C-407E-A947-70E740481C1C}">
                <a14:useLocalDpi xmlns:a14="http://schemas.microsoft.com/office/drawing/2010/main"/>
              </a:ext>
            </a:extLst>
          </a:blip>
          <a:srcRect l="35490" b="47335"/>
          <a:stretch>
            <a:fillRect/>
          </a:stretch>
        </p:blipFill>
        <p:spPr>
          <a:xfrm rot="10800000">
            <a:off x="5910943" y="857251"/>
            <a:ext cx="3233057" cy="241055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0" name="文本框 9">
            <a:extLst>
              <a:ext uri="{FF2B5EF4-FFF2-40B4-BE49-F238E27FC236}">
                <a16:creationId xmlns:a16="http://schemas.microsoft.com/office/drawing/2014/main" id="{5CDB6186-B727-4B3C-B4D3-B3CE88ABA9CB}"/>
              </a:ext>
            </a:extLst>
          </p:cNvPr>
          <p:cNvSpPr txBox="1"/>
          <p:nvPr/>
        </p:nvSpPr>
        <p:spPr>
          <a:xfrm>
            <a:off x="537458" y="2727360"/>
            <a:ext cx="7722394" cy="1261884"/>
          </a:xfrm>
          <a:prstGeom prst="rect">
            <a:avLst/>
          </a:prstGeom>
          <a:noFill/>
        </p:spPr>
        <p:txBody>
          <a:bodyPr wrap="square" rtlCol="0" anchor="ctr" anchorCtr="0">
            <a:spAutoFit/>
          </a:bodyPr>
          <a:lstStyle/>
          <a:p>
            <a:pPr algn="ctr"/>
            <a:r>
              <a:rPr lang="en-US" altLang="zh-CN" sz="4050" b="1" dirty="0">
                <a:latin typeface="+mj-ea"/>
                <a:ea typeface="+mj-ea"/>
              </a:rPr>
              <a:t>G25</a:t>
            </a:r>
            <a:r>
              <a:rPr lang="zh-CN" altLang="zh-CN" sz="4400" kern="100" dirty="0">
                <a:latin typeface="Times New Roman" panose="02020603050405020304" pitchFamily="18" charset="0"/>
                <a:ea typeface="宋体" panose="02010600030101010101" pitchFamily="2" charset="-122"/>
                <a:cs typeface="Times New Roman" panose="02020603050405020304" pitchFamily="18" charset="0"/>
              </a:rPr>
              <a:t>功能课程表学习效率软件</a:t>
            </a:r>
            <a:endParaRPr lang="en-US" altLang="zh-CN" sz="4400" kern="1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zh-CN" sz="3200" kern="100" dirty="0">
                <a:latin typeface="Times New Roman" panose="02020603050405020304" pitchFamily="18" charset="0"/>
                <a:ea typeface="宋体" panose="02010600030101010101" pitchFamily="2" charset="-122"/>
                <a:cs typeface="Times New Roman" panose="02020603050405020304" pitchFamily="18" charset="0"/>
              </a:rPr>
              <a:t>可行性分析报告</a:t>
            </a:r>
            <a:endParaRPr lang="zh-CN" altLang="en-US" sz="3200" b="1" dirty="0">
              <a:latin typeface="+mj-ea"/>
              <a:ea typeface="+mj-ea"/>
            </a:endParaRPr>
          </a:p>
        </p:txBody>
      </p:sp>
      <p:sp>
        <p:nvSpPr>
          <p:cNvPr id="13" name="椭圆 12">
            <a:extLst>
              <a:ext uri="{FF2B5EF4-FFF2-40B4-BE49-F238E27FC236}">
                <a16:creationId xmlns:a16="http://schemas.microsoft.com/office/drawing/2014/main" id="{7A14EFEA-3113-4BAE-AB42-5B1C3E14229C}"/>
              </a:ext>
            </a:extLst>
          </p:cNvPr>
          <p:cNvSpPr/>
          <p:nvPr/>
        </p:nvSpPr>
        <p:spPr>
          <a:xfrm>
            <a:off x="2894323" y="2034093"/>
            <a:ext cx="641243" cy="641243"/>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2</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4" name="椭圆 13">
            <a:extLst>
              <a:ext uri="{FF2B5EF4-FFF2-40B4-BE49-F238E27FC236}">
                <a16:creationId xmlns:a16="http://schemas.microsoft.com/office/drawing/2014/main" id="{312E0BBD-6B5B-4158-ABA6-7CF612D46827}"/>
              </a:ext>
            </a:extLst>
          </p:cNvPr>
          <p:cNvSpPr/>
          <p:nvPr/>
        </p:nvSpPr>
        <p:spPr>
          <a:xfrm>
            <a:off x="3616942" y="2026968"/>
            <a:ext cx="641243" cy="641243"/>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0</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5" name="椭圆 14">
            <a:extLst>
              <a:ext uri="{FF2B5EF4-FFF2-40B4-BE49-F238E27FC236}">
                <a16:creationId xmlns:a16="http://schemas.microsoft.com/office/drawing/2014/main" id="{B787B94C-9A66-44EF-9642-7FBD1EE1CF44}"/>
              </a:ext>
            </a:extLst>
          </p:cNvPr>
          <p:cNvSpPr/>
          <p:nvPr/>
        </p:nvSpPr>
        <p:spPr>
          <a:xfrm>
            <a:off x="4371289" y="2026968"/>
            <a:ext cx="641243" cy="641243"/>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1</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6" name="椭圆 15">
            <a:extLst>
              <a:ext uri="{FF2B5EF4-FFF2-40B4-BE49-F238E27FC236}">
                <a16:creationId xmlns:a16="http://schemas.microsoft.com/office/drawing/2014/main" id="{BC248A4F-AD26-42E9-BE6D-AA05F3C2F7FE}"/>
              </a:ext>
            </a:extLst>
          </p:cNvPr>
          <p:cNvSpPr/>
          <p:nvPr/>
        </p:nvSpPr>
        <p:spPr>
          <a:xfrm>
            <a:off x="5125636" y="2034093"/>
            <a:ext cx="641243" cy="641243"/>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ffectLst>
                  <a:outerShdw blurRad="50800" dist="38100" dir="2700000" algn="tl" rotWithShape="0">
                    <a:prstClr val="black">
                      <a:alpha val="40000"/>
                    </a:prstClr>
                  </a:outerShdw>
                </a:effectLst>
                <a:latin typeface="Impact" panose="020B0806030902050204" pitchFamily="34" charset="0"/>
              </a:rPr>
              <a:t>9</a:t>
            </a:r>
            <a:endParaRPr lang="zh-CN" altLang="en-US" sz="2400" dirty="0">
              <a:effectLst>
                <a:outerShdw blurRad="50800" dist="38100" dir="2700000" algn="tl" rotWithShape="0">
                  <a:prstClr val="black">
                    <a:alpha val="40000"/>
                  </a:prstClr>
                </a:outerShdw>
              </a:effectLst>
              <a:latin typeface="Impact" panose="020B0806030902050204" pitchFamily="34" charset="0"/>
            </a:endParaRPr>
          </a:p>
        </p:txBody>
      </p:sp>
      <p:sp>
        <p:nvSpPr>
          <p:cNvPr id="17" name="文本框 16">
            <a:extLst>
              <a:ext uri="{FF2B5EF4-FFF2-40B4-BE49-F238E27FC236}">
                <a16:creationId xmlns:a16="http://schemas.microsoft.com/office/drawing/2014/main" id="{883D18F5-54A4-4FC3-94CD-2A009B98DD81}"/>
              </a:ext>
            </a:extLst>
          </p:cNvPr>
          <p:cNvSpPr txBox="1"/>
          <p:nvPr/>
        </p:nvSpPr>
        <p:spPr>
          <a:xfrm>
            <a:off x="2702722" y="4180599"/>
            <a:ext cx="3936419" cy="584775"/>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2019</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25</a:t>
            </a:r>
            <a:r>
              <a:rPr lang="zh-CN" altLang="en-US" sz="1600" dirty="0">
                <a:latin typeface="微软雅黑" panose="020B0503020204020204" pitchFamily="34" charset="-122"/>
                <a:ea typeface="微软雅黑" panose="020B0503020204020204" pitchFamily="34" charset="-122"/>
              </a:rPr>
              <a:t>日 </a:t>
            </a:r>
            <a:r>
              <a:rPr lang="en-US" altLang="zh-CN" sz="1600" dirty="0">
                <a:latin typeface="微软雅黑" panose="020B0503020204020204" pitchFamily="34" charset="-122"/>
                <a:ea typeface="微软雅黑" panose="020B0503020204020204" pitchFamily="34" charset="-122"/>
              </a:rPr>
              <a:t>SE2019</a:t>
            </a:r>
            <a:r>
              <a:rPr lang="zh-CN" altLang="en-US" sz="1600" dirty="0">
                <a:latin typeface="微软雅黑" panose="020B0503020204020204" pitchFamily="34" charset="-122"/>
                <a:ea typeface="微软雅黑" panose="020B0503020204020204" pitchFamily="34" charset="-122"/>
              </a:rPr>
              <a:t>春</a:t>
            </a:r>
            <a:r>
              <a:rPr lang="en-US" altLang="zh-CN" sz="1600" dirty="0">
                <a:latin typeface="微软雅黑" panose="020B0503020204020204" pitchFamily="34" charset="-122"/>
                <a:ea typeface="微软雅黑" panose="020B0503020204020204" pitchFamily="34" charset="-122"/>
              </a:rPr>
              <a:t>-G25</a:t>
            </a:r>
          </a:p>
          <a:p>
            <a:pPr algn="ctr"/>
            <a:r>
              <a:rPr lang="zh-CN" altLang="en-US" sz="1600" dirty="0">
                <a:latin typeface="微软雅黑" panose="020B0503020204020204" pitchFamily="34" charset="-122"/>
                <a:ea typeface="微软雅黑" panose="020B0503020204020204" pitchFamily="34" charset="-122"/>
              </a:rPr>
              <a:t>组长：方绪俊 组员：赵雨泽、王子超</a:t>
            </a:r>
            <a:endParaRPr lang="en-US" altLang="zh-CN" sz="1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75" y="122142"/>
            <a:ext cx="1316858" cy="1047362"/>
          </a:xfrm>
          <a:prstGeom prst="rect">
            <a:avLst/>
          </a:prstGeom>
        </p:spPr>
      </p:pic>
      <p:pic>
        <p:nvPicPr>
          <p:cNvPr id="3" name="图片 2">
            <a:extLst>
              <a:ext uri="{FF2B5EF4-FFF2-40B4-BE49-F238E27FC236}">
                <a16:creationId xmlns:a16="http://schemas.microsoft.com/office/drawing/2014/main" id="{B8D896BD-3B7B-4835-AF17-FA079B6D642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086713" y="4912405"/>
            <a:ext cx="2057287" cy="1945595"/>
          </a:xfrm>
          <a:prstGeom prst="rect">
            <a:avLst/>
          </a:prstGeom>
        </p:spPr>
      </p:pic>
    </p:spTree>
    <p:extLst>
      <p:ext uri="{BB962C8B-B14F-4D97-AF65-F5344CB8AC3E}">
        <p14:creationId xmlns:p14="http://schemas.microsoft.com/office/powerpoint/2010/main" val="12130301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36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 calcmode="lin" valueType="num">
                                      <p:cBhvr>
                                        <p:cTn id="16" dur="500" fill="hold"/>
                                        <p:tgtEl>
                                          <p:spTgt spid="14"/>
                                        </p:tgtEl>
                                        <p:attrNameLst>
                                          <p:attrName>style.rotation</p:attrName>
                                        </p:attrNameLst>
                                      </p:cBhvr>
                                      <p:tavLst>
                                        <p:tav tm="0">
                                          <p:val>
                                            <p:fltVal val="360"/>
                                          </p:val>
                                        </p:tav>
                                        <p:tav tm="100000">
                                          <p:val>
                                            <p:fltVal val="0"/>
                                          </p:val>
                                        </p:tav>
                                      </p:tavLst>
                                    </p:anim>
                                    <p:animEffect transition="in" filter="fade">
                                      <p:cBhvr>
                                        <p:cTn id="17" dur="500"/>
                                        <p:tgtEl>
                                          <p:spTgt spid="14"/>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 calcmode="lin" valueType="num">
                                      <p:cBhvr>
                                        <p:cTn id="30" dur="500" fill="hold"/>
                                        <p:tgtEl>
                                          <p:spTgt spid="16"/>
                                        </p:tgtEl>
                                        <p:attrNameLst>
                                          <p:attrName>style.rotation</p:attrName>
                                        </p:attrNameLst>
                                      </p:cBhvr>
                                      <p:tavLst>
                                        <p:tav tm="0">
                                          <p:val>
                                            <p:fltVal val="360"/>
                                          </p:val>
                                        </p:tav>
                                        <p:tav tm="100000">
                                          <p:val>
                                            <p:fltVal val="0"/>
                                          </p:val>
                                        </p:tav>
                                      </p:tavLst>
                                    </p:anim>
                                    <p:animEffect transition="in" filter="fade">
                                      <p:cBhvr>
                                        <p:cTn id="31" dur="500"/>
                                        <p:tgtEl>
                                          <p:spTgt spid="16"/>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500" autoRev="1" fill="hold">
                                          <p:stCondLst>
                                            <p:cond delay="0"/>
                                          </p:stCondLst>
                                        </p:cTn>
                                        <p:tgtEl>
                                          <p:spTgt spid="10"/>
                                        </p:tgtEl>
                                        <p:attrNameLst>
                                          <p:attrName>ppt_w</p:attrName>
                                        </p:attrNameLst>
                                      </p:cBhvr>
                                    </p:anim>
                                    <p:anim by="(#ppt_w*0.50)" calcmode="lin" valueType="num">
                                      <p:cBhvr>
                                        <p:cTn id="36" dur="500" decel="50000" autoRev="1" fill="hold">
                                          <p:stCondLst>
                                            <p:cond delay="0"/>
                                          </p:stCondLst>
                                        </p:cTn>
                                        <p:tgtEl>
                                          <p:spTgt spid="10"/>
                                        </p:tgtEl>
                                        <p:attrNameLst>
                                          <p:attrName>ppt_x</p:attrName>
                                        </p:attrNameLst>
                                      </p:cBhvr>
                                    </p:anim>
                                    <p:anim from="(-#ppt_h/2)" to="(#ppt_y)" calcmode="lin" valueType="num">
                                      <p:cBhvr>
                                        <p:cTn id="37" dur="1000" fill="hold">
                                          <p:stCondLst>
                                            <p:cond delay="0"/>
                                          </p:stCondLst>
                                        </p:cTn>
                                        <p:tgtEl>
                                          <p:spTgt spid="10"/>
                                        </p:tgtEl>
                                        <p:attrNameLst>
                                          <p:attrName>ppt_y</p:attrName>
                                        </p:attrNameLst>
                                      </p:cBhvr>
                                    </p:anim>
                                    <p:animRot by="21600000">
                                      <p:cBhvr>
                                        <p:cTn id="38" dur="10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id="{AC579923-1C81-470D-991D-41135C46ADB1}"/>
              </a:ext>
            </a:extLst>
          </p:cNvPr>
          <p:cNvGrpSpPr/>
          <p:nvPr/>
        </p:nvGrpSpPr>
        <p:grpSpPr>
          <a:xfrm>
            <a:off x="-7984" y="0"/>
            <a:ext cx="2398413" cy="6858000"/>
            <a:chOff x="-7984" y="0"/>
            <a:chExt cx="2398413" cy="6858000"/>
          </a:xfrm>
        </p:grpSpPr>
        <p:sp>
          <p:nvSpPr>
            <p:cNvPr id="5" name="矩形 4">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DC17080-AB22-44B0-BD13-733CBAFAA0D3}"/>
                </a:ext>
              </a:extLst>
            </p:cNvPr>
            <p:cNvSpPr txBox="1"/>
            <p:nvPr/>
          </p:nvSpPr>
          <p:spPr>
            <a:xfrm>
              <a:off x="-7984" y="752647"/>
              <a:ext cx="2398413"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2.</a:t>
              </a:r>
              <a:r>
                <a:rPr lang="zh-CN" altLang="en-US" sz="3600" dirty="0">
                  <a:solidFill>
                    <a:schemeClr val="bg1"/>
                  </a:solidFill>
                  <a:latin typeface="微软雅黑 Light" panose="020B0502040204020203" pitchFamily="34" charset="-122"/>
                  <a:ea typeface="微软雅黑 Light" panose="020B0502040204020203" pitchFamily="34" charset="-122"/>
                </a:rPr>
                <a:t>引用文件</a:t>
              </a:r>
              <a:endParaRPr lang="en-US" altLang="zh-CN" sz="3600" dirty="0">
                <a:solidFill>
                  <a:schemeClr val="bg1"/>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85D5BD3F-DEB9-4813-B82A-7E32195A7A6E}"/>
                </a:ext>
              </a:extLst>
            </p:cNvPr>
            <p:cNvSpPr txBox="1"/>
            <p:nvPr/>
          </p:nvSpPr>
          <p:spPr>
            <a:xfrm>
              <a:off x="179962" y="1454011"/>
              <a:ext cx="2131920"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Reference file</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p:cNvSpPr/>
          <p:nvPr/>
        </p:nvSpPr>
        <p:spPr>
          <a:xfrm>
            <a:off x="2726871" y="752647"/>
            <a:ext cx="5617029" cy="7017306"/>
          </a:xfrm>
          <a:prstGeom prst="rect">
            <a:avLst/>
          </a:prstGeom>
        </p:spPr>
        <p:txBody>
          <a:bodyPr wrap="square">
            <a:spAutoFit/>
          </a:bodyPr>
          <a:lstStyle/>
          <a:p>
            <a:pPr>
              <a:lnSpc>
                <a:spcPct val="150000"/>
              </a:lnSpc>
            </a:pPr>
            <a:r>
              <a:rPr lang="zh-CN" altLang="zh-CN" dirty="0"/>
              <a:t>《软件工程导论》</a:t>
            </a:r>
            <a:endParaRPr lang="en-US" altLang="zh-CN" dirty="0"/>
          </a:p>
          <a:p>
            <a:pPr>
              <a:lnSpc>
                <a:spcPct val="150000"/>
              </a:lnSpc>
            </a:pPr>
            <a:r>
              <a:rPr lang="zh-CN" altLang="zh-CN" dirty="0"/>
              <a:t>出版社：清华大学出版社 作者：张海藩、牟永敏</a:t>
            </a:r>
            <a:endParaRPr lang="en-US" altLang="zh-CN" dirty="0"/>
          </a:p>
          <a:p>
            <a:pPr>
              <a:lnSpc>
                <a:spcPct val="150000"/>
              </a:lnSpc>
            </a:pP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a:t>《微信小程序开发零基础入门》</a:t>
            </a:r>
            <a:endParaRPr lang="en-US" altLang="zh-CN" dirty="0"/>
          </a:p>
          <a:p>
            <a:pPr>
              <a:lnSpc>
                <a:spcPct val="150000"/>
              </a:lnSpc>
            </a:pPr>
            <a:r>
              <a:rPr lang="zh-CN" altLang="zh-CN" dirty="0"/>
              <a:t> 出版社：清华大学出版社 作者：周文洁</a:t>
            </a:r>
            <a:endParaRPr lang="en-US" altLang="zh-CN" dirty="0"/>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zh-CN" dirty="0"/>
              <a:t>《</a:t>
            </a:r>
            <a:r>
              <a:rPr lang="en-US" altLang="zh-CN" dirty="0"/>
              <a:t>JAVA</a:t>
            </a:r>
            <a:r>
              <a:rPr lang="zh-CN" altLang="zh-CN" dirty="0"/>
              <a:t>语言程序设计》</a:t>
            </a:r>
            <a:endParaRPr lang="en-US" altLang="zh-CN" dirty="0"/>
          </a:p>
          <a:p>
            <a:pPr>
              <a:lnSpc>
                <a:spcPct val="150000"/>
              </a:lnSpc>
            </a:pPr>
            <a:r>
              <a:rPr lang="zh-CN" altLang="zh-CN" dirty="0"/>
              <a:t> 出版社：机械工业出版社 作者：梁勇</a:t>
            </a:r>
            <a:endParaRPr lang="en-US" altLang="zh-CN" dirty="0"/>
          </a:p>
          <a:p>
            <a:pPr>
              <a:lnSpc>
                <a:spcPct val="150000"/>
              </a:lnSpc>
            </a:pPr>
            <a:endParaRPr lang="zh-CN" altLang="zh-CN" dirty="0"/>
          </a:p>
          <a:p>
            <a:pPr>
              <a:lnSpc>
                <a:spcPct val="150000"/>
              </a:lnSpc>
            </a:pPr>
            <a:r>
              <a:rPr lang="zh-CN" altLang="zh-CN" dirty="0"/>
              <a:t>《</a:t>
            </a:r>
            <a:r>
              <a:rPr lang="en-US" altLang="zh-CN" dirty="0"/>
              <a:t>SQL</a:t>
            </a:r>
            <a:r>
              <a:rPr lang="zh-CN" altLang="zh-CN" dirty="0"/>
              <a:t>编程基础》</a:t>
            </a:r>
            <a:endParaRPr lang="en-US" altLang="zh-CN" dirty="0"/>
          </a:p>
          <a:p>
            <a:pPr>
              <a:lnSpc>
                <a:spcPct val="150000"/>
              </a:lnSpc>
            </a:pPr>
            <a:r>
              <a:rPr lang="zh-CN" altLang="zh-CN" dirty="0"/>
              <a:t> 出版社</a:t>
            </a:r>
            <a:r>
              <a:rPr lang="en-US" altLang="zh-CN" dirty="0"/>
              <a:t>: </a:t>
            </a:r>
            <a:r>
              <a:rPr lang="zh-CN" altLang="zh-CN" dirty="0"/>
              <a:t>机械工业出版社作者：</a:t>
            </a:r>
            <a:r>
              <a:rPr lang="en-US" altLang="zh-CN" dirty="0"/>
              <a:t> </a:t>
            </a:r>
            <a:r>
              <a:rPr lang="en-US" altLang="zh-CN" dirty="0" err="1"/>
              <a:t>Patrick.J.J</a:t>
            </a:r>
            <a:r>
              <a:rPr lang="en-US" altLang="zh-CN" dirty="0"/>
              <a:t>. </a:t>
            </a:r>
          </a:p>
          <a:p>
            <a:pPr>
              <a:lnSpc>
                <a:spcPct val="150000"/>
              </a:lnSpc>
            </a:pPr>
            <a:endParaRPr lang="zh-CN" altLang="zh-CN" dirty="0"/>
          </a:p>
          <a:p>
            <a:pPr>
              <a:lnSpc>
                <a:spcPct val="150000"/>
              </a:lnSpc>
            </a:pPr>
            <a:r>
              <a:rPr lang="zh-CN" altLang="zh-CN" dirty="0"/>
              <a:t>《数据库系统概论》</a:t>
            </a:r>
            <a:endParaRPr lang="en-US" altLang="zh-CN" dirty="0"/>
          </a:p>
          <a:p>
            <a:pPr>
              <a:lnSpc>
                <a:spcPct val="150000"/>
              </a:lnSpc>
            </a:pPr>
            <a:r>
              <a:rPr lang="zh-CN" altLang="zh-CN" dirty="0"/>
              <a:t> 出版社：高等教育出版社 作者：王珊，萨师煊</a:t>
            </a: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endParaRPr lang="en-US" altLang="zh-CN" sz="1400" dirty="0">
              <a:latin typeface="微软雅黑 Light" panose="020B0502040204020203" pitchFamily="34" charset="-122"/>
              <a:ea typeface="微软雅黑 Light" panose="020B0502040204020203" pitchFamily="34" charset="-122"/>
              <a:cs typeface="Microsoft YaHei Light" charset="-122"/>
            </a:endParaRPr>
          </a:p>
        </p:txBody>
      </p:sp>
      <p:sp>
        <p:nvSpPr>
          <p:cNvPr id="12" name="文本框 11"/>
          <p:cNvSpPr txBox="1"/>
          <p:nvPr/>
        </p:nvSpPr>
        <p:spPr>
          <a:xfrm>
            <a:off x="2391249" y="170928"/>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参考资料</a:t>
            </a:r>
          </a:p>
        </p:txBody>
      </p:sp>
      <p:sp>
        <p:nvSpPr>
          <p:cNvPr id="2" name="Rectangle 1">
            <a:extLst>
              <a:ext uri="{FF2B5EF4-FFF2-40B4-BE49-F238E27FC236}">
                <a16:creationId xmlns:a16="http://schemas.microsoft.com/office/drawing/2014/main" id="{CD67305D-8E73-4C47-A4B3-94B67E74F3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t>9787111361220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025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83457" y="191007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32958" y="317691"/>
            <a:ext cx="1630575" cy="369332"/>
          </a:xfrm>
          <a:prstGeom prst="rect">
            <a:avLst/>
          </a:prstGeom>
          <a:noFill/>
        </p:spPr>
        <p:txBody>
          <a:bodyPr wrap="none" rtlCol="0">
            <a:spAutoFit/>
          </a:bodyPr>
          <a:lstStyle/>
          <a:p>
            <a:r>
              <a:rPr lang="en-US" altLang="zh-CN" dirty="0"/>
              <a:t>3.1</a:t>
            </a:r>
            <a:r>
              <a:rPr lang="zh-CN" altLang="zh-CN" dirty="0"/>
              <a:t>项目的要求</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2197100" y="687023"/>
            <a:ext cx="6807200" cy="5816977"/>
          </a:xfrm>
          <a:prstGeom prst="rect">
            <a:avLst/>
          </a:prstGeom>
        </p:spPr>
        <p:txBody>
          <a:bodyPr wrap="square">
            <a:spAutoFit/>
          </a:bodyPr>
          <a:lstStyle/>
          <a:p>
            <a:pPr indent="266700" algn="just">
              <a:spcAft>
                <a:spcPts val="0"/>
              </a:spcAft>
            </a:pPr>
            <a:r>
              <a:rPr lang="en-US" altLang="zh-CN" sz="1200" kern="100" dirty="0">
                <a:latin typeface="Times New Roman" panose="02020603050405020304" pitchFamily="18" charset="0"/>
                <a:ea typeface="宋体" panose="02010600030101010101" pitchFamily="2" charset="-122"/>
              </a:rPr>
              <a:t>1.	</a:t>
            </a:r>
            <a:r>
              <a:rPr lang="zh-CN" altLang="zh-CN" sz="1200" kern="100" dirty="0">
                <a:latin typeface="Times New Roman" panose="02020603050405020304" pitchFamily="18" charset="0"/>
                <a:ea typeface="宋体" panose="02010600030101010101" pitchFamily="2" charset="-122"/>
              </a:rPr>
              <a:t>用户需求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该小程序能登录使用，允许用户输入姓名、学号、学年来提供该学年的课程表，每个课程能够显示详细的课程信息，并附有程科提醒，作业提醒，成绩一件查询等等功能。</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2.	</a:t>
            </a:r>
            <a:r>
              <a:rPr lang="zh-CN" altLang="zh-CN" sz="1200" kern="100" dirty="0">
                <a:latin typeface="Times New Roman" panose="02020603050405020304" pitchFamily="18" charset="0"/>
                <a:ea typeface="宋体" panose="02010600030101010101" pitchFamily="2" charset="-122"/>
              </a:rPr>
              <a:t>性能需求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预计小程序大小为</a:t>
            </a:r>
            <a:r>
              <a:rPr lang="en-US" altLang="zh-CN" sz="1200" kern="100" dirty="0">
                <a:latin typeface="Times New Roman" panose="02020603050405020304" pitchFamily="18" charset="0"/>
                <a:ea typeface="宋体" panose="02010600030101010101" pitchFamily="2" charset="-122"/>
              </a:rPr>
              <a:t>1M</a:t>
            </a:r>
            <a:endParaRPr lang="zh-CN" altLang="zh-CN" sz="1200" kern="100" dirty="0">
              <a:latin typeface="Times New Roman" panose="02020603050405020304" pitchFamily="18" charset="0"/>
              <a:ea typeface="宋体" panose="02010600030101010101" pitchFamily="2" charset="-122"/>
            </a:endParaRP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预计搜索内容能在</a:t>
            </a:r>
            <a:r>
              <a:rPr lang="en-US" altLang="zh-CN" sz="1200" kern="100" dirty="0">
                <a:latin typeface="Times New Roman" panose="02020603050405020304" pitchFamily="18" charset="0"/>
                <a:ea typeface="宋体" panose="02010600030101010101" pitchFamily="2" charset="-122"/>
              </a:rPr>
              <a:t>1s</a:t>
            </a:r>
            <a:r>
              <a:rPr lang="zh-CN" altLang="zh-CN" sz="1200" kern="100" dirty="0">
                <a:latin typeface="Times New Roman" panose="02020603050405020304" pitchFamily="18" charset="0"/>
                <a:ea typeface="宋体" panose="02010600030101010101" pitchFamily="2" charset="-122"/>
              </a:rPr>
              <a:t>内呈现给用户</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确保小程序的安全性，维护用户的隐私，通信加密</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3.	</a:t>
            </a:r>
            <a:r>
              <a:rPr lang="zh-CN" altLang="zh-CN" sz="1200" kern="100" dirty="0">
                <a:latin typeface="Times New Roman" panose="02020603050405020304" pitchFamily="18" charset="0"/>
                <a:ea typeface="宋体" panose="02010600030101010101" pitchFamily="2" charset="-122"/>
              </a:rPr>
              <a:t>可靠性和可用性需求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小程序在使用时</a:t>
            </a: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天内不能超过</a:t>
            </a: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次故障，该小程序微信上流畅运行。</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4.	</a:t>
            </a:r>
            <a:r>
              <a:rPr lang="zh-CN" altLang="zh-CN" sz="1200" kern="100" dirty="0">
                <a:latin typeface="Times New Roman" panose="02020603050405020304" pitchFamily="18" charset="0"/>
                <a:ea typeface="宋体" panose="02010600030101010101" pitchFamily="2" charset="-122"/>
              </a:rPr>
              <a:t>出错处理需求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若系统对环境发生了错误响应，则系统会自动关闭并弹出报错窗口，用户可通过报错窗口向管理员反应出错信息。</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5.	</a:t>
            </a:r>
            <a:r>
              <a:rPr lang="zh-CN" altLang="zh-CN" sz="1200" kern="100" dirty="0">
                <a:latin typeface="Times New Roman" panose="02020603050405020304" pitchFamily="18" charset="0"/>
                <a:ea typeface="宋体" panose="02010600030101010101" pitchFamily="2" charset="-122"/>
              </a:rPr>
              <a:t>接口需求</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(1).</a:t>
            </a:r>
            <a:r>
              <a:rPr lang="zh-CN" altLang="zh-CN" sz="1200" kern="100" dirty="0">
                <a:latin typeface="Times New Roman" panose="02020603050405020304" pitchFamily="18" charset="0"/>
                <a:ea typeface="宋体" panose="02010600030101010101" pitchFamily="2" charset="-122"/>
              </a:rPr>
              <a:t>用户接口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界面风格：采用图形界面。</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界面操作：界面上的每个按钮都是经过精心设计，以求客户使用方便。</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界面消息：以弹窗形式显示搜索所得的消息。</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(2).</a:t>
            </a:r>
            <a:r>
              <a:rPr lang="zh-CN" altLang="zh-CN" sz="1200" kern="100" dirty="0">
                <a:latin typeface="Times New Roman" panose="02020603050405020304" pitchFamily="18" charset="0"/>
                <a:ea typeface="宋体" panose="02010600030101010101" pitchFamily="2" charset="-122"/>
              </a:rPr>
              <a:t>硬件接口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通信协议：</a:t>
            </a:r>
            <a:r>
              <a:rPr lang="en-US" altLang="zh-CN" sz="1200" kern="100" dirty="0">
                <a:latin typeface="Times New Roman" panose="02020603050405020304" pitchFamily="18" charset="0"/>
                <a:ea typeface="宋体" panose="02010600030101010101" pitchFamily="2" charset="-122"/>
              </a:rPr>
              <a:t>HTTP</a:t>
            </a:r>
            <a:r>
              <a:rPr lang="zh-CN" altLang="zh-CN" sz="1200" kern="100" dirty="0">
                <a:latin typeface="Times New Roman" panose="02020603050405020304" pitchFamily="18" charset="0"/>
                <a:ea typeface="宋体" panose="02010600030101010101" pitchFamily="2" charset="-122"/>
              </a:rPr>
              <a:t>协议，</a:t>
            </a:r>
            <a:r>
              <a:rPr lang="en-US" altLang="zh-CN" sz="1200" kern="100" dirty="0">
                <a:latin typeface="Times New Roman" panose="02020603050405020304" pitchFamily="18" charset="0"/>
                <a:ea typeface="宋体" panose="02010600030101010101" pitchFamily="2" charset="-122"/>
              </a:rPr>
              <a:t>robot</a:t>
            </a:r>
            <a:r>
              <a:rPr lang="zh-CN" altLang="zh-CN" sz="1200" kern="100" dirty="0">
                <a:latin typeface="Times New Roman" panose="02020603050405020304" pitchFamily="18" charset="0"/>
                <a:ea typeface="宋体" panose="02010600030101010101" pitchFamily="2" charset="-122"/>
              </a:rPr>
              <a:t>协议</a:t>
            </a:r>
          </a:p>
          <a:p>
            <a:pPr marL="266700" indent="266700" algn="just">
              <a:spcAft>
                <a:spcPts val="0"/>
              </a:spcAft>
            </a:pPr>
            <a:r>
              <a:rPr lang="en-US" altLang="zh-CN" sz="1200" kern="100" dirty="0">
                <a:latin typeface="Times New Roman" panose="02020603050405020304" pitchFamily="18" charset="0"/>
                <a:ea typeface="宋体" panose="02010600030101010101" pitchFamily="2" charset="-122"/>
              </a:rPr>
              <a:t>(3).</a:t>
            </a:r>
            <a:r>
              <a:rPr lang="zh-CN" altLang="zh-CN" sz="1200" kern="100" dirty="0">
                <a:latin typeface="Times New Roman" panose="02020603050405020304" pitchFamily="18" charset="0"/>
                <a:ea typeface="宋体" panose="02010600030101010101" pitchFamily="2" charset="-122"/>
              </a:rPr>
              <a:t>软件接口</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数据库：采用数据库</a:t>
            </a:r>
            <a:r>
              <a:rPr lang="en-US" altLang="zh-CN" sz="1200" kern="100" dirty="0">
                <a:latin typeface="Times New Roman" panose="02020603050405020304" pitchFamily="18" charset="0"/>
                <a:ea typeface="宋体" panose="02010600030101010101" pitchFamily="2" charset="-122"/>
              </a:rPr>
              <a:t>SQL</a:t>
            </a:r>
            <a:r>
              <a:rPr lang="zh-CN" altLang="zh-CN" sz="1200" kern="100" dirty="0">
                <a:latin typeface="Times New Roman" panose="02020603050405020304" pitchFamily="18" charset="0"/>
                <a:ea typeface="宋体" panose="02010600030101010101" pitchFamily="2" charset="-122"/>
              </a:rPr>
              <a:t>开发。</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操作系统：开发系统为</a:t>
            </a:r>
            <a:r>
              <a:rPr lang="en-US" altLang="zh-CN" sz="1200" kern="100" dirty="0">
                <a:latin typeface="Times New Roman" panose="02020603050405020304" pitchFamily="18" charset="0"/>
                <a:ea typeface="宋体" panose="02010600030101010101" pitchFamily="2" charset="-122"/>
              </a:rPr>
              <a:t>Linux</a:t>
            </a:r>
            <a:r>
              <a:rPr lang="zh-CN" altLang="zh-CN" sz="1200" kern="100" dirty="0">
                <a:latin typeface="Times New Roman" panose="02020603050405020304" pitchFamily="18" charset="0"/>
                <a:ea typeface="宋体" panose="02010600030101010101" pitchFamily="2" charset="-122"/>
              </a:rPr>
              <a:t>。</a:t>
            </a:r>
          </a:p>
          <a:p>
            <a:pPr marL="533400" indent="266700" algn="just">
              <a:spcAft>
                <a:spcPts val="0"/>
              </a:spcAft>
            </a:pPr>
            <a:r>
              <a:rPr lang="zh-CN" altLang="zh-CN" sz="1200" kern="100" dirty="0">
                <a:latin typeface="Times New Roman" panose="02020603050405020304" pitchFamily="18" charset="0"/>
                <a:ea typeface="宋体" panose="02010600030101010101" pitchFamily="2" charset="-122"/>
              </a:rPr>
              <a:t>工具：</a:t>
            </a:r>
            <a:r>
              <a:rPr lang="en-US" altLang="zh-CN" sz="1200" kern="100" dirty="0">
                <a:latin typeface="Times New Roman" panose="02020603050405020304" pitchFamily="18" charset="0"/>
                <a:ea typeface="宋体" panose="02010600030101010101" pitchFamily="2" charset="-122"/>
              </a:rPr>
              <a:t>Java</a:t>
            </a:r>
            <a:r>
              <a:rPr lang="zh-CN" altLang="zh-CN" sz="1200" kern="100" dirty="0">
                <a:latin typeface="Times New Roman" panose="02020603050405020304" pitchFamily="18" charset="0"/>
                <a:ea typeface="宋体" panose="02010600030101010101" pitchFamily="2" charset="-122"/>
              </a:rPr>
              <a:t>、</a:t>
            </a:r>
            <a:r>
              <a:rPr lang="en-US" altLang="zh-CN" sz="1200" kern="100" dirty="0">
                <a:latin typeface="Times New Roman" panose="02020603050405020304" pitchFamily="18" charset="0"/>
                <a:ea typeface="宋体" panose="02010600030101010101" pitchFamily="2" charset="-122"/>
              </a:rPr>
              <a:t>Photoshop</a:t>
            </a:r>
            <a:r>
              <a:rPr lang="zh-CN" altLang="zh-CN" sz="1200" kern="100" dirty="0">
                <a:latin typeface="Times New Roman" panose="02020603050405020304" pitchFamily="18" charset="0"/>
                <a:ea typeface="宋体" panose="02010600030101010101" pitchFamily="2" charset="-122"/>
              </a:rPr>
              <a:t>、</a:t>
            </a:r>
            <a:r>
              <a:rPr lang="en-US" altLang="zh-CN" sz="1200" kern="100" dirty="0" err="1">
                <a:latin typeface="Times New Roman" panose="02020603050405020304" pitchFamily="18" charset="0"/>
                <a:ea typeface="宋体" panose="02010600030101010101" pitchFamily="2" charset="-122"/>
              </a:rPr>
              <a:t>Git</a:t>
            </a:r>
            <a:r>
              <a:rPr lang="zh-CN" altLang="zh-CN" sz="1200" kern="100" dirty="0">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Eclipse java</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Project</a:t>
            </a:r>
            <a:r>
              <a:rPr lang="zh-CN" altLang="zh-CN" sz="1200" kern="100" dirty="0">
                <a:solidFill>
                  <a:srgbClr val="333333"/>
                </a:solidFill>
                <a:latin typeface="Times New Roman" panose="02020603050405020304" pitchFamily="18" charset="0"/>
                <a:ea typeface="宋体" panose="02010600030101010101" pitchFamily="2" charset="-122"/>
              </a:rPr>
              <a:t>、</a:t>
            </a:r>
            <a:r>
              <a:rPr lang="en-US" altLang="zh-CN" sz="1200" kern="100" dirty="0">
                <a:solidFill>
                  <a:srgbClr val="333333"/>
                </a:solidFill>
                <a:latin typeface="Times New Roman" panose="02020603050405020304" pitchFamily="18" charset="0"/>
                <a:ea typeface="宋体" panose="02010600030101010101" pitchFamily="2" charset="-122"/>
              </a:rPr>
              <a:t>MySQL</a:t>
            </a:r>
            <a:r>
              <a:rPr lang="zh-CN" altLang="zh-CN" sz="1200" kern="100" dirty="0">
                <a:solidFill>
                  <a:srgbClr val="333333"/>
                </a:solidFill>
                <a:latin typeface="Times New Roman" panose="02020603050405020304" pitchFamily="18" charset="0"/>
                <a:ea typeface="宋体" panose="02010600030101010101" pitchFamily="2" charset="-122"/>
              </a:rPr>
              <a:t>、</a:t>
            </a:r>
            <a:r>
              <a:rPr lang="zh-CN" altLang="zh-CN" sz="1200" kern="100" dirty="0">
                <a:latin typeface="Times New Roman" panose="02020603050405020304" pitchFamily="18" charset="0"/>
                <a:ea typeface="宋体" panose="02010600030101010101" pitchFamily="2" charset="-122"/>
              </a:rPr>
              <a:t>微信开发者工具等。</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6.	</a:t>
            </a:r>
            <a:r>
              <a:rPr lang="zh-CN" altLang="zh-CN" sz="1200" kern="100" dirty="0">
                <a:latin typeface="Times New Roman" panose="02020603050405020304" pitchFamily="18" charset="0"/>
                <a:ea typeface="宋体" panose="02010600030101010101" pitchFamily="2" charset="-122"/>
              </a:rPr>
              <a:t>约束</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访问量限制在一定范围内</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网络条件良好</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必须在</a:t>
            </a:r>
            <a:r>
              <a:rPr lang="en-US" altLang="zh-CN" sz="1200" kern="100" dirty="0">
                <a:latin typeface="Times New Roman" panose="02020603050405020304" pitchFamily="18" charset="0"/>
                <a:ea typeface="宋体" panose="02010600030101010101" pitchFamily="2" charset="-122"/>
              </a:rPr>
              <a:t>6</a:t>
            </a:r>
            <a:r>
              <a:rPr lang="zh-CN" altLang="zh-CN" sz="1200" kern="100" dirty="0">
                <a:latin typeface="Times New Roman" panose="02020603050405020304" pitchFamily="18" charset="0"/>
                <a:ea typeface="宋体" panose="02010600030101010101" pitchFamily="2" charset="-122"/>
              </a:rPr>
              <a:t>月</a:t>
            </a:r>
            <a:r>
              <a:rPr lang="en-US" altLang="zh-CN" sz="1200" kern="100" dirty="0">
                <a:latin typeface="Times New Roman" panose="02020603050405020304" pitchFamily="18" charset="0"/>
                <a:ea typeface="宋体" panose="02010600030101010101" pitchFamily="2" charset="-122"/>
              </a:rPr>
              <a:t>20</a:t>
            </a:r>
            <a:r>
              <a:rPr lang="zh-CN" altLang="zh-CN" sz="1200" kern="100" dirty="0">
                <a:latin typeface="Times New Roman" panose="02020603050405020304" pitchFamily="18" charset="0"/>
                <a:ea typeface="宋体" panose="02010600030101010101" pitchFamily="2" charset="-122"/>
              </a:rPr>
              <a:t>日之前完成关于软件的所有工作</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7.	</a:t>
            </a:r>
            <a:r>
              <a:rPr lang="zh-CN" altLang="zh-CN" sz="1200" kern="100" dirty="0">
                <a:latin typeface="Times New Roman" panose="02020603050405020304" pitchFamily="18" charset="0"/>
                <a:ea typeface="宋体" panose="02010600030101010101" pitchFamily="2" charset="-122"/>
              </a:rPr>
              <a:t>逆向需求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无</a:t>
            </a:r>
          </a:p>
          <a:p>
            <a:pPr indent="266700" algn="just">
              <a:spcAft>
                <a:spcPts val="0"/>
              </a:spcAft>
            </a:pPr>
            <a:r>
              <a:rPr lang="en-US" altLang="zh-CN" sz="1200" kern="100" dirty="0">
                <a:latin typeface="Times New Roman" panose="02020603050405020304" pitchFamily="18" charset="0"/>
                <a:ea typeface="宋体" panose="02010600030101010101" pitchFamily="2" charset="-122"/>
              </a:rPr>
              <a:t>8.	</a:t>
            </a:r>
            <a:r>
              <a:rPr lang="zh-CN" altLang="zh-CN" sz="1200" kern="100" dirty="0">
                <a:latin typeface="Times New Roman" panose="02020603050405020304" pitchFamily="18" charset="0"/>
                <a:ea typeface="宋体" panose="02010600030101010101" pitchFamily="2" charset="-122"/>
              </a:rPr>
              <a:t>将来可能提出的要求</a:t>
            </a:r>
          </a:p>
          <a:p>
            <a:pPr marL="266700" indent="266700" algn="just">
              <a:spcAft>
                <a:spcPts val="0"/>
              </a:spcAft>
            </a:pPr>
            <a:r>
              <a:rPr lang="zh-CN" altLang="zh-CN" sz="1200" kern="100" dirty="0">
                <a:latin typeface="Times New Roman" panose="02020603050405020304" pitchFamily="18" charset="0"/>
                <a:ea typeface="宋体" panose="02010600030101010101" pitchFamily="2" charset="-122"/>
              </a:rPr>
              <a:t>界面设计精致，操作方便，软件运行流畅，实用性高。</a:t>
            </a:r>
          </a:p>
        </p:txBody>
      </p:sp>
    </p:spTree>
    <p:extLst>
      <p:ext uri="{BB962C8B-B14F-4D97-AF65-F5344CB8AC3E}">
        <p14:creationId xmlns:p14="http://schemas.microsoft.com/office/powerpoint/2010/main" val="5859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p>
          </p:txBody>
        </p:sp>
        <p:sp>
          <p:nvSpPr>
            <p:cNvPr id="16" name="文本框 15">
              <a:extLst>
                <a:ext uri="{FF2B5EF4-FFF2-40B4-BE49-F238E27FC236}">
                  <a16:creationId xmlns:a16="http://schemas.microsoft.com/office/drawing/2014/main" id="{85D5BD3F-DEB9-4813-B82A-7E32195A7A6E}"/>
                </a:ext>
              </a:extLst>
            </p:cNvPr>
            <p:cNvSpPr txBox="1"/>
            <p:nvPr/>
          </p:nvSpPr>
          <p:spPr>
            <a:xfrm>
              <a:off x="249637" y="1904259"/>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436886" cy="523220"/>
          </a:xfrm>
          <a:prstGeom prst="rect">
            <a:avLst/>
          </a:prstGeom>
          <a:noFill/>
        </p:spPr>
        <p:txBody>
          <a:bodyPr wrap="none" rtlCol="0">
            <a:spAutoFit/>
          </a:bodyPr>
          <a:lstStyle/>
          <a:p>
            <a:r>
              <a:rPr lang="en-US" altLang="zh-CN" sz="2800" dirty="0"/>
              <a:t>3.2</a:t>
            </a:r>
            <a:r>
              <a:rPr lang="zh-CN" altLang="zh-CN" sz="2800" dirty="0"/>
              <a:t>项目的目标</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561519" y="1295489"/>
            <a:ext cx="6244166" cy="5016758"/>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1</a:t>
            </a:r>
            <a:r>
              <a:rPr lang="zh-CN" altLang="zh-CN" sz="2000" kern="100" dirty="0">
                <a:latin typeface="Times New Roman" panose="02020603050405020304" pitchFamily="18" charset="0"/>
                <a:ea typeface="宋体" panose="02010600030101010101" pitchFamily="2" charset="-122"/>
              </a:rPr>
              <a:t>：按时按量完成项目的基本功能，按时发布产品及文档。</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 2</a:t>
            </a:r>
            <a:r>
              <a:rPr lang="zh-CN" altLang="zh-CN" sz="2000" kern="100" dirty="0">
                <a:latin typeface="Times New Roman" panose="02020603050405020304" pitchFamily="18" charset="0"/>
                <a:ea typeface="宋体" panose="02010600030101010101" pitchFamily="2" charset="-122"/>
              </a:rPr>
              <a:t>：遵循规范化的项目运作标准，文档严谨完整，代码注释充分，便于后续维护，</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3</a:t>
            </a:r>
            <a:r>
              <a:rPr lang="zh-CN" altLang="zh-CN" sz="2000" kern="100" dirty="0">
                <a:latin typeface="Times New Roman" panose="02020603050405020304" pitchFamily="18" charset="0"/>
                <a:ea typeface="宋体" panose="02010600030101010101" pitchFamily="2" charset="-122"/>
              </a:rPr>
              <a:t>：产品运行稳定，界面友好，用户易操作，尽量从用户的角度去看问题，并提出解决问题的方案。</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4</a:t>
            </a:r>
            <a:r>
              <a:rPr lang="zh-CN" altLang="zh-CN" sz="2000" kern="100" dirty="0">
                <a:latin typeface="Times New Roman" panose="02020603050405020304" pitchFamily="18" charset="0"/>
                <a:ea typeface="宋体" panose="02010600030101010101" pitchFamily="2" charset="-122"/>
              </a:rPr>
              <a:t>：注重团队建设，成员分工合理，团队成员合作默契，气氛融洽。每周的讨论会积极建言。在开发过程中积极协作。</a:t>
            </a:r>
          </a:p>
          <a:p>
            <a:pPr indent="266700" algn="just">
              <a:spcAft>
                <a:spcPts val="0"/>
              </a:spcAft>
            </a:pPr>
            <a:r>
              <a:rPr lang="zh-CN" altLang="zh-CN" sz="2000" kern="100" dirty="0">
                <a:latin typeface="Times New Roman" panose="02020603050405020304" pitchFamily="18" charset="0"/>
                <a:ea typeface="宋体" panose="02010600030101010101" pitchFamily="2" charset="-122"/>
              </a:rPr>
              <a:t>目标</a:t>
            </a:r>
            <a:r>
              <a:rPr lang="en-US" altLang="zh-CN" sz="2000" kern="100" dirty="0">
                <a:latin typeface="Times New Roman" panose="02020603050405020304" pitchFamily="18" charset="0"/>
                <a:ea typeface="宋体" panose="02010600030101010101" pitchFamily="2" charset="-122"/>
              </a:rPr>
              <a:t>5</a:t>
            </a:r>
            <a:r>
              <a:rPr lang="zh-CN" altLang="zh-CN" sz="2000" kern="100" dirty="0">
                <a:latin typeface="Times New Roman" panose="02020603050405020304" pitchFamily="18" charset="0"/>
                <a:ea typeface="宋体" panose="02010600030101010101" pitchFamily="2" charset="-122"/>
              </a:rPr>
              <a:t>：项目设计和开发上尽量有创新，有亮点。</a:t>
            </a:r>
          </a:p>
          <a:p>
            <a:pPr marL="266700" indent="127000" algn="just">
              <a:spcAft>
                <a:spcPts val="0"/>
              </a:spcAft>
            </a:pPr>
            <a:r>
              <a:rPr lang="zh-CN" altLang="zh-CN" sz="2000" kern="100" dirty="0">
                <a:latin typeface="Times New Roman" panose="02020603050405020304" pitchFamily="18" charset="0"/>
                <a:ea typeface="宋体" panose="02010600030101010101" pitchFamily="2" charset="-122"/>
              </a:rPr>
              <a:t>过程：</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准备工作：包括搭建环境，制定计划书，培训组员。</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完成需求规格说明书的初稿</a:t>
            </a:r>
            <a:r>
              <a:rPr lang="en-US" altLang="zh-CN"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系统总体设计和详细设计。</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开发系统源代码及源码测试。</a:t>
            </a:r>
          </a:p>
          <a:p>
            <a:pPr marL="342900" lvl="0" indent="-342900" algn="just">
              <a:spcAft>
                <a:spcPts val="0"/>
              </a:spcAft>
              <a:buFont typeface="+mj-lt"/>
              <a:buAutoNum type="arabicParenR"/>
            </a:pPr>
            <a:r>
              <a:rPr lang="zh-CN" altLang="zh-CN" sz="2000" kern="100" dirty="0">
                <a:latin typeface="Times New Roman" panose="02020603050405020304" pitchFamily="18" charset="0"/>
                <a:ea typeface="宋体" panose="02010600030101010101" pitchFamily="2" charset="-122"/>
              </a:rPr>
              <a:t>系统交付</a:t>
            </a:r>
          </a:p>
        </p:txBody>
      </p:sp>
    </p:spTree>
    <p:extLst>
      <p:ext uri="{BB962C8B-B14F-4D97-AF65-F5344CB8AC3E}">
        <p14:creationId xmlns:p14="http://schemas.microsoft.com/office/powerpoint/2010/main" val="13887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646331"/>
            </a:xfrm>
            <a:prstGeom prst="rect">
              <a:avLst/>
            </a:prstGeom>
            <a:noFill/>
            <a:ln>
              <a:noFill/>
            </a:ln>
          </p:spPr>
          <p:txBody>
            <a:bodyPr wrap="square" rtlCol="0">
              <a:spAutoFit/>
            </a:bodyPr>
            <a:lstStyle/>
            <a:p>
              <a:endParaRPr lang="zh-CN" altLang="en-US" sz="36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491843" y="256776"/>
            <a:ext cx="3708066" cy="369332"/>
          </a:xfrm>
          <a:prstGeom prst="rect">
            <a:avLst/>
          </a:prstGeom>
          <a:noFill/>
        </p:spPr>
        <p:txBody>
          <a:bodyPr wrap="none" rtlCol="0">
            <a:spAutoFit/>
          </a:bodyPr>
          <a:lstStyle/>
          <a:p>
            <a:r>
              <a:rPr lang="en-US" altLang="zh-CN" dirty="0"/>
              <a:t>3.3</a:t>
            </a:r>
            <a:r>
              <a:rPr lang="zh-CN" altLang="zh-CN" dirty="0"/>
              <a:t>项目的环境、条件、假定和限制</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FE3CC8-6C64-4A79-93BC-30BF63290001}"/>
              </a:ext>
            </a:extLst>
          </p:cNvPr>
          <p:cNvSpPr txBox="1"/>
          <p:nvPr/>
        </p:nvSpPr>
        <p:spPr>
          <a:xfrm>
            <a:off x="2491843" y="650077"/>
            <a:ext cx="6542089" cy="6247864"/>
          </a:xfrm>
          <a:prstGeom prst="rect">
            <a:avLst/>
          </a:prstGeom>
          <a:noFill/>
        </p:spPr>
        <p:txBody>
          <a:bodyPr wrap="square" rtlCol="0">
            <a:spAutoFit/>
          </a:bodyPr>
          <a:lstStyle/>
          <a:p>
            <a:r>
              <a:rPr lang="en-US" altLang="zh-CN" sz="1600" dirty="0"/>
              <a:t>1.</a:t>
            </a:r>
            <a:r>
              <a:rPr lang="zh-CN" altLang="zh-CN" sz="1600" dirty="0"/>
              <a:t>项目环境</a:t>
            </a:r>
          </a:p>
          <a:p>
            <a:r>
              <a:rPr lang="zh-CN" altLang="zh-CN" sz="1600" dirty="0"/>
              <a:t>资金：资金充足</a:t>
            </a:r>
          </a:p>
          <a:p>
            <a:r>
              <a:rPr lang="zh-CN" altLang="zh-CN" sz="1600" dirty="0"/>
              <a:t>劳动力：劳动力充足并低廉</a:t>
            </a:r>
          </a:p>
          <a:p>
            <a:r>
              <a:rPr lang="zh-CN" altLang="zh-CN" sz="1600" dirty="0"/>
              <a:t>价格：项目投入大量人力，少量财力</a:t>
            </a:r>
          </a:p>
          <a:p>
            <a:r>
              <a:rPr lang="zh-CN" altLang="zh-CN" sz="1600" dirty="0"/>
              <a:t>劳动生产率：高</a:t>
            </a:r>
          </a:p>
          <a:p>
            <a:r>
              <a:rPr lang="zh-CN" altLang="zh-CN" sz="1600" dirty="0"/>
              <a:t>管理人员水平：高</a:t>
            </a:r>
          </a:p>
          <a:p>
            <a:r>
              <a:rPr lang="zh-CN" altLang="zh-CN" sz="1600" dirty="0"/>
              <a:t>政府政策：无</a:t>
            </a:r>
          </a:p>
          <a:p>
            <a:r>
              <a:rPr lang="zh-CN" altLang="zh-CN" sz="1600" dirty="0"/>
              <a:t>顾客需求：暂无</a:t>
            </a:r>
          </a:p>
          <a:p>
            <a:r>
              <a:rPr lang="en-US" altLang="zh-CN" sz="1600" dirty="0"/>
              <a:t>2.</a:t>
            </a:r>
            <a:r>
              <a:rPr lang="zh-CN" altLang="zh-CN" sz="1600" dirty="0"/>
              <a:t>项目条件</a:t>
            </a:r>
          </a:p>
          <a:p>
            <a:r>
              <a:rPr lang="zh-CN" altLang="zh-CN" sz="1600" dirty="0"/>
              <a:t>项目周期：</a:t>
            </a:r>
            <a:r>
              <a:rPr lang="en-US" altLang="zh-CN" sz="1600" dirty="0"/>
              <a:t>3</a:t>
            </a:r>
            <a:r>
              <a:rPr lang="zh-CN" altLang="zh-CN" sz="1600" dirty="0"/>
              <a:t>个月</a:t>
            </a:r>
          </a:p>
          <a:p>
            <a:r>
              <a:rPr lang="zh-CN" altLang="zh-CN" sz="1600" dirty="0"/>
              <a:t>性能规划： 学习辅助提醒</a:t>
            </a:r>
          </a:p>
          <a:p>
            <a:r>
              <a:rPr lang="zh-CN" altLang="zh-CN" sz="1600" dirty="0"/>
              <a:t>成本预算：</a:t>
            </a:r>
          </a:p>
          <a:p>
            <a:r>
              <a:rPr lang="zh-CN" altLang="zh-CN" sz="1600" dirty="0"/>
              <a:t>书籍资料：</a:t>
            </a:r>
            <a:r>
              <a:rPr lang="en-US" altLang="zh-CN" sz="1600" dirty="0"/>
              <a:t>500</a:t>
            </a:r>
            <a:r>
              <a:rPr lang="zh-CN" altLang="zh-CN" sz="1600" dirty="0"/>
              <a:t>元</a:t>
            </a:r>
          </a:p>
          <a:p>
            <a:r>
              <a:rPr lang="zh-CN" altLang="zh-CN" sz="1600" dirty="0"/>
              <a:t>小组</a:t>
            </a:r>
            <a:r>
              <a:rPr lang="en-US" altLang="zh-CN" sz="1600" dirty="0"/>
              <a:t>team building</a:t>
            </a:r>
            <a:r>
              <a:rPr lang="zh-CN" altLang="zh-CN" sz="1600" dirty="0"/>
              <a:t>吃饭成本平均每周</a:t>
            </a:r>
            <a:r>
              <a:rPr lang="en-US" altLang="zh-CN" sz="1600" dirty="0"/>
              <a:t>1</a:t>
            </a:r>
            <a:r>
              <a:rPr lang="zh-CN" altLang="zh-CN" sz="1600" dirty="0"/>
              <a:t>次：</a:t>
            </a:r>
            <a:r>
              <a:rPr lang="en-US" altLang="zh-CN" sz="1600" dirty="0"/>
              <a:t>300</a:t>
            </a:r>
            <a:r>
              <a:rPr lang="zh-CN" altLang="zh-CN" sz="1600" dirty="0"/>
              <a:t>元</a:t>
            </a:r>
          </a:p>
          <a:p>
            <a:r>
              <a:rPr lang="zh-CN" altLang="zh-CN" sz="1600" dirty="0"/>
              <a:t>开发过程可能要用到的服务器：</a:t>
            </a:r>
            <a:r>
              <a:rPr lang="en-US" altLang="zh-CN" sz="1600" dirty="0"/>
              <a:t>200</a:t>
            </a:r>
            <a:r>
              <a:rPr lang="zh-CN" altLang="zh-CN" sz="1600" dirty="0"/>
              <a:t>元</a:t>
            </a:r>
          </a:p>
          <a:p>
            <a:r>
              <a:rPr lang="zh-CN" altLang="zh-CN" sz="1600" dirty="0"/>
              <a:t>总成本：</a:t>
            </a:r>
            <a:r>
              <a:rPr lang="en-US" altLang="zh-CN" sz="1600" dirty="0"/>
              <a:t>500+200+300*4*6=7900</a:t>
            </a:r>
            <a:r>
              <a:rPr lang="zh-CN" altLang="zh-CN" sz="1600" dirty="0"/>
              <a:t>元。</a:t>
            </a:r>
          </a:p>
          <a:p>
            <a:r>
              <a:rPr lang="en-US" altLang="zh-CN" sz="1600" dirty="0"/>
              <a:t>3.</a:t>
            </a:r>
            <a:r>
              <a:rPr lang="zh-CN" altLang="zh-CN" sz="1600" dirty="0"/>
              <a:t>项目假定</a:t>
            </a:r>
          </a:p>
          <a:p>
            <a:r>
              <a:rPr lang="zh-CN" altLang="zh-CN" sz="1600" dirty="0"/>
              <a:t>（</a:t>
            </a:r>
            <a:r>
              <a:rPr lang="en-US" altLang="zh-CN" sz="1600" dirty="0"/>
              <a:t>1</a:t>
            </a:r>
            <a:r>
              <a:rPr lang="zh-CN" altLang="zh-CN" sz="1600" dirty="0"/>
              <a:t>）项目前期规划过程中出现错误预估</a:t>
            </a:r>
          </a:p>
          <a:p>
            <a:r>
              <a:rPr lang="zh-CN" altLang="zh-CN" sz="1600" dirty="0"/>
              <a:t>（</a:t>
            </a:r>
            <a:r>
              <a:rPr lang="en-US" altLang="zh-CN" sz="1600" dirty="0"/>
              <a:t>2</a:t>
            </a:r>
            <a:r>
              <a:rPr lang="zh-CN" altLang="zh-CN" sz="1600" dirty="0"/>
              <a:t>）项目执行过程中出现执行失误</a:t>
            </a:r>
          </a:p>
          <a:p>
            <a:r>
              <a:rPr lang="zh-CN" altLang="zh-CN" sz="1600" dirty="0"/>
              <a:t>（</a:t>
            </a:r>
            <a:r>
              <a:rPr lang="en-US" altLang="zh-CN" sz="1600" dirty="0"/>
              <a:t>3</a:t>
            </a:r>
            <a:r>
              <a:rPr lang="zh-CN" altLang="zh-CN" sz="1600" dirty="0"/>
              <a:t>）项目结尾过程中因为前期失误导致预期功能无法实现</a:t>
            </a:r>
          </a:p>
          <a:p>
            <a:r>
              <a:rPr lang="en-US" altLang="zh-CN" sz="1600" dirty="0"/>
              <a:t>4.</a:t>
            </a:r>
            <a:r>
              <a:rPr lang="zh-CN" altLang="zh-CN" sz="1600" dirty="0"/>
              <a:t>项目限制</a:t>
            </a:r>
          </a:p>
          <a:p>
            <a:r>
              <a:rPr lang="zh-CN" altLang="zh-CN" sz="1600" dirty="0"/>
              <a:t>技术限制：本次项目开发过程中涉及的知识较多，给项目开发人员带来一定的困难</a:t>
            </a:r>
          </a:p>
          <a:p>
            <a:r>
              <a:rPr lang="zh-CN" altLang="zh-CN" sz="1600" dirty="0"/>
              <a:t>金钱限制：金钱投入有限</a:t>
            </a:r>
          </a:p>
          <a:p>
            <a:r>
              <a:rPr lang="zh-CN" altLang="zh-CN" sz="1600" dirty="0"/>
              <a:t>时间限制：时间投入有限</a:t>
            </a:r>
          </a:p>
        </p:txBody>
      </p:sp>
      <p:sp>
        <p:nvSpPr>
          <p:cNvPr id="4" name="矩形 3"/>
          <p:cNvSpPr/>
          <p:nvPr/>
        </p:nvSpPr>
        <p:spPr>
          <a:xfrm>
            <a:off x="3464164" y="3244334"/>
            <a:ext cx="2215671" cy="369332"/>
          </a:xfrm>
          <a:prstGeom prst="rect">
            <a:avLst/>
          </a:prstGeom>
        </p:spPr>
        <p:txBody>
          <a:bodyPr wrap="none">
            <a:spAutoFit/>
          </a:bodyPr>
          <a:lstStyle/>
          <a:p>
            <a:r>
              <a:rPr lang="en-US" altLang="zh-CN" kern="100" dirty="0">
                <a:solidFill>
                  <a:schemeClr val="bg1"/>
                </a:solidFill>
                <a:latin typeface="微软雅黑 Light" panose="020B0502040204020203" pitchFamily="34" charset="-122"/>
                <a:ea typeface="微软雅黑 Light" panose="020B0502040204020203" pitchFamily="34" charset="-122"/>
              </a:rPr>
              <a:t>3.</a:t>
            </a:r>
            <a:r>
              <a:rPr lang="zh-CN" altLang="en-US" kern="100" dirty="0">
                <a:solidFill>
                  <a:schemeClr val="bg1"/>
                </a:solidFill>
                <a:latin typeface="微软雅黑 Light" panose="020B0502040204020203" pitchFamily="34" charset="-122"/>
                <a:ea typeface="微软雅黑 Light" panose="020B0502040204020203" pitchFamily="34" charset="-122"/>
              </a:rPr>
              <a:t>可行性分析的前提</a:t>
            </a:r>
            <a:endParaRPr lang="zh-CN" altLang="en-US" dirty="0"/>
          </a:p>
        </p:txBody>
      </p:sp>
      <p:sp>
        <p:nvSpPr>
          <p:cNvPr id="12" name="文本框 11">
            <a:extLst>
              <a:ext uri="{FF2B5EF4-FFF2-40B4-BE49-F238E27FC236}">
                <a16:creationId xmlns:a16="http://schemas.microsoft.com/office/drawing/2014/main" id="{2DC17080-AB22-44B0-BD13-733CBAFAA0D3}"/>
              </a:ext>
            </a:extLst>
          </p:cNvPr>
          <p:cNvSpPr txBox="1"/>
          <p:nvPr/>
        </p:nvSpPr>
        <p:spPr>
          <a:xfrm>
            <a:off x="0" y="744180"/>
            <a:ext cx="2311882"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6785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09995"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sp>
        <p:nvSpPr>
          <p:cNvPr id="3" name="文本框 2">
            <a:extLst>
              <a:ext uri="{FF2B5EF4-FFF2-40B4-BE49-F238E27FC236}">
                <a16:creationId xmlns:a16="http://schemas.microsoft.com/office/drawing/2014/main" id="{B29B01A7-DEB7-4789-87A2-4C5C62E169CD}"/>
              </a:ext>
            </a:extLst>
          </p:cNvPr>
          <p:cNvSpPr txBox="1"/>
          <p:nvPr/>
        </p:nvSpPr>
        <p:spPr>
          <a:xfrm>
            <a:off x="2657365" y="237843"/>
            <a:ext cx="2784737" cy="369332"/>
          </a:xfrm>
          <a:prstGeom prst="rect">
            <a:avLst/>
          </a:prstGeom>
          <a:noFill/>
        </p:spPr>
        <p:txBody>
          <a:bodyPr wrap="none" rtlCol="0">
            <a:spAutoFit/>
          </a:bodyPr>
          <a:lstStyle/>
          <a:p>
            <a:r>
              <a:rPr lang="en-US" altLang="zh-CN" dirty="0"/>
              <a:t>3.4</a:t>
            </a:r>
            <a:r>
              <a:rPr lang="zh-CN" altLang="zh-CN" dirty="0"/>
              <a:t>进行可行性分析的方法</a:t>
            </a:r>
            <a:endParaRPr lang="zh-CN" altLang="en-US" sz="20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FD139B6-518B-473B-91DA-D1378AEF9FEC}"/>
              </a:ext>
            </a:extLst>
          </p:cNvPr>
          <p:cNvSpPr txBox="1"/>
          <p:nvPr/>
        </p:nvSpPr>
        <p:spPr>
          <a:xfrm>
            <a:off x="2657364" y="679936"/>
            <a:ext cx="5765780" cy="2862322"/>
          </a:xfrm>
          <a:prstGeom prst="rect">
            <a:avLst/>
          </a:prstGeom>
          <a:noFill/>
        </p:spPr>
        <p:txBody>
          <a:bodyPr wrap="square" rtlCol="0">
            <a:spAutoFit/>
          </a:bodyPr>
          <a:lstStyle/>
          <a:p>
            <a:pPr lvl="0"/>
            <a:r>
              <a:rPr lang="zh-CN" altLang="zh-CN" dirty="0"/>
              <a:t>首先仔细阅读和分析有关的材料，以便对问题定义阶段书写的关于规模和目标的报告书进一步复查确认，改正含糊或不确切的叙述，清晰地描述对目标系统的一切限制和约束。然后尽可能花更少的时间去研究目前正在使用的系统。再而，需要进一步分析和澄清问题定义。在澄清了问题定义之后，分析员应该导出系统的逻辑模型。然后从系统逻辑模型出发，探索若干种可供选择的主要解法。对每种解法都应该仔细研究它的可行性。根据可行性研究结果，选择最好的解法，草拟开发计划，并书写文档提交审查。</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3309663723"/>
              </p:ext>
            </p:extLst>
          </p:nvPr>
        </p:nvGraphicFramePr>
        <p:xfrm>
          <a:off x="2355850" y="3479799"/>
          <a:ext cx="6601883" cy="3299550"/>
        </p:xfrm>
        <a:graphic>
          <a:graphicData uri="http://schemas.openxmlformats.org/drawingml/2006/table">
            <a:tbl>
              <a:tblPr>
                <a:tableStyleId>{5C22544A-7EE6-4342-B048-85BDC9FD1C3A}</a:tableStyleId>
              </a:tblPr>
              <a:tblGrid>
                <a:gridCol w="1858099">
                  <a:extLst>
                    <a:ext uri="{9D8B030D-6E8A-4147-A177-3AD203B41FA5}">
                      <a16:colId xmlns:a16="http://schemas.microsoft.com/office/drawing/2014/main" val="3671727213"/>
                    </a:ext>
                  </a:extLst>
                </a:gridCol>
                <a:gridCol w="2371892">
                  <a:extLst>
                    <a:ext uri="{9D8B030D-6E8A-4147-A177-3AD203B41FA5}">
                      <a16:colId xmlns:a16="http://schemas.microsoft.com/office/drawing/2014/main" val="492762449"/>
                    </a:ext>
                  </a:extLst>
                </a:gridCol>
                <a:gridCol w="2371892">
                  <a:extLst>
                    <a:ext uri="{9D8B030D-6E8A-4147-A177-3AD203B41FA5}">
                      <a16:colId xmlns:a16="http://schemas.microsoft.com/office/drawing/2014/main" val="3812639028"/>
                    </a:ext>
                  </a:extLst>
                </a:gridCol>
              </a:tblGrid>
              <a:tr h="381537">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algn="l">
                        <a:lnSpc>
                          <a:spcPct val="240000"/>
                        </a:lnSpc>
                        <a:spcBef>
                          <a:spcPts val="1700"/>
                        </a:spcBef>
                        <a:spcAft>
                          <a:spcPts val="1650"/>
                        </a:spcAft>
                      </a:pPr>
                      <a:r>
                        <a:rPr lang="en-US" sz="900" kern="2200">
                          <a:effectLst/>
                        </a:rPr>
                        <a:t>Android</a:t>
                      </a:r>
                      <a:endParaRPr lang="zh-CN" sz="900" b="1" kern="2200">
                        <a:effectLst/>
                        <a:latin typeface="Times New Roman" panose="02020603050405020304" pitchFamily="18" charset="0"/>
                      </a:endParaRPr>
                    </a:p>
                  </a:txBody>
                  <a:tcPr marL="60538" marR="60538" marT="0" marB="0"/>
                </a:tc>
                <a:tc>
                  <a:txBody>
                    <a:bodyPr/>
                    <a:lstStyle/>
                    <a:p>
                      <a:pPr algn="l">
                        <a:lnSpc>
                          <a:spcPct val="240000"/>
                        </a:lnSpc>
                        <a:spcBef>
                          <a:spcPts val="1700"/>
                        </a:spcBef>
                        <a:spcAft>
                          <a:spcPts val="1650"/>
                        </a:spcAft>
                      </a:pPr>
                      <a:r>
                        <a:rPr lang="en-US" sz="900" kern="2200" dirty="0">
                          <a:effectLst/>
                        </a:rPr>
                        <a:t>iOS</a:t>
                      </a:r>
                      <a:endParaRPr lang="zh-CN" sz="900" b="1" kern="2200" dirty="0">
                        <a:effectLst/>
                        <a:latin typeface="Times New Roman" panose="02020603050405020304" pitchFamily="18" charset="0"/>
                      </a:endParaRPr>
                    </a:p>
                  </a:txBody>
                  <a:tcPr marL="60538" marR="60538" marT="0" marB="0"/>
                </a:tc>
                <a:extLst>
                  <a:ext uri="{0D108BD9-81ED-4DB2-BD59-A6C34878D82A}">
                    <a16:rowId xmlns:a16="http://schemas.microsoft.com/office/drawing/2014/main" val="1234454906"/>
                  </a:ext>
                </a:extLst>
              </a:tr>
              <a:tr h="342975">
                <a:tc rowSpan="4">
                  <a:txBody>
                    <a:bodyPr/>
                    <a:lstStyle/>
                    <a:p>
                      <a:pPr indent="266700" algn="just">
                        <a:spcAft>
                          <a:spcPts val="0"/>
                        </a:spcAft>
                      </a:pPr>
                      <a:r>
                        <a:rPr lang="zh-CN" sz="900" kern="100" dirty="0">
                          <a:effectLst/>
                        </a:rPr>
                        <a:t>优点</a:t>
                      </a:r>
                      <a:endParaRPr lang="zh-CN" sz="900" kern="100" dirty="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开放性</a:t>
                      </a:r>
                      <a:r>
                        <a:rPr lang="en-US" sz="900" kern="100">
                          <a:effectLst/>
                        </a:rPr>
                        <a:t>(Open Source)</a:t>
                      </a:r>
                      <a:r>
                        <a:rPr lang="zh-CN" sz="900" kern="100">
                          <a:effectLst/>
                        </a:rPr>
                        <a:t>，支持的厂商很多，可以进行厂商软件和硬件定制</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整个生态系统比较好。开发者比较容易从</a:t>
                      </a:r>
                      <a:r>
                        <a:rPr lang="en-US" sz="900" kern="100">
                          <a:effectLst/>
                        </a:rPr>
                        <a:t>APP Store</a:t>
                      </a:r>
                      <a:r>
                        <a:rPr lang="zh-CN" sz="900" kern="100">
                          <a:effectLst/>
                        </a:rPr>
                        <a:t>获益，大家愿意付费买应用，让开发者更有开发动力。</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64432216"/>
                  </a:ext>
                </a:extLst>
              </a:tr>
              <a:tr h="301237">
                <a:tc vMerge="1">
                  <a:txBody>
                    <a:bodyPr/>
                    <a:lstStyle/>
                    <a:p>
                      <a:endParaRPr lang="zh-CN" altLang="en-US"/>
                    </a:p>
                  </a:txBody>
                  <a:tcPr/>
                </a:tc>
                <a:tc>
                  <a:txBody>
                    <a:bodyPr/>
                    <a:lstStyle/>
                    <a:p>
                      <a:pPr indent="127000" algn="just">
                        <a:spcAft>
                          <a:spcPts val="0"/>
                        </a:spcAft>
                      </a:pPr>
                      <a:r>
                        <a:rPr lang="zh-CN" sz="900" kern="100">
                          <a:effectLst/>
                        </a:rPr>
                        <a:t>内置丰富的</a:t>
                      </a:r>
                      <a:r>
                        <a:rPr lang="en-US" sz="900" u="sng" kern="100">
                          <a:effectLst/>
                          <a:hlinkClick r:id="rId2"/>
                        </a:rPr>
                        <a:t>google</a:t>
                      </a:r>
                      <a:r>
                        <a:rPr lang="zh-CN" sz="900" kern="100">
                          <a:effectLst/>
                        </a:rPr>
                        <a:t>服务，当然现在很多都被厂商定制或渠道定制了</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en-US" sz="900" u="sng" kern="100">
                          <a:effectLst/>
                          <a:hlinkClick r:id="rId3"/>
                        </a:rPr>
                        <a:t>苹果</a:t>
                      </a:r>
                      <a:r>
                        <a:rPr lang="zh-CN" sz="900" kern="100">
                          <a:effectLst/>
                        </a:rPr>
                        <a:t>对</a:t>
                      </a:r>
                      <a:r>
                        <a:rPr lang="en-US" sz="900" kern="100">
                          <a:effectLst/>
                        </a:rPr>
                        <a:t>iOS</a:t>
                      </a:r>
                      <a:r>
                        <a:rPr lang="zh-CN" sz="900" kern="100">
                          <a:effectLst/>
                        </a:rPr>
                        <a:t>可以完全掌控，可以让产品体验追求极致。</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707375473"/>
                  </a:ext>
                </a:extLst>
              </a:tr>
              <a:tr h="226836">
                <a:tc vMerge="1">
                  <a:txBody>
                    <a:bodyPr/>
                    <a:lstStyle/>
                    <a:p>
                      <a:endParaRPr lang="zh-CN" altLang="en-US"/>
                    </a:p>
                  </a:txBody>
                  <a:tcPr/>
                </a:tc>
                <a:tc>
                  <a:txBody>
                    <a:bodyPr/>
                    <a:lstStyle/>
                    <a:p>
                      <a:pPr indent="127000" algn="just">
                        <a:spcAft>
                          <a:spcPts val="0"/>
                        </a:spcAft>
                      </a:pPr>
                      <a:r>
                        <a:rPr lang="zh-CN" sz="900" kern="100">
                          <a:effectLst/>
                        </a:rPr>
                        <a:t>平台发展迅速，市场应用丰富</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tabLst>
                          <a:tab pos="666750" algn="l"/>
                        </a:tabLst>
                      </a:pPr>
                      <a:r>
                        <a:rPr lang="zh-CN" sz="900" kern="100">
                          <a:effectLst/>
                        </a:rPr>
                        <a:t>应用整体水平较高，用户都比较喜欢</a:t>
                      </a: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802206252"/>
                  </a:ext>
                </a:extLst>
              </a:tr>
              <a:tr h="215948">
                <a:tc vMerge="1">
                  <a:txBody>
                    <a:bodyPr/>
                    <a:lstStyle/>
                    <a:p>
                      <a:endParaRPr lang="zh-CN" altLang="en-US"/>
                    </a:p>
                  </a:txBody>
                  <a:tcPr/>
                </a:tc>
                <a:tc>
                  <a:txBody>
                    <a:bodyPr/>
                    <a:lstStyle/>
                    <a:p>
                      <a:pPr indent="127000" algn="just">
                        <a:spcAft>
                          <a:spcPts val="0"/>
                        </a:spcAft>
                      </a:pPr>
                      <a:r>
                        <a:rPr lang="zh-CN" sz="900" kern="100">
                          <a:effectLst/>
                        </a:rPr>
                        <a:t>产品定价范围宽，适合各种人群</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474986809"/>
                  </a:ext>
                </a:extLst>
              </a:tr>
              <a:tr h="217762">
                <a:tc rowSpan="6">
                  <a:txBody>
                    <a:bodyPr/>
                    <a:lstStyle/>
                    <a:p>
                      <a:pPr indent="266700" algn="just">
                        <a:spcAft>
                          <a:spcPts val="0"/>
                        </a:spcAft>
                      </a:pPr>
                      <a:r>
                        <a:rPr lang="zh-CN" sz="900" kern="100">
                          <a:effectLst/>
                        </a:rPr>
                        <a:t>缺点</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版本过多，升级过快</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封闭，只有苹果一家在玩，难于扩大市场。</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300590520"/>
                  </a:ext>
                </a:extLst>
              </a:tr>
              <a:tr h="258592">
                <a:tc vMerge="1">
                  <a:txBody>
                    <a:bodyPr/>
                    <a:lstStyle/>
                    <a:p>
                      <a:endParaRPr lang="zh-CN" altLang="en-US"/>
                    </a:p>
                  </a:txBody>
                  <a:tcPr/>
                </a:tc>
                <a:tc>
                  <a:txBody>
                    <a:bodyPr/>
                    <a:lstStyle/>
                    <a:p>
                      <a:pPr indent="127000" algn="just">
                        <a:spcAft>
                          <a:spcPts val="0"/>
                        </a:spcAft>
                      </a:pPr>
                      <a:r>
                        <a:rPr lang="zh-CN" sz="900" kern="100">
                          <a:effectLst/>
                        </a:rPr>
                        <a:t>由于开原性，很容易被复制（山寨）</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大部分好的应用都需要付费。</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447919467"/>
                  </a:ext>
                </a:extLst>
              </a:tr>
              <a:tr h="342975">
                <a:tc vMerge="1">
                  <a:txBody>
                    <a:bodyPr/>
                    <a:lstStyle/>
                    <a:p>
                      <a:endParaRPr lang="zh-CN" altLang="en-US"/>
                    </a:p>
                  </a:txBody>
                  <a:tcPr/>
                </a:tc>
                <a:tc>
                  <a:txBody>
                    <a:bodyPr/>
                    <a:lstStyle/>
                    <a:p>
                      <a:pPr indent="127000" algn="just">
                        <a:spcAft>
                          <a:spcPts val="0"/>
                        </a:spcAft>
                      </a:pPr>
                      <a:r>
                        <a:rPr lang="zh-CN" sz="900" kern="100">
                          <a:effectLst/>
                        </a:rPr>
                        <a:t>由于平台的开放性，用户信息和安全等方面存在明显的隐患</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开发门槛较高，需要熟悉</a:t>
                      </a:r>
                      <a:r>
                        <a:rPr lang="en-US" sz="900" kern="100">
                          <a:effectLst/>
                        </a:rPr>
                        <a:t>Objective C/C/C++</a:t>
                      </a:r>
                      <a:r>
                        <a:rPr lang="zh-CN" sz="900" kern="100">
                          <a:effectLst/>
                        </a:rPr>
                        <a:t>语言和苹果开发环境。</a:t>
                      </a:r>
                    </a:p>
                    <a:p>
                      <a:pPr indent="266700" algn="just">
                        <a:spcAft>
                          <a:spcPts val="0"/>
                        </a:spcAft>
                        <a:tabLst>
                          <a:tab pos="447675" algn="l"/>
                        </a:tabLs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139458337"/>
                  </a:ext>
                </a:extLst>
              </a:tr>
              <a:tr h="278554">
                <a:tc vMerge="1">
                  <a:txBody>
                    <a:bodyPr/>
                    <a:lstStyle/>
                    <a:p>
                      <a:endParaRPr lang="zh-CN" altLang="en-US"/>
                    </a:p>
                  </a:txBody>
                  <a:tcPr/>
                </a:tc>
                <a:tc>
                  <a:txBody>
                    <a:bodyPr/>
                    <a:lstStyle/>
                    <a:p>
                      <a:pPr indent="127000" algn="just">
                        <a:spcAft>
                          <a:spcPts val="0"/>
                        </a:spcAft>
                      </a:pPr>
                      <a:r>
                        <a:rPr lang="zh-CN" sz="900" kern="100">
                          <a:effectLst/>
                        </a:rPr>
                        <a:t>用户体验不一致</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127000" algn="just">
                        <a:spcAft>
                          <a:spcPts val="0"/>
                        </a:spcAft>
                      </a:pPr>
                      <a:r>
                        <a:rPr lang="zh-CN" sz="900" kern="100">
                          <a:effectLst/>
                        </a:rPr>
                        <a:t>产品定价较高，适合较高消费水平人群</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2547813922"/>
                  </a:ext>
                </a:extLst>
              </a:tr>
              <a:tr h="251787">
                <a:tc vMerge="1">
                  <a:txBody>
                    <a:bodyPr/>
                    <a:lstStyle/>
                    <a:p>
                      <a:endParaRPr lang="zh-CN" altLang="en-US"/>
                    </a:p>
                  </a:txBody>
                  <a:tcPr/>
                </a:tc>
                <a:tc>
                  <a:txBody>
                    <a:bodyPr/>
                    <a:lstStyle/>
                    <a:p>
                      <a:pPr indent="127000" algn="just">
                        <a:spcAft>
                          <a:spcPts val="0"/>
                        </a:spcAft>
                      </a:pPr>
                      <a:r>
                        <a:rPr lang="zh-CN" sz="900" kern="100">
                          <a:effectLst/>
                        </a:rPr>
                        <a:t>第三方应用商店很多，很杂，选择上导致存在一定的难度，应用品质也相对较差</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a:effectLst/>
                        </a:rPr>
                        <a:t> </a:t>
                      </a:r>
                      <a:endParaRPr lang="zh-CN" sz="900" kern="10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3158431196"/>
                  </a:ext>
                </a:extLst>
              </a:tr>
              <a:tr h="251787">
                <a:tc vMerge="1">
                  <a:txBody>
                    <a:bodyPr/>
                    <a:lstStyle/>
                    <a:p>
                      <a:endParaRPr lang="zh-CN" altLang="en-US"/>
                    </a:p>
                  </a:txBody>
                  <a:tcPr/>
                </a:tc>
                <a:tc>
                  <a:txBody>
                    <a:bodyPr/>
                    <a:lstStyle/>
                    <a:p>
                      <a:pPr indent="266700" algn="just">
                        <a:spcAft>
                          <a:spcPts val="0"/>
                        </a:spcAft>
                      </a:pPr>
                      <a:r>
                        <a:rPr lang="zh-CN" sz="900" kern="100">
                          <a:effectLst/>
                        </a:rPr>
                        <a:t>第三方软件开发者盈利模式相对有限，盗版严重</a:t>
                      </a:r>
                      <a:endParaRPr lang="zh-CN" sz="900" kern="100">
                        <a:effectLst/>
                        <a:latin typeface="Times New Roman" panose="02020603050405020304" pitchFamily="18" charset="0"/>
                        <a:ea typeface="宋体" panose="02010600030101010101" pitchFamily="2" charset="-122"/>
                      </a:endParaRPr>
                    </a:p>
                  </a:txBody>
                  <a:tcPr marL="60538" marR="60538" marT="0" marB="0"/>
                </a:tc>
                <a:tc>
                  <a:txBody>
                    <a:bodyPr/>
                    <a:lstStyle/>
                    <a:p>
                      <a:pPr indent="266700" algn="just">
                        <a:spcAft>
                          <a:spcPts val="0"/>
                        </a:spcAft>
                      </a:pPr>
                      <a:r>
                        <a:rPr lang="en-US" sz="900" kern="100" dirty="0">
                          <a:effectLst/>
                        </a:rPr>
                        <a:t> </a:t>
                      </a:r>
                      <a:endParaRPr lang="zh-CN" sz="900" kern="100" dirty="0">
                        <a:effectLst/>
                        <a:latin typeface="Times New Roman" panose="02020603050405020304" pitchFamily="18" charset="0"/>
                        <a:ea typeface="宋体" panose="02010600030101010101" pitchFamily="2" charset="-122"/>
                      </a:endParaRPr>
                    </a:p>
                  </a:txBody>
                  <a:tcPr marL="60538" marR="60538" marT="0" marB="0"/>
                </a:tc>
                <a:extLst>
                  <a:ext uri="{0D108BD9-81ED-4DB2-BD59-A6C34878D82A}">
                    <a16:rowId xmlns:a16="http://schemas.microsoft.com/office/drawing/2014/main" val="1116415820"/>
                  </a:ext>
                </a:extLst>
              </a:tr>
            </a:tbl>
          </a:graphicData>
        </a:graphic>
      </p:graphicFrame>
    </p:spTree>
    <p:extLst>
      <p:ext uri="{BB962C8B-B14F-4D97-AF65-F5344CB8AC3E}">
        <p14:creationId xmlns:p14="http://schemas.microsoft.com/office/powerpoint/2010/main" val="317588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179961" y="756880"/>
              <a:ext cx="2131921" cy="1077218"/>
            </a:xfrm>
            <a:prstGeom prst="rect">
              <a:avLst/>
            </a:prstGeom>
            <a:noFill/>
            <a:ln>
              <a:noFill/>
            </a:ln>
          </p:spPr>
          <p:txBody>
            <a:bodyPr wrap="square" rtlCol="0">
              <a:spAutoFit/>
            </a:bodyPr>
            <a:lstStyle/>
            <a:p>
              <a:r>
                <a:rPr lang="en-US" altLang="zh-CN" sz="3200" kern="100" dirty="0">
                  <a:solidFill>
                    <a:schemeClr val="bg1"/>
                  </a:solidFill>
                  <a:latin typeface="微软雅黑 Light" panose="020B0502040204020203" pitchFamily="34" charset="-122"/>
                  <a:ea typeface="微软雅黑 Light" panose="020B0502040204020203" pitchFamily="34" charset="-122"/>
                </a:rPr>
                <a:t>3.</a:t>
              </a:r>
              <a:r>
                <a:rPr lang="zh-CN" altLang="en-US" sz="3200" kern="100" dirty="0">
                  <a:solidFill>
                    <a:schemeClr val="bg1"/>
                  </a:solidFill>
                  <a:latin typeface="微软雅黑 Light" panose="020B0502040204020203" pitchFamily="34" charset="-122"/>
                  <a:ea typeface="微软雅黑 Light" panose="020B0502040204020203" pitchFamily="34" charset="-122"/>
                </a:rPr>
                <a:t>可行性分析的前提</a:t>
              </a:r>
              <a:endParaRPr lang="en-US" altLang="zh-CN" sz="32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82424" y="2067121"/>
              <a:ext cx="1992567" cy="1200329"/>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Prerequisites for Feasibility Analysis</a:t>
              </a:r>
              <a:endParaRPr lang="yo-NG" altLang="zh-CN" sz="2400" dirty="0"/>
            </a:p>
          </p:txBody>
        </p:sp>
      </p:grpSp>
      <p:graphicFrame>
        <p:nvGraphicFramePr>
          <p:cNvPr id="10" name="表格 9"/>
          <p:cNvGraphicFramePr>
            <a:graphicFrameLocks noGrp="1"/>
          </p:cNvGraphicFramePr>
          <p:nvPr>
            <p:extLst>
              <p:ext uri="{D42A27DB-BD31-4B8C-83A1-F6EECF244321}">
                <p14:modId xmlns:p14="http://schemas.microsoft.com/office/powerpoint/2010/main" val="1898410363"/>
              </p:ext>
            </p:extLst>
          </p:nvPr>
        </p:nvGraphicFramePr>
        <p:xfrm>
          <a:off x="2805959" y="589650"/>
          <a:ext cx="5098415" cy="2674620"/>
        </p:xfrm>
        <a:graphic>
          <a:graphicData uri="http://schemas.openxmlformats.org/drawingml/2006/table">
            <a:tbl>
              <a:tblPr>
                <a:tableStyleId>{5C22544A-7EE6-4342-B048-85BDC9FD1C3A}</a:tableStyleId>
              </a:tblPr>
              <a:tblGrid>
                <a:gridCol w="543560">
                  <a:extLst>
                    <a:ext uri="{9D8B030D-6E8A-4147-A177-3AD203B41FA5}">
                      <a16:colId xmlns:a16="http://schemas.microsoft.com/office/drawing/2014/main" val="2048527665"/>
                    </a:ext>
                  </a:extLst>
                </a:gridCol>
                <a:gridCol w="4554855">
                  <a:extLst>
                    <a:ext uri="{9D8B030D-6E8A-4147-A177-3AD203B41FA5}">
                      <a16:colId xmlns:a16="http://schemas.microsoft.com/office/drawing/2014/main" val="3191577970"/>
                    </a:ext>
                  </a:extLst>
                </a:gridCol>
              </a:tblGrid>
              <a:tr h="443865">
                <a:tc>
                  <a:txBody>
                    <a:bodyPr/>
                    <a:lstStyle/>
                    <a:p>
                      <a:pPr indent="266700"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560705">
                        <a:lnSpc>
                          <a:spcPct val="240000"/>
                        </a:lnSpc>
                        <a:spcBef>
                          <a:spcPts val="1700"/>
                        </a:spcBef>
                        <a:spcAft>
                          <a:spcPts val="1650"/>
                        </a:spcAft>
                      </a:pPr>
                      <a:r>
                        <a:rPr lang="zh-CN" sz="1000" kern="2200">
                          <a:effectLst/>
                        </a:rPr>
                        <a:t>微信小程序</a:t>
                      </a:r>
                      <a:endParaRPr lang="zh-CN" sz="1000" b="1" kern="2200">
                        <a:effectLst/>
                        <a:latin typeface="Times New Roman" panose="02020603050405020304" pitchFamily="18" charset="0"/>
                      </a:endParaRPr>
                    </a:p>
                  </a:txBody>
                  <a:tcPr marL="68580" marR="68580" marT="0" marB="0"/>
                </a:tc>
                <a:extLst>
                  <a:ext uri="{0D108BD9-81ED-4DB2-BD59-A6C34878D82A}">
                    <a16:rowId xmlns:a16="http://schemas.microsoft.com/office/drawing/2014/main" val="1701799545"/>
                  </a:ext>
                </a:extLst>
              </a:tr>
              <a:tr h="1170305">
                <a:tc>
                  <a:txBody>
                    <a:bodyPr/>
                    <a:lstStyle/>
                    <a:p>
                      <a:pPr indent="266700" algn="just">
                        <a:spcAft>
                          <a:spcPts val="0"/>
                        </a:spcAft>
                      </a:pPr>
                      <a:r>
                        <a:rPr lang="zh-CN" sz="1050" kern="100">
                          <a:effectLst/>
                        </a:rPr>
                        <a:t>优点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a:effectLst/>
                        </a:rPr>
                        <a:t>用户使用较为方便，无需下载，也无需注册，不用的时候直接关掉，不占用手机内存。</a:t>
                      </a:r>
                    </a:p>
                    <a:p>
                      <a:pPr marL="342900" lvl="0" indent="-342900" algn="just">
                        <a:spcAft>
                          <a:spcPts val="0"/>
                        </a:spcAft>
                        <a:buFont typeface="+mj-lt"/>
                        <a:buAutoNum type="arabicPeriod"/>
                      </a:pPr>
                      <a:r>
                        <a:rPr lang="zh-CN" sz="1050" kern="100">
                          <a:effectLst/>
                        </a:rPr>
                        <a:t>相比</a:t>
                      </a:r>
                      <a:r>
                        <a:rPr lang="en-US" sz="1050" kern="100">
                          <a:effectLst/>
                        </a:rPr>
                        <a:t>App</a:t>
                      </a:r>
                      <a:r>
                        <a:rPr lang="zh-CN" sz="1050" kern="100">
                          <a:effectLst/>
                        </a:rPr>
                        <a:t>和</a:t>
                      </a:r>
                      <a:r>
                        <a:rPr lang="en-US" sz="1050" kern="100">
                          <a:effectLst/>
                        </a:rPr>
                        <a:t>h5</a:t>
                      </a:r>
                      <a:r>
                        <a:rPr lang="zh-CN" sz="1050" kern="100">
                          <a:effectLst/>
                        </a:rPr>
                        <a:t>页面，主要的样式代码都封装在微信小程序里面，打开速度快</a:t>
                      </a:r>
                    </a:p>
                    <a:p>
                      <a:pPr marL="342900" lvl="0" indent="-342900" algn="just">
                        <a:spcAft>
                          <a:spcPts val="0"/>
                        </a:spcAft>
                        <a:buFont typeface="+mj-lt"/>
                        <a:buAutoNum type="arabicPeriod"/>
                      </a:pPr>
                      <a:r>
                        <a:rPr lang="zh-CN" sz="1050" kern="100">
                          <a:effectLst/>
                        </a:rPr>
                        <a:t>在安卓手机可以直接贴加到桌面，和</a:t>
                      </a:r>
                      <a:r>
                        <a:rPr lang="en-US" sz="1050" kern="100">
                          <a:effectLst/>
                        </a:rPr>
                        <a:t>App</a:t>
                      </a:r>
                      <a:r>
                        <a:rPr lang="zh-CN" sz="1050" kern="100">
                          <a:effectLst/>
                        </a:rPr>
                        <a:t>相似。</a:t>
                      </a:r>
                    </a:p>
                    <a:p>
                      <a:pPr marL="342900" lvl="0" indent="-342900" algn="just">
                        <a:spcAft>
                          <a:spcPts val="0"/>
                        </a:spcAft>
                        <a:buFont typeface="+mj-lt"/>
                        <a:buAutoNum type="arabicPeriod"/>
                      </a:pPr>
                      <a:r>
                        <a:rPr lang="zh-CN" sz="1050" kern="100">
                          <a:effectLst/>
                        </a:rPr>
                        <a:t>运行速度和</a:t>
                      </a:r>
                      <a:r>
                        <a:rPr lang="en-US" sz="1050" kern="100">
                          <a:effectLst/>
                        </a:rPr>
                        <a:t>App</a:t>
                      </a:r>
                      <a:r>
                        <a:rPr lang="zh-CN" sz="1050" kern="100">
                          <a:effectLst/>
                        </a:rPr>
                        <a:t>相似，开本成本比</a:t>
                      </a:r>
                      <a:r>
                        <a:rPr lang="en-US" sz="1050" kern="100">
                          <a:effectLst/>
                        </a:rPr>
                        <a:t>App</a:t>
                      </a:r>
                      <a:r>
                        <a:rPr lang="zh-CN" sz="1050" kern="100">
                          <a:effectLst/>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4458693"/>
                  </a:ext>
                </a:extLst>
              </a:tr>
              <a:tr h="1060450">
                <a:tc>
                  <a:txBody>
                    <a:bodyPr/>
                    <a:lstStyle/>
                    <a:p>
                      <a:pPr indent="266700" algn="just">
                        <a:spcAft>
                          <a:spcPts val="0"/>
                        </a:spcAft>
                      </a:pPr>
                      <a:r>
                        <a:rPr lang="zh-CN" sz="1050" kern="100">
                          <a:effectLst/>
                        </a:rPr>
                        <a:t>缺点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mj-lt"/>
                        <a:buAutoNum type="arabicPeriod"/>
                      </a:pPr>
                      <a:r>
                        <a:rPr lang="zh-CN" sz="1050" kern="100" dirty="0">
                          <a:effectLst/>
                        </a:rPr>
                        <a:t>微信小程序只有</a:t>
                      </a:r>
                      <a:r>
                        <a:rPr lang="en-US" sz="1050" kern="100" dirty="0">
                          <a:effectLst/>
                        </a:rPr>
                        <a:t>1M</a:t>
                      </a:r>
                      <a:r>
                        <a:rPr lang="zh-CN" sz="1050" kern="100" dirty="0">
                          <a:effectLst/>
                        </a:rPr>
                        <a:t>的大小，这样导致无法开发一些大型的小程序</a:t>
                      </a:r>
                    </a:p>
                    <a:p>
                      <a:pPr marL="342900" lvl="0" indent="-342900" algn="just">
                        <a:spcAft>
                          <a:spcPts val="0"/>
                        </a:spcAft>
                        <a:buFont typeface="+mj-lt"/>
                        <a:buAutoNum type="arabicPeriod"/>
                      </a:pPr>
                      <a:r>
                        <a:rPr lang="zh-CN" sz="1050" kern="100" dirty="0">
                          <a:effectLst/>
                        </a:rPr>
                        <a:t>技术框架不稳定，开发时常有修改，短时间内经常需要升级和维护</a:t>
                      </a:r>
                    </a:p>
                    <a:p>
                      <a:pPr marL="342900" lvl="0" indent="-342900" algn="just">
                        <a:spcAft>
                          <a:spcPts val="0"/>
                        </a:spcAft>
                        <a:buFont typeface="+mj-lt"/>
                        <a:buAutoNum type="arabicPeriod"/>
                      </a:pPr>
                      <a:r>
                        <a:rPr lang="zh-CN" sz="1050" kern="100" dirty="0">
                          <a:effectLst/>
                        </a:rPr>
                        <a:t>不能跳转外链网址</a:t>
                      </a:r>
                    </a:p>
                    <a:p>
                      <a:pPr indent="266700"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0495313"/>
                  </a:ext>
                </a:extLst>
              </a:tr>
            </a:tbl>
          </a:graphicData>
        </a:graphic>
      </p:graphicFrame>
      <p:sp>
        <p:nvSpPr>
          <p:cNvPr id="11" name="矩形 10"/>
          <p:cNvSpPr/>
          <p:nvPr/>
        </p:nvSpPr>
        <p:spPr>
          <a:xfrm>
            <a:off x="3069166" y="3707263"/>
            <a:ext cx="4572000" cy="923330"/>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rPr>
              <a:t>相较于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，我们小组认为小程序实用性高，且开发成本低，功能也近似于</a:t>
            </a:r>
            <a:r>
              <a:rPr lang="en-US" altLang="zh-CN" kern="100" dirty="0">
                <a:latin typeface="Times New Roman" panose="02020603050405020304" pitchFamily="18" charset="0"/>
              </a:rPr>
              <a:t>App</a:t>
            </a:r>
            <a:r>
              <a:rPr lang="zh-CN" altLang="zh-CN" kern="100" dirty="0">
                <a:latin typeface="Times New Roman" panose="02020603050405020304" pitchFamily="18" charset="0"/>
              </a:rPr>
              <a:t>的使用。</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41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229333" y="189609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646331"/>
          </a:xfrm>
          <a:prstGeom prst="rect">
            <a:avLst/>
          </a:prstGeom>
        </p:spPr>
        <p:txBody>
          <a:bodyPr>
            <a:spAutoFit/>
          </a:bodyPr>
          <a:lstStyle/>
          <a:p>
            <a:r>
              <a:rPr lang="en-US" altLang="zh-CN" kern="100" dirty="0">
                <a:latin typeface="Times New Roman" panose="02020603050405020304" pitchFamily="18" charset="0"/>
                <a:ea typeface="宋体" panose="02010600030101010101" pitchFamily="2" charset="-122"/>
              </a:rPr>
              <a:t>4.1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原有方案的优缺点、局限性及存在的问题</a:t>
            </a:r>
            <a:endParaRPr lang="zh-CN" altLang="en-US" dirty="0"/>
          </a:p>
        </p:txBody>
      </p:sp>
      <p:sp>
        <p:nvSpPr>
          <p:cNvPr id="11" name="矩形 10"/>
          <p:cNvSpPr/>
          <p:nvPr/>
        </p:nvSpPr>
        <p:spPr>
          <a:xfrm>
            <a:off x="2734734" y="1387822"/>
            <a:ext cx="4572000" cy="4801314"/>
          </a:xfrm>
          <a:prstGeom prst="rect">
            <a:avLst/>
          </a:prstGeom>
        </p:spPr>
        <p:txBody>
          <a:bodyPr>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原方案</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原本要用微信开发者工具制作前端，用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手动设计爬虫，用</a:t>
            </a:r>
            <a:r>
              <a:rPr lang="en-US" altLang="zh-CN" kern="100" dirty="0">
                <a:latin typeface="Times New Roman" panose="02020603050405020304" pitchFamily="18" charset="0"/>
                <a:ea typeface="宋体" panose="02010600030101010101" pitchFamily="2" charset="-122"/>
              </a:rPr>
              <a:t>MySQL</a:t>
            </a:r>
            <a:r>
              <a:rPr lang="zh-CN" altLang="zh-CN" kern="100" dirty="0">
                <a:latin typeface="Times New Roman" panose="02020603050405020304" pitchFamily="18" charset="0"/>
                <a:ea typeface="宋体" panose="02010600030101010101" pitchFamily="2" charset="-122"/>
              </a:rPr>
              <a:t>做数据库。</a:t>
            </a:r>
            <a:r>
              <a:rPr lang="en-US" altLang="zh-CN" kern="100" dirty="0">
                <a:latin typeface="Times New Roman" panose="02020603050405020304" pitchFamily="18" charset="0"/>
                <a:ea typeface="宋体" panose="02010600030101010101" pitchFamily="2" charset="-122"/>
              </a:rPr>
              <a:t> </a:t>
            </a: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a:latin typeface="Times New Roman" panose="02020603050405020304" pitchFamily="18" charset="0"/>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优点：</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endParaRPr lang="en-US" altLang="zh-CN" kern="100" dirty="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lvl="0" algn="just">
              <a:spcAft>
                <a:spcPts val="0"/>
              </a:spcAft>
            </a:pPr>
            <a:r>
              <a:rPr lang="en-US" altLang="zh-CN" kern="100" dirty="0">
                <a:latin typeface="Times New Roman" panose="02020603050405020304" pitchFamily="18" charset="0"/>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缺点：</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组员所需自学的科目过多，时间上可能来不及；</a:t>
            </a:r>
          </a:p>
          <a:p>
            <a:pPr marL="800100" indent="1270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爬虫爬网页需要一定的时间，无法实时更新信息提供给用户。</a:t>
            </a:r>
            <a:endParaRPr lang="en-US" altLang="zh-CN" kern="100" dirty="0">
              <a:latin typeface="Times New Roman" panose="02020603050405020304" pitchFamily="18" charset="0"/>
              <a:ea typeface="宋体" panose="02010600030101010101" pitchFamily="2" charset="-122"/>
            </a:endParaRPr>
          </a:p>
          <a:p>
            <a:pPr marL="800100" indent="127000" algn="just">
              <a:spcAft>
                <a:spcPts val="0"/>
              </a:spcAft>
            </a:pPr>
            <a:endParaRPr lang="zh-CN" altLang="zh-CN" kern="100" dirty="0">
              <a:latin typeface="Times New Roman" panose="02020603050405020304" pitchFamily="18" charset="0"/>
              <a:ea typeface="宋体" panose="02010600030101010101" pitchFamily="2" charset="-122"/>
            </a:endParaRPr>
          </a:p>
          <a:p>
            <a:pPr marL="342900" lvl="0" indent="-342900" algn="just">
              <a:spcAft>
                <a:spcPts val="0"/>
              </a:spcAft>
              <a:buAutoNum type="arabicPeriod" startAt="4"/>
            </a:pPr>
            <a:r>
              <a:rPr lang="zh-CN" altLang="zh-CN" kern="100" dirty="0">
                <a:latin typeface="Times New Roman" panose="02020603050405020304" pitchFamily="18" charset="0"/>
                <a:ea typeface="宋体" panose="02010600030101010101" pitchFamily="2" charset="-122"/>
              </a:rPr>
              <a:t>局限性及存在的问题：</a:t>
            </a:r>
          </a:p>
          <a:p>
            <a:pPr marL="800100" indent="127000" algn="just">
              <a:spcAft>
                <a:spcPts val="0"/>
              </a:spcAft>
            </a:pPr>
            <a:r>
              <a:rPr lang="zh-CN" altLang="zh-CN" kern="100" dirty="0">
                <a:latin typeface="Times New Roman" panose="02020603050405020304" pitchFamily="18" charset="0"/>
                <a:ea typeface="宋体" panose="02010600030101010101" pitchFamily="2" charset="-122"/>
              </a:rPr>
              <a:t>大部分内容涉及到的技术都没有学过，需要自学；</a:t>
            </a:r>
          </a:p>
        </p:txBody>
      </p:sp>
    </p:spTree>
    <p:extLst>
      <p:ext uri="{BB962C8B-B14F-4D97-AF65-F5344CB8AC3E}">
        <p14:creationId xmlns:p14="http://schemas.microsoft.com/office/powerpoint/2010/main" val="10978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p:cNvSpPr/>
          <p:nvPr/>
        </p:nvSpPr>
        <p:spPr>
          <a:xfrm>
            <a:off x="2548467" y="646182"/>
            <a:ext cx="4572000" cy="369332"/>
          </a:xfrm>
          <a:prstGeom prst="rect">
            <a:avLst/>
          </a:prstGeom>
        </p:spPr>
        <p:txBody>
          <a:bodyPr>
            <a:spAutoFit/>
          </a:bodyPr>
          <a:lstStyle/>
          <a:p>
            <a:r>
              <a:rPr lang="en-US" altLang="zh-CN" dirty="0"/>
              <a:t>4.2</a:t>
            </a:r>
            <a:r>
              <a:rPr lang="zh-CN" altLang="zh-CN" dirty="0"/>
              <a:t>可重用的系统，与要求之间的差距</a:t>
            </a:r>
            <a:endParaRPr lang="zh-CN" altLang="en-US" dirty="0"/>
          </a:p>
        </p:txBody>
      </p:sp>
      <p:sp>
        <p:nvSpPr>
          <p:cNvPr id="3" name="矩形 2"/>
          <p:cNvSpPr/>
          <p:nvPr/>
        </p:nvSpPr>
        <p:spPr>
          <a:xfrm>
            <a:off x="2548467" y="1247276"/>
            <a:ext cx="4572000" cy="4524315"/>
          </a:xfrm>
          <a:prstGeom prst="rect">
            <a:avLst/>
          </a:prstGeom>
        </p:spPr>
        <p:txBody>
          <a:bodyPr>
            <a:spAutoFit/>
          </a:bodyPr>
          <a:lstStyle/>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SQL</a:t>
            </a:r>
            <a:r>
              <a:rPr lang="zh-CN" altLang="zh-CN" kern="100" dirty="0">
                <a:latin typeface="Times New Roman" panose="02020603050405020304" pitchFamily="18" charset="0"/>
                <a:ea typeface="宋体" panose="02010600030101010101" pitchFamily="2" charset="-122"/>
              </a:rPr>
              <a:t>：用于访问和处理数据库的标准的计算机语言。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Git</a:t>
            </a:r>
            <a:r>
              <a:rPr lang="zh-CN" altLang="zh-CN" kern="100" dirty="0">
                <a:latin typeface="Times New Roman" panose="02020603050405020304" pitchFamily="18" charset="0"/>
                <a:ea typeface="宋体" panose="02010600030101010101" pitchFamily="2" charset="-122"/>
              </a:rPr>
              <a:t>：是一个开源的分布式版本控制系统，可以有效、高速的处理从很小到非常大的项目版本管理。</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Project</a:t>
            </a:r>
            <a:r>
              <a:rPr lang="zh-CN" altLang="zh-CN" kern="100" dirty="0">
                <a:latin typeface="Times New Roman" panose="02020603050405020304" pitchFamily="18" charset="0"/>
                <a:ea typeface="宋体" panose="02010600030101010101" pitchFamily="2" charset="-122"/>
              </a:rPr>
              <a:t>：通用的项目管理工具软件。</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微信开发者工具：帮助开发者简单和高效地开发和调试微信小程序</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是一种解释型、面向对象、动态数据类型的高级程序设计语言。</a:t>
            </a:r>
          </a:p>
          <a:p>
            <a:pPr marL="342900" lvl="0" indent="-342900" algn="just">
              <a:spcAft>
                <a:spcPts val="0"/>
              </a:spcAft>
              <a:buFont typeface="+mj-lt"/>
              <a:buAutoNum type="arabicPeriod"/>
            </a:pP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Kivy</a:t>
            </a:r>
            <a:r>
              <a:rPr lang="zh-CN" altLang="zh-CN" kern="100" dirty="0">
                <a:latin typeface="Times New Roman" panose="02020603050405020304" pitchFamily="18" charset="0"/>
                <a:ea typeface="宋体" panose="02010600030101010101" pitchFamily="2" charset="-122"/>
              </a:rPr>
              <a:t>是一个很优秀的，基于</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的</a:t>
            </a:r>
            <a:r>
              <a:rPr lang="en-US" altLang="zh-CN" kern="100" dirty="0">
                <a:latin typeface="Times New Roman" panose="02020603050405020304" pitchFamily="18" charset="0"/>
                <a:ea typeface="宋体" panose="02010600030101010101" pitchFamily="2" charset="-122"/>
              </a:rPr>
              <a:t>GUI</a:t>
            </a:r>
            <a:r>
              <a:rPr lang="zh-CN" altLang="zh-CN" kern="100" dirty="0">
                <a:latin typeface="Times New Roman" panose="02020603050405020304" pitchFamily="18" charset="0"/>
                <a:ea typeface="宋体" panose="02010600030101010101" pitchFamily="2" charset="-122"/>
              </a:rPr>
              <a:t>库，可以利用</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快速编程的特点，快速的编写</a:t>
            </a:r>
            <a:r>
              <a:rPr lang="en-US" altLang="zh-CN" kern="100" dirty="0">
                <a:latin typeface="Times New Roman" panose="02020603050405020304" pitchFamily="18" charset="0"/>
                <a:ea typeface="宋体" panose="02010600030101010101" pitchFamily="2" charset="-122"/>
              </a:rPr>
              <a:t>windows, </a:t>
            </a:r>
            <a:r>
              <a:rPr lang="en-US" altLang="zh-CN" kern="100" dirty="0" err="1">
                <a:latin typeface="Times New Roman" panose="02020603050405020304" pitchFamily="18" charset="0"/>
                <a:ea typeface="宋体" panose="02010600030101010101" pitchFamily="2" charset="-122"/>
              </a:rPr>
              <a:t>linux</a:t>
            </a:r>
            <a:r>
              <a:rPr lang="en-US" altLang="zh-CN" kern="100" dirty="0">
                <a:latin typeface="Times New Roman" panose="02020603050405020304" pitchFamily="18" charset="0"/>
                <a:ea typeface="宋体" panose="02010600030101010101" pitchFamily="2" charset="-122"/>
              </a:rPr>
              <a:t>, mac, android, </a:t>
            </a:r>
            <a:r>
              <a:rPr lang="en-US" altLang="zh-CN" kern="100" dirty="0" err="1">
                <a:latin typeface="Times New Roman" panose="02020603050405020304" pitchFamily="18" charset="0"/>
                <a:ea typeface="宋体" panose="02010600030101010101" pitchFamily="2" charset="-122"/>
              </a:rPr>
              <a:t>ios</a:t>
            </a:r>
            <a:r>
              <a:rPr lang="zh-CN" altLang="zh-CN" kern="100" dirty="0">
                <a:latin typeface="Times New Roman" panose="02020603050405020304" pitchFamily="18" charset="0"/>
                <a:ea typeface="宋体" panose="02010600030101010101" pitchFamily="2" charset="-122"/>
              </a:rPr>
              <a:t>等主流平台的应用程序。</a:t>
            </a:r>
          </a:p>
        </p:txBody>
      </p:sp>
    </p:spTree>
    <p:extLst>
      <p:ext uri="{BB962C8B-B14F-4D97-AF65-F5344CB8AC3E}">
        <p14:creationId xmlns:p14="http://schemas.microsoft.com/office/powerpoint/2010/main" val="342994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81300" y="406604"/>
            <a:ext cx="4572000" cy="4707058"/>
          </a:xfrm>
          <a:prstGeom prst="rect">
            <a:avLst/>
          </a:prstGeom>
        </p:spPr>
        <p:txBody>
          <a:bodyPr>
            <a:spAutoFit/>
          </a:bodyPr>
          <a:lstStyle/>
          <a:p>
            <a:pPr algn="just">
              <a:lnSpc>
                <a:spcPct val="172000"/>
              </a:lnSpc>
              <a:spcBef>
                <a:spcPts val="1300"/>
              </a:spcBef>
              <a:spcAft>
                <a:spcPts val="1300"/>
              </a:spcAft>
            </a:pPr>
            <a:r>
              <a:rPr lang="en-US" altLang="zh-CN" sz="3200" b="1" dirty="0">
                <a:latin typeface="Cambria" panose="02040503050406030204" pitchFamily="18" charset="0"/>
              </a:rPr>
              <a:t>4.3</a:t>
            </a:r>
            <a:r>
              <a:rPr lang="zh-CN" altLang="zh-CN" sz="3200" b="1" dirty="0">
                <a:latin typeface="Cambria" panose="02040503050406030204" pitchFamily="18" charset="0"/>
                <a:ea typeface="宋体" panose="02010600030101010101" pitchFamily="2" charset="-122"/>
              </a:rPr>
              <a:t>可选择的系统方案</a:t>
            </a:r>
            <a:r>
              <a:rPr lang="en-US" altLang="zh-CN" sz="3200" b="1" dirty="0">
                <a:latin typeface="Cambria" panose="02040503050406030204" pitchFamily="18" charset="0"/>
              </a:rPr>
              <a:t>1</a:t>
            </a:r>
            <a:endParaRPr lang="zh-CN" altLang="zh-CN" sz="3200" b="1" dirty="0">
              <a:latin typeface="Cambria" panose="02040503050406030204" pitchFamily="18" charset="0"/>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方案：</a:t>
            </a:r>
          </a:p>
          <a:p>
            <a:pPr marL="266700" indent="266700" algn="just">
              <a:spcAft>
                <a:spcPts val="0"/>
              </a:spcAft>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开源爬虫</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微信开发者工具</a:t>
            </a: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mySQL</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腾讯云服务器</a:t>
            </a:r>
          </a:p>
          <a:p>
            <a:pPr indent="266700" algn="just">
              <a:spcAft>
                <a:spcPts val="0"/>
              </a:spcAft>
            </a:pPr>
            <a:r>
              <a:rPr lang="zh-CN" altLang="zh-CN" kern="100" dirty="0">
                <a:latin typeface="Times New Roman" panose="02020603050405020304" pitchFamily="18" charset="0"/>
                <a:ea typeface="宋体" panose="02010600030101010101" pitchFamily="2" charset="-122"/>
              </a:rPr>
              <a:t>缺点：</a:t>
            </a:r>
          </a:p>
          <a:p>
            <a:pPr marL="342900" lvl="0" indent="-342900" algn="just">
              <a:spcAft>
                <a:spcPts val="0"/>
              </a:spcAft>
              <a:buFont typeface="+mj-lt"/>
              <a:buAutoNum type="arabicPeriod"/>
            </a:pP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爬虫的性能可能没有</a:t>
            </a:r>
            <a:r>
              <a:rPr lang="en-US" altLang="zh-CN" kern="100" dirty="0">
                <a:latin typeface="Times New Roman" panose="02020603050405020304" pitchFamily="18" charset="0"/>
                <a:ea typeface="宋体" panose="02010600030101010101" pitchFamily="2" charset="-122"/>
              </a:rPr>
              <a:t>Python</a:t>
            </a:r>
            <a:r>
              <a:rPr lang="zh-CN" altLang="zh-CN" kern="100" dirty="0">
                <a:latin typeface="Times New Roman" panose="02020603050405020304" pitchFamily="18" charset="0"/>
                <a:ea typeface="宋体" panose="02010600030101010101" pitchFamily="2" charset="-122"/>
              </a:rPr>
              <a:t>好。</a:t>
            </a:r>
          </a:p>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微信开发者工具是第一次使用，对其中的许多东西并不熟悉，得花大量时间自学。</a:t>
            </a:r>
          </a:p>
          <a:p>
            <a:pPr indent="266700" algn="just">
              <a:spcAft>
                <a:spcPts val="0"/>
              </a:spcAft>
            </a:pPr>
            <a:r>
              <a:rPr lang="zh-CN" altLang="zh-CN" kern="100" dirty="0">
                <a:latin typeface="Times New Roman" panose="02020603050405020304" pitchFamily="18" charset="0"/>
                <a:ea typeface="宋体" panose="02010600030101010101" pitchFamily="2" charset="-122"/>
              </a:rPr>
              <a:t>优点：</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基本能实现预期效果。</a:t>
            </a:r>
          </a:p>
          <a:p>
            <a:pPr indent="266700" algn="just">
              <a:spcAft>
                <a:spcPts val="0"/>
              </a:spcAft>
            </a:pPr>
            <a:r>
              <a:rPr lang="zh-CN" altLang="zh-CN" kern="100" dirty="0">
                <a:latin typeface="Times New Roman" panose="02020603050405020304" pitchFamily="18" charset="0"/>
                <a:ea typeface="宋体" panose="02010600030101010101" pitchFamily="2" charset="-122"/>
              </a:rPr>
              <a:t>存在问题： </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第一次使用微信开发者工具，开发进度缓慢。</a:t>
            </a:r>
          </a:p>
        </p:txBody>
      </p:sp>
    </p:spTree>
    <p:extLst>
      <p:ext uri="{BB962C8B-B14F-4D97-AF65-F5344CB8AC3E}">
        <p14:creationId xmlns:p14="http://schemas.microsoft.com/office/powerpoint/2010/main" val="87935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139321"/>
          </a:xfrm>
          <a:prstGeom prst="rect">
            <a:avLst/>
          </a:prstGeom>
        </p:spPr>
        <p:txBody>
          <a:bodyPr>
            <a:spAutoFit/>
          </a:bodyPr>
          <a:lstStyle/>
          <a:p>
            <a:r>
              <a:rPr lang="en-US" altLang="zh-CN" b="1"/>
              <a:t>4.5</a:t>
            </a:r>
            <a:r>
              <a:rPr lang="zh-CN" altLang="zh-CN" b="1" dirty="0"/>
              <a:t>选择最终方案的准则</a:t>
            </a:r>
          </a:p>
          <a:p>
            <a:r>
              <a:rPr lang="zh-CN" altLang="zh-CN" dirty="0"/>
              <a:t>最终选择：方案</a:t>
            </a:r>
            <a:r>
              <a:rPr lang="en-US" altLang="zh-CN" dirty="0"/>
              <a:t>1</a:t>
            </a:r>
            <a:endParaRPr lang="zh-CN" altLang="zh-CN" dirty="0"/>
          </a:p>
          <a:p>
            <a:r>
              <a:rPr lang="zh-CN" altLang="zh-CN" dirty="0"/>
              <a:t>原因如下：</a:t>
            </a:r>
          </a:p>
          <a:p>
            <a:pPr lvl="2"/>
            <a:r>
              <a:rPr lang="zh-CN" altLang="zh-CN" dirty="0"/>
              <a:t>对于</a:t>
            </a:r>
            <a:r>
              <a:rPr lang="en-US" altLang="zh-CN" dirty="0"/>
              <a:t>Java</a:t>
            </a:r>
            <a:r>
              <a:rPr lang="zh-CN" altLang="zh-CN" dirty="0"/>
              <a:t>语言我们更加熟悉，且上手快，两个方案都需要自学微信开发者工具，所以我们选择一个时间成本花费低的方案。</a:t>
            </a:r>
          </a:p>
          <a:p>
            <a:pPr lvl="2"/>
            <a:r>
              <a:rPr lang="zh-CN" altLang="zh-CN" dirty="0"/>
              <a:t>使用开源爬虫框架更加稳定可靠，这保证了小程序运行的速度能实现在用户能够接受的范围，用户体验不至于太差。</a:t>
            </a:r>
          </a:p>
        </p:txBody>
      </p:sp>
    </p:spTree>
    <p:extLst>
      <p:ext uri="{BB962C8B-B14F-4D97-AF65-F5344CB8AC3E}">
        <p14:creationId xmlns:p14="http://schemas.microsoft.com/office/powerpoint/2010/main" val="1088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0" y="695325"/>
              <a:ext cx="2236510" cy="1323439"/>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说明及版</a:t>
              </a:r>
              <a:endParaRPr lang="en-US" altLang="zh-CN" sz="4000" dirty="0">
                <a:solidFill>
                  <a:schemeClr val="bg1"/>
                </a:solidFill>
                <a:latin typeface="微软雅黑 Light" panose="020B0502040204020203" pitchFamily="34" charset="-122"/>
                <a:ea typeface="微软雅黑 Light" panose="020B0502040204020203" pitchFamily="34" charset="-122"/>
              </a:endParaRPr>
            </a:p>
            <a:p>
              <a:r>
                <a:rPr lang="zh-CN" altLang="en-US" sz="4000" dirty="0">
                  <a:solidFill>
                    <a:schemeClr val="bg1"/>
                  </a:solidFill>
                  <a:latin typeface="微软雅黑 Light" panose="020B0502040204020203" pitchFamily="34" charset="-122"/>
                  <a:ea typeface="微软雅黑 Light" panose="020B0502040204020203" pitchFamily="34" charset="-122"/>
                </a:rPr>
                <a:t>本记录：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84731" cy="461665"/>
            </a:xfrm>
            <a:prstGeom prst="rect">
              <a:avLst/>
            </a:prstGeom>
            <a:noFill/>
            <a:ln>
              <a:noFill/>
            </a:ln>
          </p:spPr>
          <p:txBody>
            <a:bodyPr wrap="none" rtlCol="0">
              <a:spAutoFit/>
            </a:bodyPr>
            <a:lstStyle/>
            <a:p>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800350" y="882601"/>
            <a:ext cx="4572000" cy="2308324"/>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说明：</a:t>
            </a:r>
          </a:p>
          <a:p>
            <a:pPr indent="127000" algn="just">
              <a:spcAft>
                <a:spcPts val="0"/>
              </a:spcAft>
            </a:pPr>
            <a:r>
              <a:rPr lang="en-US" altLang="zh-CN" kern="100" dirty="0">
                <a:latin typeface="Times New Roman" panose="02020603050405020304" pitchFamily="18" charset="0"/>
                <a:ea typeface="宋体" panose="02010600030101010101" pitchFamily="2" charset="-122"/>
              </a:rPr>
              <a:t>l.</a:t>
            </a:r>
            <a:r>
              <a:rPr lang="zh-CN" altLang="zh-CN" kern="100" dirty="0">
                <a:latin typeface="Times New Roman" panose="02020603050405020304" pitchFamily="18" charset="0"/>
                <a:ea typeface="宋体" panose="02010600030101010101" pitchFamily="2" charset="-122"/>
              </a:rPr>
              <a:t>《可行性分析</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研究</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报告》</a:t>
            </a:r>
            <a:r>
              <a:rPr lang="en-US" altLang="zh-CN" kern="100" dirty="0">
                <a:latin typeface="Times New Roman" panose="02020603050405020304" pitchFamily="18" charset="0"/>
                <a:ea typeface="宋体" panose="02010600030101010101" pitchFamily="2" charset="-122"/>
              </a:rPr>
              <a:t>(FAR)</a:t>
            </a:r>
            <a:r>
              <a:rPr lang="zh-CN" altLang="zh-CN" kern="100" dirty="0">
                <a:latin typeface="Times New Roman" panose="02020603050405020304" pitchFamily="18" charset="0"/>
                <a:ea typeface="宋体" panose="02010600030101010101" pitchFamily="2" charset="-122"/>
              </a:rPr>
              <a:t>是项目初期策划的结果，它分析了项目的要求、目标和环境；提出了几种可供选择的方案；并从技术、经济和法律各方面进行了可行性分析。可作为项目决策的依据。</a:t>
            </a:r>
          </a:p>
          <a:p>
            <a:pPr indent="127000" algn="just">
              <a:spcAft>
                <a:spcPts val="0"/>
              </a:spcAft>
            </a:pPr>
            <a:r>
              <a:rPr lang="en-US" altLang="zh-CN" kern="100" dirty="0">
                <a:latin typeface="Times New Roman" panose="02020603050405020304" pitchFamily="18" charset="0"/>
                <a:ea typeface="宋体" panose="02010600030101010101" pitchFamily="2" charset="-122"/>
              </a:rPr>
              <a:t>2.FAR</a:t>
            </a:r>
            <a:r>
              <a:rPr lang="zh-CN" altLang="zh-CN" kern="100" dirty="0">
                <a:latin typeface="Times New Roman" panose="02020603050405020304" pitchFamily="18" charset="0"/>
                <a:ea typeface="宋体" panose="02010600030101010101" pitchFamily="2" charset="-122"/>
              </a:rPr>
              <a:t>也可以作为项目建议书、投标书等文件的基础。</a:t>
            </a:r>
            <a:endParaRPr lang="en-US" altLang="zh-CN" kern="100"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2311882" y="3190925"/>
            <a:ext cx="5844531" cy="2252139"/>
          </a:xfrm>
          <a:prstGeom prst="rect">
            <a:avLst/>
          </a:prstGeom>
        </p:spPr>
      </p:pic>
    </p:spTree>
    <p:extLst>
      <p:ext uri="{BB962C8B-B14F-4D97-AF65-F5344CB8AC3E}">
        <p14:creationId xmlns:p14="http://schemas.microsoft.com/office/powerpoint/2010/main" val="133386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68600" y="1105104"/>
            <a:ext cx="4572000" cy="369332"/>
          </a:xfrm>
          <a:prstGeom prst="rect">
            <a:avLst/>
          </a:prstGeom>
        </p:spPr>
        <p:txBody>
          <a:bodyPr>
            <a:spAutoFit/>
          </a:bodyPr>
          <a:lstStyle/>
          <a:p>
            <a:r>
              <a:rPr lang="en-US" altLang="zh-CN" b="1" dirty="0"/>
              <a:t>4.6</a:t>
            </a:r>
            <a:r>
              <a:rPr lang="zh-CN" altLang="zh-CN" dirty="0"/>
              <a:t>数据流程和处理流程</a:t>
            </a:r>
            <a:endParaRPr lang="en-US" altLang="zh-CN"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64109499"/>
              </p:ext>
            </p:extLst>
          </p:nvPr>
        </p:nvGraphicFramePr>
        <p:xfrm>
          <a:off x="2420937" y="1627077"/>
          <a:ext cx="6723063" cy="1830107"/>
        </p:xfrm>
        <a:graphic>
          <a:graphicData uri="http://schemas.openxmlformats.org/presentationml/2006/ole">
            <mc:AlternateContent xmlns:mc="http://schemas.openxmlformats.org/markup-compatibility/2006">
              <mc:Choice xmlns:v="urn:schemas-microsoft-com:vml" Requires="v">
                <p:oleObj spid="_x0000_s1031" name="Visio" r:id="rId3" imgW="7372328" imgH="1876478" progId="Visio.Drawing.15">
                  <p:embed/>
                </p:oleObj>
              </mc:Choice>
              <mc:Fallback>
                <p:oleObj name="Visio" r:id="rId3" imgW="7372328" imgH="187647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1627077"/>
                        <a:ext cx="6723063" cy="1830107"/>
                      </a:xfrm>
                      <a:prstGeom prst="rect">
                        <a:avLst/>
                      </a:prstGeom>
                      <a:noFill/>
                    </p:spPr>
                  </p:pic>
                </p:oleObj>
              </mc:Fallback>
            </mc:AlternateContent>
          </a:graphicData>
        </a:graphic>
      </p:graphicFrame>
      <p:sp>
        <p:nvSpPr>
          <p:cNvPr id="6" name="Rectangle 4"/>
          <p:cNvSpPr>
            <a:spLocks noChangeArrowheads="1"/>
          </p:cNvSpPr>
          <p:nvPr/>
        </p:nvSpPr>
        <p:spPr bwMode="auto">
          <a:xfrm>
            <a:off x="2420937"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3584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89979" y="1061681"/>
              <a:ext cx="2131921" cy="461665"/>
            </a:xfrm>
            <a:prstGeom prst="rect">
              <a:avLst/>
            </a:prstGeom>
            <a:noFill/>
            <a:ln>
              <a:noFill/>
            </a:ln>
          </p:spPr>
          <p:txBody>
            <a:bodyPr wrap="square" rtlCol="0">
              <a:spAutoFit/>
            </a:bodyPr>
            <a:lstStyle/>
            <a:p>
              <a:r>
                <a:rPr lang="en-US" altLang="zh-CN" sz="2400" kern="100" dirty="0">
                  <a:solidFill>
                    <a:schemeClr val="bg1"/>
                  </a:solidFill>
                  <a:latin typeface="微软雅黑 Light" panose="020B0502040204020203" pitchFamily="34" charset="-122"/>
                  <a:ea typeface="微软雅黑 Light" panose="020B0502040204020203" pitchFamily="34" charset="-122"/>
                </a:rPr>
                <a:t>4.</a:t>
              </a:r>
              <a:r>
                <a:rPr lang="zh-CN" altLang="en-US" sz="2400" kern="100" dirty="0">
                  <a:solidFill>
                    <a:schemeClr val="bg1"/>
                  </a:solidFill>
                  <a:latin typeface="微软雅黑 Light" panose="020B0502040204020203" pitchFamily="34" charset="-122"/>
                  <a:ea typeface="微软雅黑 Light" panose="020B0502040204020203" pitchFamily="34" charset="-122"/>
                </a:rPr>
                <a:t>可选的方案</a:t>
              </a:r>
              <a:endParaRPr lang="en-US" altLang="zh-CN" sz="24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159657" y="188309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Optional solutions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10" name="对象 9"/>
          <p:cNvGraphicFramePr>
            <a:graphicFrameLocks noChangeAspect="1"/>
          </p:cNvGraphicFramePr>
          <p:nvPr>
            <p:extLst>
              <p:ext uri="{D42A27DB-BD31-4B8C-83A1-F6EECF244321}">
                <p14:modId xmlns:p14="http://schemas.microsoft.com/office/powerpoint/2010/main" val="2618920308"/>
              </p:ext>
            </p:extLst>
          </p:nvPr>
        </p:nvGraphicFramePr>
        <p:xfrm>
          <a:off x="2932805" y="200025"/>
          <a:ext cx="5267325" cy="6657975"/>
        </p:xfrm>
        <a:graphic>
          <a:graphicData uri="http://schemas.openxmlformats.org/presentationml/2006/ole">
            <mc:AlternateContent xmlns:mc="http://schemas.openxmlformats.org/markup-compatibility/2006">
              <mc:Choice xmlns:v="urn:schemas-microsoft-com:vml" Requires="v">
                <p:oleObj spid="_x0000_s2052" name="Visio" r:id="rId3" imgW="5772038" imgH="7296217" progId="Visio.Drawing.15">
                  <p:embed/>
                </p:oleObj>
              </mc:Choice>
              <mc:Fallback>
                <p:oleObj name="Visio" r:id="rId3" imgW="5772038" imgH="7296217" progId="Visio.Drawing.15">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805" y="200025"/>
                        <a:ext cx="5267325" cy="665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884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5" name="表格 4"/>
          <p:cNvGraphicFramePr>
            <a:graphicFrameLocks noGrp="1"/>
          </p:cNvGraphicFramePr>
          <p:nvPr>
            <p:extLst>
              <p:ext uri="{D42A27DB-BD31-4B8C-83A1-F6EECF244321}">
                <p14:modId xmlns:p14="http://schemas.microsoft.com/office/powerpoint/2010/main" val="702563296"/>
              </p:ext>
            </p:extLst>
          </p:nvPr>
        </p:nvGraphicFramePr>
        <p:xfrm>
          <a:off x="2487171" y="1061681"/>
          <a:ext cx="4230370" cy="2743200"/>
        </p:xfrm>
        <a:graphic>
          <a:graphicData uri="http://schemas.openxmlformats.org/drawingml/2006/table">
            <a:tbl>
              <a:tblPr>
                <a:tableStyleId>{5C22544A-7EE6-4342-B048-85BDC9FD1C3A}</a:tableStyleId>
              </a:tblPr>
              <a:tblGrid>
                <a:gridCol w="2023110">
                  <a:extLst>
                    <a:ext uri="{9D8B030D-6E8A-4147-A177-3AD203B41FA5}">
                      <a16:colId xmlns:a16="http://schemas.microsoft.com/office/drawing/2014/main" val="400300523"/>
                    </a:ext>
                  </a:extLst>
                </a:gridCol>
                <a:gridCol w="2207260">
                  <a:extLst>
                    <a:ext uri="{9D8B030D-6E8A-4147-A177-3AD203B41FA5}">
                      <a16:colId xmlns:a16="http://schemas.microsoft.com/office/drawing/2014/main" val="2512303877"/>
                    </a:ext>
                  </a:extLst>
                </a:gridCol>
              </a:tblGrid>
              <a:tr h="164285">
                <a:tc>
                  <a:txBody>
                    <a:bodyPr/>
                    <a:lstStyle/>
                    <a:p>
                      <a:pPr indent="304800" algn="just">
                        <a:spcAft>
                          <a:spcPts val="0"/>
                        </a:spcAft>
                      </a:pPr>
                      <a:r>
                        <a:rPr lang="zh-CN" sz="1200" kern="100" dirty="0">
                          <a:effectLst/>
                        </a:rPr>
                        <a:t>任务</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成本（元）</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51611194"/>
                  </a:ext>
                </a:extLst>
              </a:tr>
              <a:tr h="164285">
                <a:tc>
                  <a:txBody>
                    <a:bodyPr/>
                    <a:lstStyle/>
                    <a:p>
                      <a:pPr indent="304800" algn="just">
                        <a:spcAft>
                          <a:spcPts val="0"/>
                        </a:spcAft>
                      </a:pPr>
                      <a:r>
                        <a:rPr lang="zh-CN" sz="1200" kern="100" dirty="0">
                          <a:effectLst/>
                        </a:rPr>
                        <a:t>前期准备</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8653471"/>
                  </a:ext>
                </a:extLst>
              </a:tr>
              <a:tr h="164285">
                <a:tc>
                  <a:txBody>
                    <a:bodyPr/>
                    <a:lstStyle/>
                    <a:p>
                      <a:pPr indent="304800" algn="just">
                        <a:spcAft>
                          <a:spcPts val="0"/>
                        </a:spcAft>
                      </a:pPr>
                      <a:r>
                        <a:rPr lang="zh-CN" sz="1200" kern="100">
                          <a:effectLst/>
                        </a:rPr>
                        <a:t>可行性研究</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zh-CN" sz="1200" kern="100">
                          <a:effectLst/>
                        </a:rPr>
                        <a:t>无消费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47000321"/>
                  </a:ext>
                </a:extLst>
              </a:tr>
              <a:tr h="164285">
                <a:tc>
                  <a:txBody>
                    <a:bodyPr/>
                    <a:lstStyle/>
                    <a:p>
                      <a:pPr indent="304800" algn="just">
                        <a:spcAft>
                          <a:spcPts val="0"/>
                        </a:spcAft>
                      </a:pPr>
                      <a:r>
                        <a:rPr lang="zh-CN" sz="1200" kern="100">
                          <a:effectLst/>
                        </a:rPr>
                        <a:t>需求分析</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10319004"/>
                  </a:ext>
                </a:extLst>
              </a:tr>
              <a:tr h="164285">
                <a:tc>
                  <a:txBody>
                    <a:bodyPr/>
                    <a:lstStyle/>
                    <a:p>
                      <a:pPr indent="304800" algn="just">
                        <a:spcAft>
                          <a:spcPts val="0"/>
                        </a:spcAft>
                      </a:pPr>
                      <a:r>
                        <a:rPr lang="zh-CN" sz="1200" kern="100">
                          <a:effectLst/>
                        </a:rPr>
                        <a:t>草拟规格说明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83187280"/>
                  </a:ext>
                </a:extLst>
              </a:tr>
              <a:tr h="164285">
                <a:tc>
                  <a:txBody>
                    <a:bodyPr/>
                    <a:lstStyle/>
                    <a:p>
                      <a:pPr indent="304800" algn="just">
                        <a:spcAft>
                          <a:spcPts val="0"/>
                        </a:spcAft>
                      </a:pPr>
                      <a:r>
                        <a:rPr lang="zh-CN" sz="120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37274193"/>
                  </a:ext>
                </a:extLst>
              </a:tr>
              <a:tr h="164285">
                <a:tc>
                  <a:txBody>
                    <a:bodyPr/>
                    <a:lstStyle/>
                    <a:p>
                      <a:pPr indent="304800" algn="just">
                        <a:spcAft>
                          <a:spcPts val="0"/>
                        </a:spcAft>
                      </a:pPr>
                      <a:r>
                        <a:rPr lang="zh-CN" sz="1200" kern="100">
                          <a:effectLst/>
                        </a:rPr>
                        <a:t>编码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3153466"/>
                  </a:ext>
                </a:extLst>
              </a:tr>
              <a:tr h="164285">
                <a:tc>
                  <a:txBody>
                    <a:bodyPr/>
                    <a:lstStyle/>
                    <a:p>
                      <a:pPr indent="304800" algn="just">
                        <a:spcAft>
                          <a:spcPts val="0"/>
                        </a:spcAft>
                      </a:pPr>
                      <a:r>
                        <a:rPr lang="zh-CN" sz="1200" kern="100">
                          <a:effectLst/>
                        </a:rPr>
                        <a:t>综合测试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62119844"/>
                  </a:ext>
                </a:extLst>
              </a:tr>
              <a:tr h="164285">
                <a:tc>
                  <a:txBody>
                    <a:bodyPr/>
                    <a:lstStyle/>
                    <a:p>
                      <a:pPr indent="304800" algn="just">
                        <a:spcAft>
                          <a:spcPts val="0"/>
                        </a:spcAft>
                      </a:pPr>
                      <a:r>
                        <a:rPr lang="zh-CN" sz="1200" kern="100">
                          <a:effectLst/>
                        </a:rPr>
                        <a:t>维护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11371735"/>
                  </a:ext>
                </a:extLst>
              </a:tr>
              <a:tr h="164285">
                <a:tc>
                  <a:txBody>
                    <a:bodyPr/>
                    <a:lstStyle/>
                    <a:p>
                      <a:pPr indent="304800" algn="just">
                        <a:spcAft>
                          <a:spcPts val="0"/>
                        </a:spcAft>
                      </a:pPr>
                      <a:r>
                        <a:rPr lang="zh-CN" sz="1200" kern="100">
                          <a:effectLst/>
                        </a:rPr>
                        <a:t>制定并修订项目介绍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6988659"/>
                  </a:ext>
                </a:extLst>
              </a:tr>
              <a:tr h="164285">
                <a:tc>
                  <a:txBody>
                    <a:bodyPr/>
                    <a:lstStyle/>
                    <a:p>
                      <a:pPr indent="304800" algn="just">
                        <a:spcAft>
                          <a:spcPts val="0"/>
                        </a:spcAft>
                      </a:pPr>
                      <a:r>
                        <a:rPr lang="zh-CN" sz="1200" kern="100">
                          <a:effectLst/>
                        </a:rPr>
                        <a:t>制定并修订项目计划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3850301"/>
                  </a:ext>
                </a:extLst>
              </a:tr>
              <a:tr h="164285">
                <a:tc>
                  <a:txBody>
                    <a:bodyPr/>
                    <a:lstStyle/>
                    <a:p>
                      <a:pPr indent="304800" algn="just">
                        <a:spcAft>
                          <a:spcPts val="0"/>
                        </a:spcAft>
                      </a:pPr>
                      <a:r>
                        <a:rPr lang="zh-CN" sz="1200" kern="100">
                          <a:effectLst/>
                        </a:rPr>
                        <a:t>草拟开发计划书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1259752"/>
                  </a:ext>
                </a:extLst>
              </a:tr>
              <a:tr h="164285">
                <a:tc>
                  <a:txBody>
                    <a:bodyPr/>
                    <a:lstStyle/>
                    <a:p>
                      <a:pPr indent="304800" algn="just">
                        <a:spcAft>
                          <a:spcPts val="0"/>
                        </a:spcAft>
                      </a:pPr>
                      <a:r>
                        <a:rPr lang="zh-CN" sz="1200" kern="100">
                          <a:effectLst/>
                        </a:rPr>
                        <a:t>制定并验证规格说明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62613161"/>
                  </a:ext>
                </a:extLst>
              </a:tr>
              <a:tr h="164285">
                <a:tc>
                  <a:txBody>
                    <a:bodyPr/>
                    <a:lstStyle/>
                    <a:p>
                      <a:pPr indent="304800" algn="just">
                        <a:spcAft>
                          <a:spcPts val="0"/>
                        </a:spcAft>
                      </a:pPr>
                      <a:r>
                        <a:rPr lang="zh-CN" sz="1200" kern="100">
                          <a:effectLst/>
                        </a:rPr>
                        <a:t>制定测试计划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10237166"/>
                  </a:ext>
                </a:extLst>
              </a:tr>
              <a:tr h="164285">
                <a:tc>
                  <a:txBody>
                    <a:bodyPr/>
                    <a:lstStyle/>
                    <a:p>
                      <a:pPr indent="304800" algn="just">
                        <a:spcAft>
                          <a:spcPts val="0"/>
                        </a:spcAft>
                      </a:pPr>
                      <a:r>
                        <a:rPr lang="zh-CN" sz="1200" kern="100">
                          <a:effectLst/>
                        </a:rPr>
                        <a:t>总计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20098963"/>
                  </a:ext>
                </a:extLst>
              </a:tr>
            </a:tbl>
          </a:graphicData>
        </a:graphic>
      </p:graphicFrame>
      <p:sp>
        <p:nvSpPr>
          <p:cNvPr id="9" name="Rectangle 1"/>
          <p:cNvSpPr>
            <a:spLocks noChangeArrowheads="1"/>
          </p:cNvSpPr>
          <p:nvPr/>
        </p:nvSpPr>
        <p:spPr bwMode="auto">
          <a:xfrm>
            <a:off x="2233586" y="-88133"/>
            <a:ext cx="684691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bmk="_Toc511477847">
                <a:latin typeface="Cambria" panose="02040503050406030204" pitchFamily="18" charset="0"/>
              </a:rPr>
              <a:t>5.1</a:t>
            </a:r>
            <a:r>
              <a:rPr kumimoji="0" lang="zh-CN" altLang="en-US" sz="1600" b="1" i="0" u="none" strike="noStrike" cap="none" normalizeH="0" baseline="0" dirty="0" bmk="_Toc511477847">
                <a:ln>
                  <a:noFill/>
                </a:ln>
                <a:solidFill>
                  <a:schemeClr val="tx1"/>
                </a:solidFill>
                <a:effectLst/>
                <a:latin typeface="宋体" panose="02010600030101010101" pitchFamily="2" charset="-122"/>
                <a:ea typeface="宋体" panose="02010600030101010101" pitchFamily="2" charset="-122"/>
              </a:rPr>
              <a:t>投资</a:t>
            </a:r>
            <a:endParaRPr kumimoji="0" lang="zh-CN" altLang="en-US" sz="1600" b="1" i="0" u="none" strike="noStrike" cap="none" normalizeH="0" baseline="0" dirty="0">
              <a:ln>
                <a:noFill/>
              </a:ln>
              <a:solidFill>
                <a:schemeClr val="tx1"/>
              </a:solidFill>
              <a:effectLst/>
              <a:latin typeface="Cambria" panose="02040503050406030204" pitchFamily="18" charset="0"/>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基本建设投资</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开发所需软件以及小组成员每人一台电脑和相应的网络环境。</a:t>
            </a:r>
            <a:endParaRPr kumimoji="0" lang="zh-CN" altLang="en-US" sz="1200" b="0" i="0" u="none" strike="noStrike" cap="none" normalizeH="0" baseline="0" dirty="0">
              <a:ln>
                <a:noFill/>
              </a:ln>
              <a:solidFill>
                <a:schemeClr val="tx1"/>
              </a:solidFill>
              <a:effectLst/>
            </a:endParaRPr>
          </a:p>
          <a:p>
            <a:pPr marR="0" lvl="0" indent="0" algn="l" defTabSz="914400" rtl="0" eaLnBrk="0" fontAlgn="base" latinLnBrk="0" hangingPunct="0">
              <a:lnSpc>
                <a:spcPct val="100000"/>
              </a:lnSpc>
              <a:spcBef>
                <a:spcPct val="0"/>
              </a:spcBef>
              <a:spcAft>
                <a:spcPct val="0"/>
              </a:spcAft>
              <a:buClrTx/>
              <a:buSzTx/>
              <a:tabLst/>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时间成本</a:t>
            </a:r>
            <a:endParaRPr kumimoji="0" lang="zh-CN" altLang="en-US" sz="1200" b="0" i="0" u="none" strike="noStrike" cap="none" normalizeH="0" baseline="0" dirty="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首先，根据课本内容的建议，我们将本项目生命周期假设为</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个月。</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0" name="矩形 9"/>
          <p:cNvSpPr/>
          <p:nvPr/>
        </p:nvSpPr>
        <p:spPr>
          <a:xfrm>
            <a:off x="2413768" y="3745467"/>
            <a:ext cx="6366933" cy="954107"/>
          </a:xfrm>
          <a:prstGeom prst="rect">
            <a:avLst/>
          </a:prstGeom>
        </p:spPr>
        <p:txBody>
          <a:bodyPr wrap="square">
            <a:spAutoFit/>
          </a:bodyPr>
          <a:lstStyle/>
          <a:p>
            <a:pPr lvl="0" defTabSz="914400" eaLnBrk="0" fontAlgn="base" hangingPunct="0">
              <a:spcBef>
                <a:spcPct val="0"/>
              </a:spcBef>
              <a:spcAft>
                <a:spcPct val="0"/>
              </a:spcAft>
            </a:pP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货币的时间价值</a:t>
            </a:r>
            <a:endParaRPr lang="zh-CN" altLang="en-US" sz="1400" dirty="0"/>
          </a:p>
          <a:p>
            <a:pPr lvl="0" indent="266700" defTabSz="914400" eaLnBrk="0" fontAlgn="base" hangingPunct="0">
              <a:spcBef>
                <a:spcPct val="0"/>
              </a:spcBef>
              <a:spcAft>
                <a:spcPct val="0"/>
              </a:spcAft>
            </a:pP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假定年利率</a:t>
            </a:r>
            <a:r>
              <a:rPr lang="en-US" altLang="zh-CN" sz="1400" dirty="0" err="1">
                <a:latin typeface="Times New Roman" panose="02020603050405020304" pitchFamily="18" charset="0"/>
                <a:ea typeface="宋体" panose="02010600030101010101" pitchFamily="2" charset="-122"/>
                <a:cs typeface="Times New Roman" panose="02020603050405020304" pitchFamily="18" charset="0"/>
              </a:rPr>
              <a:t>i</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，开发该项目所需成本总计估计为</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38450.56</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元。假定软件内植入广告，结合我们预期的用户数量，每天的广告收入为每天</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元，则每年收益</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10950</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dirty="0"/>
          </a:p>
        </p:txBody>
      </p:sp>
      <p:pic>
        <p:nvPicPr>
          <p:cNvPr id="11" name="图片 10"/>
          <p:cNvPicPr>
            <a:picLocks noChangeAspect="1"/>
          </p:cNvPicPr>
          <p:nvPr/>
        </p:nvPicPr>
        <p:blipFill>
          <a:blip r:embed="rId2"/>
          <a:stretch>
            <a:fillRect/>
          </a:stretch>
        </p:blipFill>
        <p:spPr>
          <a:xfrm>
            <a:off x="2487171" y="4730801"/>
            <a:ext cx="5275695" cy="1589475"/>
          </a:xfrm>
          <a:prstGeom prst="rect">
            <a:avLst/>
          </a:prstGeom>
        </p:spPr>
      </p:pic>
    </p:spTree>
    <p:extLst>
      <p:ext uri="{BB962C8B-B14F-4D97-AF65-F5344CB8AC3E}">
        <p14:creationId xmlns:p14="http://schemas.microsoft.com/office/powerpoint/2010/main" val="3012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9" name="Rectangle 1"/>
          <p:cNvSpPr>
            <a:spLocks noChangeArrowheads="1"/>
          </p:cNvSpPr>
          <p:nvPr/>
        </p:nvSpPr>
        <p:spPr bwMode="auto">
          <a:xfrm>
            <a:off x="2233586" y="281199"/>
            <a:ext cx="6846914" cy="579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lang="en-US" altLang="zh-CN" sz="1600" b="1" dirty="0" bmk="_Toc511477847">
                <a:latin typeface="Cambria" panose="02040503050406030204" pitchFamily="18" charset="0"/>
              </a:rPr>
              <a:t>5.2</a:t>
            </a:r>
            <a:r>
              <a:rPr lang="zh-CN" altLang="en-US" sz="1600" b="1" dirty="0" bmk="_Toc511477847">
                <a:latin typeface="Cambria" panose="02040503050406030204" pitchFamily="18" charset="0"/>
              </a:rPr>
              <a:t>预期的经济效益</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 name="矩形 2"/>
          <p:cNvSpPr/>
          <p:nvPr/>
        </p:nvSpPr>
        <p:spPr>
          <a:xfrm>
            <a:off x="2422235" y="704105"/>
            <a:ext cx="6350000" cy="646331"/>
          </a:xfrm>
          <a:prstGeom prst="rect">
            <a:avLst/>
          </a:prstGeom>
        </p:spPr>
        <p:txBody>
          <a:bodyPr wrap="square">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通过推广发布广告、个人付费、流量收费来维持 小程序的运营，并通过小程序服务带来大量用户到其他关联产业。</a:t>
            </a:r>
          </a:p>
        </p:txBody>
      </p:sp>
      <p:sp>
        <p:nvSpPr>
          <p:cNvPr id="4" name="矩形 3"/>
          <p:cNvSpPr/>
          <p:nvPr/>
        </p:nvSpPr>
        <p:spPr>
          <a:xfrm>
            <a:off x="2497426" y="1240922"/>
            <a:ext cx="6646574" cy="5169364"/>
          </a:xfrm>
          <a:prstGeom prst="rect">
            <a:avLst/>
          </a:prstGeom>
        </p:spPr>
        <p:txBody>
          <a:bodyPr wrap="square">
            <a:spAutoFit/>
          </a:bodyPr>
          <a:lstStyle/>
          <a:p>
            <a:pPr algn="just">
              <a:lnSpc>
                <a:spcPct val="172000"/>
              </a:lnSpc>
              <a:spcBef>
                <a:spcPts val="1300"/>
              </a:spcBef>
              <a:spcAft>
                <a:spcPts val="1300"/>
              </a:spcAft>
            </a:pPr>
            <a:r>
              <a:rPr lang="en-US" altLang="zh-CN" sz="1600" b="1" dirty="0">
                <a:latin typeface="Times New Roman" panose="02020603050405020304" pitchFamily="18" charset="0"/>
              </a:rPr>
              <a:t>5.2.1</a:t>
            </a:r>
            <a:r>
              <a:rPr lang="zh-CN" altLang="zh-CN" sz="1600" b="1" dirty="0">
                <a:latin typeface="Times New Roman" panose="02020603050405020304" pitchFamily="18" charset="0"/>
                <a:ea typeface="宋体" panose="02010600030101010101" pitchFamily="2" charset="-122"/>
              </a:rPr>
              <a:t>一次性收益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本组开发的此小程序短期来看并无一次性收益，若要放到后期来看可能会有被公司收购的一次性收益。</a:t>
            </a:r>
          </a:p>
          <a:p>
            <a:pPr algn="just">
              <a:lnSpc>
                <a:spcPct val="172000"/>
              </a:lnSpc>
              <a:spcBef>
                <a:spcPts val="1300"/>
              </a:spcBef>
              <a:spcAft>
                <a:spcPts val="1300"/>
              </a:spcAft>
            </a:pPr>
            <a:r>
              <a:rPr lang="en-US" altLang="zh-CN" sz="1600" b="1" dirty="0">
                <a:latin typeface="Times New Roman" panose="02020603050405020304" pitchFamily="18" charset="0"/>
              </a:rPr>
              <a:t>5.2.2</a:t>
            </a:r>
            <a:r>
              <a:rPr lang="zh-CN" altLang="zh-CN" sz="1600" b="1" dirty="0">
                <a:latin typeface="Times New Roman" panose="02020603050405020304" pitchFamily="18" charset="0"/>
                <a:ea typeface="宋体" panose="02010600030101010101" pitchFamily="2" charset="-122"/>
              </a:rPr>
              <a:t>非一次性收益</a:t>
            </a:r>
            <a:endParaRPr lang="zh-CN" altLang="zh-CN" sz="1600" b="1" dirty="0">
              <a:latin typeface="Times New Roman" panose="02020603050405020304" pitchFamily="18" charset="0"/>
            </a:endParaRP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用户购买会员获得收益；</a:t>
            </a:r>
          </a:p>
          <a:p>
            <a:pPr marL="342900" lvl="0" indent="-342900" algn="just">
              <a:spcAft>
                <a:spcPts val="0"/>
              </a:spcAft>
              <a:buFont typeface="+mj-lt"/>
              <a:buAutoNum type="arabicPeriod"/>
            </a:pPr>
            <a:r>
              <a:rPr lang="zh-CN" altLang="zh-CN" sz="1600" kern="100" dirty="0">
                <a:latin typeface="Times New Roman" panose="02020603050405020304" pitchFamily="18" charset="0"/>
                <a:ea typeface="宋体" panose="02010600030101010101" pitchFamily="2" charset="-122"/>
              </a:rPr>
              <a:t>广告收入。</a:t>
            </a:r>
          </a:p>
          <a:p>
            <a:pPr algn="just">
              <a:lnSpc>
                <a:spcPct val="172000"/>
              </a:lnSpc>
              <a:spcBef>
                <a:spcPts val="1300"/>
              </a:spcBef>
              <a:spcAft>
                <a:spcPts val="1300"/>
              </a:spcAft>
            </a:pPr>
            <a:r>
              <a:rPr lang="en-US" altLang="zh-CN" sz="1600" b="1" dirty="0">
                <a:latin typeface="Times New Roman" panose="02020603050405020304" pitchFamily="18" charset="0"/>
              </a:rPr>
              <a:t>5.2.3</a:t>
            </a:r>
            <a:r>
              <a:rPr lang="zh-CN" altLang="zh-CN" sz="1600" b="1" dirty="0">
                <a:latin typeface="Times New Roman" panose="02020603050405020304" pitchFamily="18" charset="0"/>
                <a:ea typeface="宋体" panose="02010600030101010101" pitchFamily="2" charset="-122"/>
              </a:rPr>
              <a:t>不可定量的收益</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所有收益均为不可定量的收益，获得的收益与小程序的注册人数、使用人数有直接的关联。</a:t>
            </a:r>
          </a:p>
          <a:p>
            <a:pPr algn="just">
              <a:lnSpc>
                <a:spcPct val="172000"/>
              </a:lnSpc>
              <a:spcBef>
                <a:spcPts val="1300"/>
              </a:spcBef>
              <a:spcAft>
                <a:spcPts val="1300"/>
              </a:spcAft>
            </a:pPr>
            <a:r>
              <a:rPr lang="en-US" altLang="zh-CN" sz="1600" b="1" dirty="0">
                <a:latin typeface="Times New Roman" panose="02020603050405020304" pitchFamily="18" charset="0"/>
              </a:rPr>
              <a:t>5.2.4</a:t>
            </a:r>
            <a:r>
              <a:rPr lang="zh-CN" altLang="zh-CN" sz="1600" b="1" dirty="0">
                <a:latin typeface="Times New Roman" panose="02020603050405020304" pitchFamily="18" charset="0"/>
                <a:ea typeface="宋体" panose="02010600030101010101" pitchFamily="2" charset="-122"/>
              </a:rPr>
              <a:t>收益</a:t>
            </a:r>
            <a:r>
              <a:rPr lang="en-US" altLang="zh-CN" sz="1600" b="1" dirty="0">
                <a:latin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rPr>
              <a:t>投资比</a:t>
            </a:r>
            <a:endParaRPr lang="zh-CN" altLang="zh-CN" sz="16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已知每年的投资额，并且已经可以估算出将来每年可以获得的经济效益，如果项目每年的投资额度不变，那么收益投资比的比率将会逐渐上升。</a:t>
            </a:r>
          </a:p>
        </p:txBody>
      </p:sp>
    </p:spTree>
    <p:extLst>
      <p:ext uri="{BB962C8B-B14F-4D97-AF65-F5344CB8AC3E}">
        <p14:creationId xmlns:p14="http://schemas.microsoft.com/office/powerpoint/2010/main" val="70580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5.</a:t>
              </a:r>
              <a:r>
                <a:rPr lang="zh-CN" altLang="en-US" sz="2800" kern="100" dirty="0">
                  <a:solidFill>
                    <a:schemeClr val="bg1"/>
                  </a:solidFill>
                  <a:latin typeface="微软雅黑 Light" panose="020B0502040204020203" pitchFamily="34" charset="-122"/>
                  <a:ea typeface="微软雅黑 Light" panose="020B0502040204020203" pitchFamily="34" charset="-122"/>
                </a:rPr>
                <a:t>经济可行性（成本</a:t>
              </a:r>
              <a:r>
                <a:rPr lang="en-US" altLang="zh-CN" sz="2800" kern="100" dirty="0">
                  <a:solidFill>
                    <a:schemeClr val="bg1"/>
                  </a:solidFill>
                  <a:latin typeface="微软雅黑 Light" panose="020B0502040204020203" pitchFamily="34" charset="-122"/>
                  <a:ea typeface="微软雅黑 Light" panose="020B0502040204020203" pitchFamily="34" charset="-122"/>
                </a:rPr>
                <a:t>----</a:t>
              </a:r>
              <a:r>
                <a:rPr lang="zh-CN" altLang="en-US" sz="2800" kern="100" dirty="0">
                  <a:solidFill>
                    <a:schemeClr val="bg1"/>
                  </a:solidFill>
                  <a:latin typeface="微软雅黑 Light" panose="020B0502040204020203" pitchFamily="34" charset="-122"/>
                  <a:ea typeface="微软雅黑 Light" panose="020B0502040204020203" pitchFamily="34" charset="-122"/>
                </a:rPr>
                <a:t>效益分析）</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1569660"/>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Economic Feasibility (Cost-Benefit Analysis)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372628" y="501535"/>
            <a:ext cx="6620494" cy="5874300"/>
          </a:xfrm>
          <a:prstGeom prst="rect">
            <a:avLst/>
          </a:prstGeom>
        </p:spPr>
        <p:txBody>
          <a:bodyPr wrap="square">
            <a:spAutoFit/>
          </a:bodyPr>
          <a:lstStyle/>
          <a:p>
            <a:pPr algn="just">
              <a:lnSpc>
                <a:spcPct val="172000"/>
              </a:lnSpc>
              <a:spcBef>
                <a:spcPts val="1300"/>
              </a:spcBef>
              <a:spcAft>
                <a:spcPts val="1300"/>
              </a:spcAft>
            </a:pPr>
            <a:r>
              <a:rPr lang="en-US" altLang="zh-CN" sz="2400" b="1" dirty="0">
                <a:latin typeface="Times New Roman" panose="02020603050405020304" pitchFamily="18" charset="0"/>
              </a:rPr>
              <a:t>5.2.5</a:t>
            </a:r>
            <a:r>
              <a:rPr lang="zh-CN" altLang="zh-CN" sz="2400" b="1" dirty="0">
                <a:latin typeface="Times New Roman" panose="02020603050405020304" pitchFamily="18" charset="0"/>
                <a:ea typeface="宋体" panose="02010600030101010101" pitchFamily="2" charset="-122"/>
              </a:rPr>
              <a:t>投资回收周期</a:t>
            </a:r>
            <a:endParaRPr lang="zh-CN" altLang="zh-CN" sz="2400" b="1" dirty="0">
              <a:latin typeface="Times New Roman" panose="02020603050405020304" pitchFamily="18" charset="0"/>
            </a:endParaRPr>
          </a:p>
          <a:p>
            <a:pPr indent="266700" algn="just">
              <a:spcAft>
                <a:spcPts val="0"/>
              </a:spcAft>
            </a:pPr>
            <a:r>
              <a:rPr lang="zh-CN" altLang="zh-CN" sz="1600" kern="100" dirty="0">
                <a:latin typeface="Times New Roman" panose="02020603050405020304" pitchFamily="18" charset="0"/>
                <a:ea typeface="宋体" panose="02010600030101010101" pitchFamily="2" charset="-122"/>
              </a:rPr>
              <a:t>设投资回收率为</a:t>
            </a:r>
            <a:r>
              <a:rPr lang="en-US" altLang="zh-CN" sz="1600" kern="100" dirty="0">
                <a:latin typeface="Times New Roman" panose="02020603050405020304" pitchFamily="18" charset="0"/>
                <a:ea typeface="宋体" panose="02010600030101010101" pitchFamily="2" charset="-122"/>
              </a:rPr>
              <a:t>j</a:t>
            </a:r>
            <a:r>
              <a:rPr lang="zh-CN" altLang="zh-CN" sz="1600" kern="100" dirty="0">
                <a:latin typeface="Times New Roman" panose="02020603050405020304" pitchFamily="18" charset="0"/>
                <a:ea typeface="宋体" panose="02010600030101010101" pitchFamily="2" charset="-122"/>
              </a:rPr>
              <a:t>，根据公式</a:t>
            </a:r>
            <a:r>
              <a:rPr lang="en-US" altLang="zh-CN" sz="1600" kern="100" dirty="0">
                <a:latin typeface="Times New Roman" panose="02020603050405020304" pitchFamily="18" charset="0"/>
                <a:ea typeface="宋体" panose="02010600030101010101" pitchFamily="2" charset="-122"/>
              </a:rPr>
              <a:t>P=F1/(1+j)+F2/(1+j)^2+…+</a:t>
            </a:r>
            <a:r>
              <a:rPr lang="en-US" altLang="zh-CN" sz="1600" kern="100" dirty="0" err="1">
                <a:latin typeface="Times New Roman" panose="02020603050405020304" pitchFamily="18" charset="0"/>
                <a:ea typeface="宋体" panose="02010600030101010101" pitchFamily="2" charset="-122"/>
              </a:rPr>
              <a:t>Fn</a:t>
            </a:r>
            <a:r>
              <a:rPr lang="en-US" altLang="zh-CN" sz="1600" kern="100" dirty="0">
                <a:latin typeface="Times New Roman" panose="02020603050405020304" pitchFamily="18" charset="0"/>
                <a:ea typeface="宋体" panose="02010600030101010101" pitchFamily="2" charset="-122"/>
              </a:rPr>
              <a:t>/(1+j)^n</a:t>
            </a:r>
            <a:r>
              <a:rPr lang="zh-CN" altLang="zh-CN" sz="1600" kern="100" dirty="0">
                <a:latin typeface="Times New Roman" panose="02020603050405020304" pitchFamily="18" charset="0"/>
                <a:ea typeface="宋体" panose="02010600030101010101" pitchFamily="2" charset="-122"/>
              </a:rPr>
              <a:t>最终得到投资回收率为</a:t>
            </a:r>
            <a:r>
              <a:rPr lang="en-US" altLang="zh-CN" sz="1600" kern="100" dirty="0">
                <a:latin typeface="Times New Roman" panose="02020603050405020304" pitchFamily="18" charset="0"/>
                <a:ea typeface="宋体" panose="02010600030101010101" pitchFamily="2" charset="-122"/>
              </a:rPr>
              <a:t>26%</a:t>
            </a:r>
            <a:r>
              <a:rPr lang="zh-CN" altLang="zh-CN" sz="1600" kern="100" dirty="0">
                <a:latin typeface="Times New Roman" panose="02020603050405020304" pitchFamily="18" charset="0"/>
                <a:ea typeface="宋体" panose="02010600030101010101" pitchFamily="2" charset="-122"/>
              </a:rPr>
              <a:t>～</a:t>
            </a:r>
            <a:r>
              <a:rPr lang="en-US" altLang="zh-CN" sz="1600" kern="100" dirty="0">
                <a:latin typeface="Times New Roman" panose="02020603050405020304" pitchFamily="18" charset="0"/>
                <a:ea typeface="宋体" panose="02010600030101010101" pitchFamily="2" charset="-122"/>
              </a:rPr>
              <a:t>27%</a:t>
            </a:r>
            <a:r>
              <a:rPr lang="zh-CN" altLang="zh-CN" sz="1600" kern="100" dirty="0">
                <a:latin typeface="Times New Roman" panose="02020603050405020304" pitchFamily="18" charset="0"/>
                <a:ea typeface="宋体" panose="02010600030101010101" pitchFamily="2" charset="-122"/>
              </a:rPr>
              <a:t>第三年的累计收益比最初的投资还差</a:t>
            </a:r>
            <a:r>
              <a:rPr lang="en-US" altLang="zh-CN" sz="1600" kern="100" dirty="0">
                <a:latin typeface="Times New Roman" panose="02020603050405020304" pitchFamily="18" charset="0"/>
                <a:ea typeface="宋体" panose="02010600030101010101" pitchFamily="2" charset="-122"/>
              </a:rPr>
              <a:t>3306.28</a:t>
            </a:r>
            <a:r>
              <a:rPr lang="zh-CN" altLang="zh-CN" sz="1600" kern="100" dirty="0">
                <a:latin typeface="Times New Roman" panose="02020603050405020304" pitchFamily="18" charset="0"/>
                <a:ea typeface="宋体" panose="02010600030101010101" pitchFamily="2" charset="-122"/>
              </a:rPr>
              <a:t>元，第四年以后将再收益</a:t>
            </a:r>
            <a:r>
              <a:rPr lang="en-US" altLang="zh-CN" sz="1600" kern="100" dirty="0">
                <a:latin typeface="Times New Roman" panose="02020603050405020304" pitchFamily="18" charset="0"/>
                <a:ea typeface="宋体" panose="02010600030101010101" pitchFamily="2" charset="-122"/>
              </a:rPr>
              <a:t>9299.36</a:t>
            </a:r>
            <a:r>
              <a:rPr lang="zh-CN" altLang="zh-CN" sz="1600" kern="100" dirty="0">
                <a:latin typeface="Times New Roman" panose="02020603050405020304" pitchFamily="18" charset="0"/>
                <a:ea typeface="宋体" panose="02010600030101010101" pitchFamily="2" charset="-122"/>
              </a:rPr>
              <a:t>元。</a:t>
            </a:r>
            <a:r>
              <a:rPr lang="en-US" altLang="zh-CN" sz="1600" kern="100" dirty="0">
                <a:latin typeface="Times New Roman" panose="02020603050405020304" pitchFamily="18" charset="0"/>
                <a:ea typeface="宋体" panose="02010600030101010101" pitchFamily="2" charset="-122"/>
              </a:rPr>
              <a:t>3306.28/9299.36=0.36</a:t>
            </a:r>
            <a:r>
              <a:rPr lang="zh-CN" altLang="zh-CN" sz="1600" kern="100" dirty="0">
                <a:latin typeface="Times New Roman" panose="02020603050405020304" pitchFamily="18" charset="0"/>
                <a:ea typeface="宋体" panose="02010600030101010101" pitchFamily="2" charset="-122"/>
              </a:rPr>
              <a:t>，因此投资回收期是</a:t>
            </a:r>
            <a:r>
              <a:rPr lang="en-US" altLang="zh-CN" sz="1600" kern="100" dirty="0">
                <a:latin typeface="Times New Roman" panose="02020603050405020304" pitchFamily="18" charset="0"/>
                <a:ea typeface="宋体" panose="02010600030101010101" pitchFamily="2" charset="-122"/>
              </a:rPr>
              <a:t>3.36</a:t>
            </a:r>
            <a:r>
              <a:rPr lang="zh-CN" altLang="zh-CN" sz="1600" kern="100" dirty="0">
                <a:latin typeface="Times New Roman" panose="02020603050405020304" pitchFamily="18" charset="0"/>
                <a:ea typeface="宋体" panose="02010600030101010101" pitchFamily="2" charset="-122"/>
              </a:rPr>
              <a:t>年。</a:t>
            </a:r>
          </a:p>
          <a:p>
            <a:pPr algn="just">
              <a:lnSpc>
                <a:spcPct val="172000"/>
              </a:lnSpc>
              <a:spcBef>
                <a:spcPts val="1300"/>
              </a:spcBef>
              <a:spcAft>
                <a:spcPts val="1300"/>
              </a:spcAft>
            </a:pPr>
            <a:r>
              <a:rPr lang="en-US" altLang="zh-CN" sz="2400" b="1" dirty="0">
                <a:latin typeface="Cambria" panose="02040503050406030204" pitchFamily="18" charset="0"/>
              </a:rPr>
              <a:t>5.3</a:t>
            </a:r>
            <a:r>
              <a:rPr lang="zh-CN" altLang="zh-CN" sz="2400" b="1" dirty="0">
                <a:latin typeface="Cambria" panose="02040503050406030204" pitchFamily="18" charset="0"/>
                <a:ea typeface="宋体" panose="02010600030101010101" pitchFamily="2" charset="-122"/>
              </a:rPr>
              <a:t>市场预测</a:t>
            </a:r>
            <a:endParaRPr lang="zh-CN" altLang="zh-CN" sz="2400" b="1" dirty="0">
              <a:latin typeface="Cambria" panose="02040503050406030204" pitchFamily="18" charset="0"/>
            </a:endParaRPr>
          </a:p>
          <a:p>
            <a:pPr indent="266700" algn="just">
              <a:lnSpc>
                <a:spcPts val="1800"/>
              </a:lnSpc>
              <a:spcBef>
                <a:spcPts val="1950"/>
              </a:spcBef>
              <a:spcAft>
                <a:spcPts val="0"/>
              </a:spcAft>
            </a:pP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微信小程序，简称小程序，英文民</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Mini Program</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，是一种不需要下载安装即可使用的应用，它实现了应用</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触手可及</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的梦想，用户扫一扫或搜一搜即可打开应用。全面开放申请后，主题类型为企业、政府、媒体、其他组织或个人的开发者，均可申请注册小程序。小程序、订阅号、服务号、企业号、是并行的体系。互联网化的进程不断加速</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小程序作为连接线上线下的平台，一边是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亿的微信月活跃用户，一边是</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10000</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万的线下商户，至少有千亿级、甚至是万亿级的市场规模。创业风口正在形成 投资人看好四大领域，随着小程序的不断发展，越来越多创业者加入到小程序的行列，基于小程序的创业正在形成一波新浪潮。</a:t>
            </a:r>
            <a:r>
              <a:rPr lang="en-US"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2017</a:t>
            </a:r>
            <a:r>
              <a:rPr lang="zh-CN" altLang="zh-CN" sz="1600" dirty="0">
                <a:solidFill>
                  <a:srgbClr val="333333"/>
                </a:solidFill>
                <a:latin typeface="Times New Roman" panose="02020603050405020304" pitchFamily="18" charset="0"/>
                <a:ea typeface="宋体" panose="02010600030101010101" pitchFamily="2" charset="-122"/>
                <a:cs typeface="宋体" panose="02010600030101010101" pitchFamily="2" charset="-122"/>
              </a:rPr>
              <a:t>年依靠小程序创业的多个项目先后被经纬中国、真格基金、创新工场及高盛中国等投资方青睐，融资总额达上亿元人民币，其中融资较快的为电商类，其次为工具类，使用最多的小游戏却并不在此。</a:t>
            </a:r>
            <a:endParaRPr lang="zh-CN" altLang="zh-CN" sz="16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70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6.</a:t>
              </a:r>
              <a:r>
                <a:rPr lang="zh-CN" altLang="en-US" sz="2800" kern="100" dirty="0">
                  <a:solidFill>
                    <a:schemeClr val="bg1"/>
                  </a:solidFill>
                  <a:latin typeface="微软雅黑 Light" panose="020B0502040204020203" pitchFamily="34" charset="-122"/>
                  <a:ea typeface="微软雅黑 Light" panose="020B0502040204020203" pitchFamily="34" charset="-122"/>
                </a:rPr>
                <a:t>技术可行性（技术风险评价）</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42575" y="2585002"/>
              <a:ext cx="1992567" cy="1938992"/>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Technical feasibility (technical risk assessment)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2502568" y="647502"/>
            <a:ext cx="6184232" cy="5632311"/>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Times New Roman" panose="02020603050405020304" pitchFamily="18" charset="0"/>
                <a:ea typeface="宋体" panose="02010600030101010101" pitchFamily="2" charset="-122"/>
              </a:rPr>
              <a:t>开发者的技术实力</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目前小组成员实力有限，预计开发过程会碰到许多瓶颈。为了将项目做得更加符合实际，本组人员都会在开发项目的基础上进行深度学习。</a:t>
            </a:r>
          </a:p>
          <a:p>
            <a:pPr lvl="0" algn="just">
              <a:spcAft>
                <a:spcPts val="0"/>
              </a:spcAft>
            </a:pPr>
            <a:r>
              <a:rPr lang="en-US" altLang="zh-CN" kern="100" dirty="0">
                <a:latin typeface="Times New Roman" panose="02020603050405020304" pitchFamily="18" charset="0"/>
                <a:ea typeface="宋体" panose="02010600030101010101" pitchFamily="2" charset="-122"/>
              </a:rPr>
              <a:t>2.   </a:t>
            </a:r>
            <a:r>
              <a:rPr lang="zh-CN" altLang="zh-CN" kern="100" dirty="0">
                <a:latin typeface="Times New Roman" panose="02020603050405020304" pitchFamily="18" charset="0"/>
                <a:ea typeface="宋体" panose="02010600030101010101" pitchFamily="2" charset="-122"/>
              </a:rPr>
              <a:t>问题的复杂性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需实现的功能涉及到多方面的技术，目前这些技术大多数还未学习。</a:t>
            </a:r>
          </a:p>
          <a:p>
            <a:pPr lvl="0" algn="just">
              <a:spcAft>
                <a:spcPts val="0"/>
              </a:spcAft>
            </a:pPr>
            <a:r>
              <a:rPr lang="en-US" altLang="zh-CN" kern="100" dirty="0">
                <a:latin typeface="Times New Roman" panose="02020603050405020304" pitchFamily="18" charset="0"/>
                <a:ea typeface="宋体" panose="02010600030101010101" pitchFamily="2" charset="-122"/>
              </a:rPr>
              <a:t>3.    </a:t>
            </a:r>
            <a:r>
              <a:rPr lang="zh-CN" altLang="zh-CN" kern="100" dirty="0">
                <a:latin typeface="Times New Roman" panose="02020603050405020304" pitchFamily="18" charset="0"/>
                <a:ea typeface="宋体" panose="02010600030101010101" pitchFamily="2" charset="-122"/>
              </a:rPr>
              <a:t>系统开发在时间的条件下成功的可能性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虽然时间紧迫但是完成可能性较高。</a:t>
            </a:r>
          </a:p>
          <a:p>
            <a:pPr lvl="0" algn="just">
              <a:spcAft>
                <a:spcPts val="0"/>
              </a:spcAft>
            </a:pPr>
            <a:r>
              <a:rPr lang="en-US" altLang="zh-CN" kern="100" dirty="0">
                <a:latin typeface="Times New Roman" panose="02020603050405020304" pitchFamily="18" charset="0"/>
                <a:ea typeface="宋体" panose="02010600030101010101" pitchFamily="2" charset="-122"/>
              </a:rPr>
              <a:t>4.     </a:t>
            </a:r>
            <a:r>
              <a:rPr lang="zh-CN" altLang="zh-CN" kern="100" dirty="0">
                <a:latin typeface="Times New Roman" panose="02020603050405020304" pitchFamily="18" charset="0"/>
                <a:ea typeface="宋体" panose="02010600030101010101" pitchFamily="2" charset="-122"/>
              </a:rPr>
              <a:t>系统开发在费用的条件下成功的可能性</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费用对该项目没什么影响。</a:t>
            </a:r>
          </a:p>
          <a:p>
            <a:pPr lvl="0" algn="just">
              <a:spcAft>
                <a:spcPts val="0"/>
              </a:spcAft>
            </a:pPr>
            <a:r>
              <a:rPr lang="en-US" altLang="zh-CN" kern="100" dirty="0">
                <a:latin typeface="Times New Roman" panose="02020603050405020304" pitchFamily="18" charset="0"/>
                <a:ea typeface="宋体" panose="02010600030101010101" pitchFamily="2" charset="-122"/>
              </a:rPr>
              <a:t>5.      </a:t>
            </a:r>
            <a:r>
              <a:rPr lang="zh-CN" altLang="zh-CN" kern="100" dirty="0">
                <a:latin typeface="Times New Roman" panose="02020603050405020304" pitchFamily="18" charset="0"/>
                <a:ea typeface="宋体" panose="02010600030101010101" pitchFamily="2" charset="-122"/>
              </a:rPr>
              <a:t>关键技术</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一是数据仓库：分布式爬虫系统，分布式数据库（线下备份）；</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二是数据挖掘：评论文本挖掘，信息文本挖掘；</a:t>
            </a:r>
          </a:p>
          <a:p>
            <a:pPr marL="266700" indent="266700" algn="just">
              <a:spcAft>
                <a:spcPts val="0"/>
              </a:spcAft>
            </a:pPr>
            <a:r>
              <a:rPr lang="zh-CN" altLang="zh-CN" kern="100" dirty="0">
                <a:latin typeface="Times New Roman" panose="02020603050405020304" pitchFamily="18" charset="0"/>
                <a:ea typeface="宋体" panose="02010600030101010101" pitchFamily="2" charset="-122"/>
              </a:rPr>
              <a:t>三是数据分析：海量数据的清洗、统计分析和建模。</a:t>
            </a:r>
          </a:p>
          <a:p>
            <a:pPr lvl="0" algn="just">
              <a:spcAft>
                <a:spcPts val="0"/>
              </a:spcAft>
            </a:pPr>
            <a:r>
              <a:rPr lang="en-US" altLang="zh-CN" kern="100" dirty="0">
                <a:latin typeface="Times New Roman" panose="02020603050405020304" pitchFamily="18" charset="0"/>
                <a:ea typeface="宋体" panose="02010600030101010101" pitchFamily="2" charset="-122"/>
              </a:rPr>
              <a:t>6.      </a:t>
            </a:r>
            <a:r>
              <a:rPr lang="zh-CN" altLang="zh-CN" kern="100" dirty="0">
                <a:latin typeface="Times New Roman" panose="02020603050405020304" pitchFamily="18" charset="0"/>
                <a:ea typeface="宋体" panose="02010600030101010101" pitchFamily="2" charset="-122"/>
              </a:rPr>
              <a:t>开发难点</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爬虫爬取指定用户的程科详细信息；</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用</a:t>
            </a:r>
            <a:r>
              <a:rPr lang="en-US" altLang="zh-CN" kern="100" dirty="0">
                <a:latin typeface="Times New Roman" panose="02020603050405020304" pitchFamily="18" charset="0"/>
                <a:ea typeface="宋体" panose="02010600030101010101" pitchFamily="2" charset="-122"/>
              </a:rPr>
              <a:t>Java</a:t>
            </a:r>
            <a:r>
              <a:rPr lang="zh-CN" altLang="zh-CN" kern="100" dirty="0">
                <a:latin typeface="Times New Roman" panose="02020603050405020304" pitchFamily="18" charset="0"/>
                <a:ea typeface="宋体" panose="02010600030101010101" pitchFamily="2" charset="-122"/>
              </a:rPr>
              <a:t>在大量数据中根据条件筛选数据；</a:t>
            </a:r>
          </a:p>
          <a:p>
            <a:pPr marL="342900" lvl="0" indent="-342900" algn="just">
              <a:spcAft>
                <a:spcPts val="0"/>
              </a:spcAft>
              <a:buFont typeface="+mj-lt"/>
              <a:buAutoNum type="arabicParenR"/>
            </a:pPr>
            <a:r>
              <a:rPr lang="zh-CN" altLang="zh-CN" kern="100" dirty="0">
                <a:latin typeface="Times New Roman" panose="02020603050405020304" pitchFamily="18" charset="0"/>
                <a:ea typeface="宋体" panose="02010600030101010101" pitchFamily="2" charset="-122"/>
              </a:rPr>
              <a:t>开发经验不足，在前端和后台的开发会是一道坎。</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3395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7.</a:t>
              </a:r>
              <a:r>
                <a:rPr lang="zh-CN" altLang="en-US" sz="2800" kern="100" dirty="0">
                  <a:solidFill>
                    <a:schemeClr val="bg1"/>
                  </a:solidFill>
                  <a:latin typeface="微软雅黑 Light" panose="020B0502040204020203" pitchFamily="34" charset="-122"/>
                  <a:ea typeface="微软雅黑 Light" panose="020B0502040204020203" pitchFamily="34" charset="-122"/>
                </a:rPr>
                <a:t>法律可行性</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Legal Feasibility</a:t>
              </a:r>
              <a:endParaRPr lang="yo-NG" altLang="zh-CN" dirty="0"/>
            </a:p>
          </p:txBody>
        </p:sp>
      </p:grpSp>
      <p:sp>
        <p:nvSpPr>
          <p:cNvPr id="4" name="矩形 3"/>
          <p:cNvSpPr/>
          <p:nvPr/>
        </p:nvSpPr>
        <p:spPr>
          <a:xfrm>
            <a:off x="2781701" y="1480753"/>
            <a:ext cx="4572000" cy="2308324"/>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学习提醒软件为本组设计研发，后续与市面上所有的类似</a:t>
            </a:r>
            <a:r>
              <a:rPr lang="en-US" altLang="zh-CN" kern="100" dirty="0">
                <a:latin typeface="Times New Roman" panose="02020603050405020304" pitchFamily="18" charset="0"/>
                <a:ea typeface="宋体" panose="02010600030101010101" pitchFamily="2" charset="-122"/>
              </a:rPr>
              <a:t>App</a:t>
            </a:r>
            <a:r>
              <a:rPr lang="zh-CN" altLang="zh-CN" kern="100" dirty="0">
                <a:latin typeface="Times New Roman" panose="02020603050405020304" pitchFamily="18" charset="0"/>
                <a:ea typeface="宋体" panose="02010600030101010101" pitchFamily="2" charset="-122"/>
              </a:rPr>
              <a:t>有雷同之处，本组研发的此网站故不存在任何侵犯、妨碍和责任问题。本组研发人员所使用的开发软件均为正版授权软件，故不存在个人的侵权、妨碍和责任问题。</a:t>
            </a:r>
          </a:p>
          <a:p>
            <a:pPr marL="266700" indent="127000" algn="just">
              <a:spcAft>
                <a:spcPts val="0"/>
              </a:spcAft>
            </a:pPr>
            <a:r>
              <a:rPr lang="zh-CN" altLang="zh-CN" kern="100" dirty="0">
                <a:latin typeface="Times New Roman" panose="02020603050405020304" pitchFamily="18" charset="0"/>
                <a:ea typeface="宋体" panose="02010600030101010101" pitchFamily="2" charset="-122"/>
              </a:rPr>
              <a:t>网站涉及的所有付费项目均是用户自愿的购买项目，没有任何强制以及捆绑消费。</a:t>
            </a:r>
          </a:p>
        </p:txBody>
      </p:sp>
    </p:spTree>
    <p:extLst>
      <p:ext uri="{BB962C8B-B14F-4D97-AF65-F5344CB8AC3E}">
        <p14:creationId xmlns:p14="http://schemas.microsoft.com/office/powerpoint/2010/main" val="285046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954107"/>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8.</a:t>
              </a:r>
              <a:r>
                <a:rPr lang="zh-CN" altLang="en-US" sz="2800" kern="100" dirty="0">
                  <a:solidFill>
                    <a:schemeClr val="bg1"/>
                  </a:solidFill>
                  <a:latin typeface="微软雅黑 Light" panose="020B0502040204020203" pitchFamily="34" charset="-122"/>
                  <a:ea typeface="微软雅黑 Light" panose="020B0502040204020203" pitchFamily="34" charset="-122"/>
                </a:rPr>
                <a:t>用户使用可行性</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246472"/>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User Feasibility</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3" name="矩形 2"/>
          <p:cNvSpPr/>
          <p:nvPr/>
        </p:nvSpPr>
        <p:spPr>
          <a:xfrm>
            <a:off x="3396342" y="1538734"/>
            <a:ext cx="4572000" cy="4524315"/>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对于客户端的使用会涉及到各种类型的人群，凭借其简洁明了的</a:t>
            </a:r>
            <a:r>
              <a:rPr lang="en-US" altLang="zh-CN" kern="100" dirty="0">
                <a:latin typeface="Times New Roman" panose="02020603050405020304" pitchFamily="18" charset="0"/>
                <a:ea typeface="宋体" panose="02010600030101010101" pitchFamily="2" charset="-122"/>
              </a:rPr>
              <a:t>UI </a:t>
            </a:r>
            <a:r>
              <a:rPr lang="zh-CN" altLang="zh-CN" kern="100" dirty="0">
                <a:latin typeface="Times New Roman" panose="02020603050405020304" pitchFamily="18" charset="0"/>
                <a:ea typeface="宋体" panose="02010600030101010101" pitchFamily="2" charset="-122"/>
              </a:rPr>
              <a:t>和快捷的操作特性，并不要求用户对其特别的熟悉，因此可以做到让使用方法简单易懂，操作方法尽量浅显明了，使用户能够在短时间内借助简易的说明快速上手。为了提高系统的实用性，要求具有较强的可靠性和</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较大的吞吐量。</a:t>
            </a:r>
          </a:p>
          <a:p>
            <a:pPr indent="266700" algn="just">
              <a:spcAft>
                <a:spcPts val="0"/>
              </a:spcAft>
            </a:pPr>
            <a:r>
              <a:rPr lang="zh-CN" altLang="zh-CN" kern="100" dirty="0">
                <a:latin typeface="Times New Roman" panose="02020603050405020304" pitchFamily="18" charset="0"/>
                <a:ea typeface="宋体" panose="02010600030101010101" pitchFamily="2" charset="-122"/>
              </a:rPr>
              <a:t>对于服务端的操作人员，由于软件设计的提供给操作人员的接口仅仅会涉及到简单的文件新建、修改、复制、删除等操作，因此仅仅需要操作人员熟悉简单的电脑操作即可，不需要专门进行培训。</a:t>
            </a:r>
            <a:endParaRPr lang="en-US" altLang="zh-CN" kern="100" dirty="0">
              <a:latin typeface="Times New Roman" panose="02020603050405020304" pitchFamily="18" charset="0"/>
              <a:ea typeface="宋体" panose="02010600030101010101" pitchFamily="2" charset="-122"/>
            </a:endParaRPr>
          </a:p>
          <a:p>
            <a:pPr indent="266700" algn="just">
              <a:spcAft>
                <a:spcPts val="0"/>
              </a:spcAft>
            </a:pPr>
            <a:r>
              <a:rPr lang="zh-CN" altLang="zh-CN" kern="100" dirty="0">
                <a:latin typeface="Times New Roman" panose="02020603050405020304" pitchFamily="18" charset="0"/>
                <a:ea typeface="宋体" panose="02010600030101010101" pitchFamily="2" charset="-122"/>
              </a:rPr>
              <a:t>该产品操作简单快捷，功能大部分齐全，可以满足用户的基本需求，而且通俗易学，故可以使用该产品。</a:t>
            </a:r>
          </a:p>
          <a:p>
            <a:pPr indent="266700" algn="just">
              <a:spcAft>
                <a:spcPts val="0"/>
              </a:spcAft>
            </a:pP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7366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1384995"/>
            </a:xfrm>
            <a:prstGeom prst="rect">
              <a:avLst/>
            </a:prstGeom>
            <a:noFill/>
            <a:ln>
              <a:noFill/>
            </a:ln>
          </p:spPr>
          <p:txBody>
            <a:bodyPr wrap="square" rtlCol="0">
              <a:spAutoFit/>
            </a:bodyPr>
            <a:lstStyle/>
            <a:p>
              <a:r>
                <a:rPr lang="en-US" altLang="zh-CN" sz="2800" kern="100" dirty="0">
                  <a:solidFill>
                    <a:schemeClr val="bg1"/>
                  </a:solidFill>
                  <a:latin typeface="微软雅黑 Light" panose="020B0502040204020203" pitchFamily="34" charset="-122"/>
                  <a:ea typeface="微软雅黑 Light" panose="020B0502040204020203" pitchFamily="34" charset="-122"/>
                </a:rPr>
                <a:t>9.</a:t>
              </a:r>
              <a:r>
                <a:rPr lang="zh-CN" altLang="en-US" sz="2800" kern="100" dirty="0">
                  <a:solidFill>
                    <a:schemeClr val="bg1"/>
                  </a:solidFill>
                  <a:latin typeface="微软雅黑 Light" panose="020B0502040204020203" pitchFamily="34" charset="-122"/>
                  <a:ea typeface="微软雅黑 Light" panose="020B0502040204020203" pitchFamily="34" charset="-122"/>
                </a:rPr>
                <a:t>其他与项目有关的问题及注解</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0" y="2598003"/>
              <a:ext cx="1992567" cy="830997"/>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Feasibility Report</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868329" y="1464766"/>
            <a:ext cx="4572000" cy="646331"/>
          </a:xfrm>
          <a:prstGeom prst="rect">
            <a:avLst/>
          </a:prstGeom>
        </p:spPr>
        <p:txBody>
          <a:bodyPr>
            <a:spAutoFit/>
          </a:bodyPr>
          <a:lstStyle/>
          <a:p>
            <a:pPr indent="266700" algn="just">
              <a:spcAft>
                <a:spcPts val="0"/>
              </a:spcAft>
            </a:pPr>
            <a:r>
              <a:rPr lang="zh-CN" altLang="zh-CN" kern="100" dirty="0">
                <a:latin typeface="Times New Roman" panose="02020603050405020304" pitchFamily="18" charset="0"/>
                <a:ea typeface="宋体" panose="02010600030101010101" pitchFamily="2" charset="-122"/>
              </a:rPr>
              <a:t>未来可能会添入这些功能，例如能够和老师进行预约线下学习时间。</a:t>
            </a:r>
          </a:p>
        </p:txBody>
      </p:sp>
    </p:spTree>
    <p:extLst>
      <p:ext uri="{BB962C8B-B14F-4D97-AF65-F5344CB8AC3E}">
        <p14:creationId xmlns:p14="http://schemas.microsoft.com/office/powerpoint/2010/main" val="53557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523220"/>
            </a:xfrm>
            <a:prstGeom prst="rect">
              <a:avLst/>
            </a:prstGeom>
            <a:noFill/>
            <a:ln>
              <a:noFill/>
            </a:ln>
          </p:spPr>
          <p:txBody>
            <a:bodyPr wrap="square" rtlCol="0">
              <a:spAutoFit/>
            </a:bodyPr>
            <a:lstStyle/>
            <a:p>
              <a:r>
                <a:rPr lang="zh-CN" altLang="en-US" sz="2800" kern="100" dirty="0">
                  <a:solidFill>
                    <a:schemeClr val="bg1"/>
                  </a:solidFill>
                  <a:latin typeface="微软雅黑 Light" panose="020B0502040204020203" pitchFamily="34" charset="-122"/>
                  <a:ea typeface="微软雅黑 Light" panose="020B0502040204020203" pitchFamily="34" charset="-122"/>
                </a:rPr>
                <a:t>附录</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37375" y="2020955"/>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3" name="表格 2">
            <a:extLst>
              <a:ext uri="{FF2B5EF4-FFF2-40B4-BE49-F238E27FC236}">
                <a16:creationId xmlns:a16="http://schemas.microsoft.com/office/drawing/2014/main" id="{FA08C2DA-3950-48C5-BB53-BFDC1334A473}"/>
              </a:ext>
            </a:extLst>
          </p:cNvPr>
          <p:cNvGraphicFramePr>
            <a:graphicFrameLocks noGrp="1"/>
          </p:cNvGraphicFramePr>
          <p:nvPr>
            <p:extLst>
              <p:ext uri="{D42A27DB-BD31-4B8C-83A1-F6EECF244321}">
                <p14:modId xmlns:p14="http://schemas.microsoft.com/office/powerpoint/2010/main" val="3366655704"/>
              </p:ext>
            </p:extLst>
          </p:nvPr>
        </p:nvGraphicFramePr>
        <p:xfrm>
          <a:off x="2565647" y="568171"/>
          <a:ext cx="6383045" cy="4873838"/>
        </p:xfrm>
        <a:graphic>
          <a:graphicData uri="http://schemas.openxmlformats.org/drawingml/2006/table">
            <a:tbl>
              <a:tblPr>
                <a:tableStyleId>{5C22544A-7EE6-4342-B048-85BDC9FD1C3A}</a:tableStyleId>
              </a:tblPr>
              <a:tblGrid>
                <a:gridCol w="870461">
                  <a:extLst>
                    <a:ext uri="{9D8B030D-6E8A-4147-A177-3AD203B41FA5}">
                      <a16:colId xmlns:a16="http://schemas.microsoft.com/office/drawing/2014/main" val="4016043897"/>
                    </a:ext>
                  </a:extLst>
                </a:gridCol>
                <a:gridCol w="2580057">
                  <a:extLst>
                    <a:ext uri="{9D8B030D-6E8A-4147-A177-3AD203B41FA5}">
                      <a16:colId xmlns:a16="http://schemas.microsoft.com/office/drawing/2014/main" val="3395738205"/>
                    </a:ext>
                  </a:extLst>
                </a:gridCol>
                <a:gridCol w="817724">
                  <a:extLst>
                    <a:ext uri="{9D8B030D-6E8A-4147-A177-3AD203B41FA5}">
                      <a16:colId xmlns:a16="http://schemas.microsoft.com/office/drawing/2014/main" val="918362930"/>
                    </a:ext>
                  </a:extLst>
                </a:gridCol>
                <a:gridCol w="2114803">
                  <a:extLst>
                    <a:ext uri="{9D8B030D-6E8A-4147-A177-3AD203B41FA5}">
                      <a16:colId xmlns:a16="http://schemas.microsoft.com/office/drawing/2014/main" val="2135477780"/>
                    </a:ext>
                  </a:extLst>
                </a:gridCol>
              </a:tblGrid>
              <a:tr h="270768">
                <a:tc>
                  <a:txBody>
                    <a:bodyPr/>
                    <a:lstStyle/>
                    <a:p>
                      <a:pPr algn="just">
                        <a:spcAft>
                          <a:spcPts val="0"/>
                        </a:spcAft>
                      </a:pPr>
                      <a:r>
                        <a:rPr lang="zh-CN" sz="1200" kern="100" dirty="0">
                          <a:effectLst/>
                        </a:rPr>
                        <a:t>会议地点</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微信语音</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会议时间</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en-US" sz="1200" kern="100" dirty="0">
                          <a:effectLst/>
                        </a:rPr>
                        <a:t>2019.3.</a:t>
                      </a:r>
                      <a:r>
                        <a:rPr lang="en-US" altLang="zh-CN" sz="1200" kern="100" dirty="0">
                          <a:effectLst/>
                        </a:rPr>
                        <a:t>23</a:t>
                      </a:r>
                      <a:r>
                        <a:rPr lang="en-US" sz="1200" kern="100" dirty="0">
                          <a:effectLst/>
                        </a:rPr>
                        <a:t> 21:00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extLst>
                  <a:ext uri="{0D108BD9-81ED-4DB2-BD59-A6C34878D82A}">
                    <a16:rowId xmlns:a16="http://schemas.microsoft.com/office/drawing/2014/main" val="4283649532"/>
                  </a:ext>
                </a:extLst>
              </a:tr>
              <a:tr h="270768">
                <a:tc>
                  <a:txBody>
                    <a:bodyPr/>
                    <a:lstStyle/>
                    <a:p>
                      <a:pPr algn="just">
                        <a:spcAft>
                          <a:spcPts val="0"/>
                        </a:spcAft>
                      </a:pPr>
                      <a:r>
                        <a:rPr lang="zh-CN" sz="1200" kern="100">
                          <a:effectLst/>
                        </a:rPr>
                        <a:t>主 持 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方绪俊</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记录 人</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a:txBody>
                    <a:bodyPr/>
                    <a:lstStyle/>
                    <a:p>
                      <a:pPr algn="just">
                        <a:spcAft>
                          <a:spcPts val="0"/>
                        </a:spcAft>
                      </a:pPr>
                      <a:r>
                        <a:rPr lang="zh-CN" sz="1200" kern="100">
                          <a:effectLst/>
                        </a:rPr>
                        <a:t>赵雨泽</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extLst>
                  <a:ext uri="{0D108BD9-81ED-4DB2-BD59-A6C34878D82A}">
                    <a16:rowId xmlns:a16="http://schemas.microsoft.com/office/drawing/2014/main" val="560071053"/>
                  </a:ext>
                </a:extLst>
              </a:tr>
              <a:tr h="270768">
                <a:tc>
                  <a:txBody>
                    <a:bodyPr/>
                    <a:lstStyle/>
                    <a:p>
                      <a:pPr algn="just">
                        <a:spcAft>
                          <a:spcPts val="0"/>
                        </a:spcAft>
                      </a:pPr>
                      <a:r>
                        <a:rPr lang="zh-CN" sz="1200" kern="100">
                          <a:effectLst/>
                        </a:rPr>
                        <a:t>参会人员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nchor="ctr"/>
                </a:tc>
                <a:tc gridSpan="3">
                  <a:txBody>
                    <a:bodyPr/>
                    <a:lstStyle/>
                    <a:p>
                      <a:pPr algn="just">
                        <a:spcAft>
                          <a:spcPts val="0"/>
                        </a:spcAft>
                      </a:pPr>
                      <a:r>
                        <a:rPr lang="zh-CN" sz="1200" kern="100">
                          <a:effectLst/>
                        </a:rPr>
                        <a:t>方绪俊、赵雨泽、王子超</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28759662"/>
                  </a:ext>
                </a:extLst>
              </a:tr>
              <a:tr h="270768">
                <a:tc>
                  <a:txBody>
                    <a:bodyPr/>
                    <a:lstStyle/>
                    <a:p>
                      <a:pPr algn="just">
                        <a:spcAft>
                          <a:spcPts val="0"/>
                        </a:spcAft>
                      </a:pPr>
                      <a:r>
                        <a:rPr lang="zh-CN" sz="1200" kern="100">
                          <a:effectLst/>
                        </a:rPr>
                        <a:t>会议主题</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nchor="ctr"/>
                </a:tc>
                <a:tc gridSpan="3">
                  <a:txBody>
                    <a:bodyPr/>
                    <a:lstStyle/>
                    <a:p>
                      <a:pPr algn="just">
                        <a:spcAft>
                          <a:spcPts val="0"/>
                        </a:spcAft>
                      </a:pPr>
                      <a:r>
                        <a:rPr lang="zh-CN" sz="1200" kern="100" dirty="0">
                          <a:effectLst/>
                        </a:rPr>
                        <a:t>关于项目计划的讨论</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0118" marR="30118" marT="7171"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25161287"/>
                  </a:ext>
                </a:extLst>
              </a:tr>
              <a:tr h="3790766">
                <a:tc gridSpan="4">
                  <a:txBody>
                    <a:bodyPr/>
                    <a:lstStyle/>
                    <a:p>
                      <a:pPr algn="just">
                        <a:spcAft>
                          <a:spcPts val="0"/>
                        </a:spcAft>
                      </a:pPr>
                      <a:r>
                        <a:rPr lang="zh-CN" altLang="en-US" sz="1200" kern="100" dirty="0">
                          <a:effectLst/>
                        </a:rPr>
                        <a:t>会议内容</a:t>
                      </a:r>
                      <a:endParaRPr lang="en-US" altLang="zh-CN" sz="1200" kern="100" dirty="0">
                        <a:effectLst/>
                      </a:endParaRPr>
                    </a:p>
                    <a:p>
                      <a:pPr algn="just">
                        <a:spcAft>
                          <a:spcPts val="0"/>
                        </a:spcAft>
                      </a:pPr>
                      <a:r>
                        <a:rPr lang="en-US" altLang="zh-CN" sz="1200" kern="100" dirty="0">
                          <a:effectLst/>
                        </a:rPr>
                        <a:t>1.	</a:t>
                      </a:r>
                      <a:r>
                        <a:rPr lang="zh-CN" altLang="en-US" sz="1200" kern="100" dirty="0">
                          <a:effectLst/>
                        </a:rPr>
                        <a:t>项目计划任务分配</a:t>
                      </a:r>
                    </a:p>
                    <a:p>
                      <a:pPr algn="just">
                        <a:spcAft>
                          <a:spcPts val="0"/>
                        </a:spcAft>
                      </a:pPr>
                      <a:r>
                        <a:rPr lang="zh-CN" altLang="en-US" sz="1200" kern="100" dirty="0">
                          <a:effectLst/>
                        </a:rPr>
                        <a:t>汇报具体如下：</a:t>
                      </a:r>
                    </a:p>
                    <a:p>
                      <a:pPr algn="just">
                        <a:spcAft>
                          <a:spcPts val="0"/>
                        </a:spcAft>
                      </a:pPr>
                      <a:r>
                        <a:rPr lang="en-US" altLang="zh-CN" sz="1200" kern="100" dirty="0">
                          <a:effectLst/>
                        </a:rPr>
                        <a:t>1.	</a:t>
                      </a:r>
                      <a:r>
                        <a:rPr lang="zh-CN" altLang="en-US" sz="1200" kern="100" dirty="0">
                          <a:effectLst/>
                        </a:rPr>
                        <a:t>汇报学习进度</a:t>
                      </a:r>
                    </a:p>
                    <a:p>
                      <a:pPr algn="just">
                        <a:spcAft>
                          <a:spcPts val="0"/>
                        </a:spcAft>
                      </a:pPr>
                      <a:r>
                        <a:rPr lang="en-US" altLang="zh-CN" sz="1200" kern="100" dirty="0">
                          <a:effectLst/>
                        </a:rPr>
                        <a:t>2.	ppt</a:t>
                      </a:r>
                      <a:r>
                        <a:rPr lang="zh-CN" altLang="en-US" sz="1200" kern="100" dirty="0">
                          <a:effectLst/>
                        </a:rPr>
                        <a:t>试讲</a:t>
                      </a:r>
                    </a:p>
                    <a:p>
                      <a:pPr algn="just">
                        <a:spcAft>
                          <a:spcPts val="0"/>
                        </a:spcAft>
                      </a:pPr>
                      <a:r>
                        <a:rPr lang="en-US" altLang="zh-CN" sz="1200" kern="100" dirty="0">
                          <a:effectLst/>
                        </a:rPr>
                        <a:t>3.	</a:t>
                      </a:r>
                      <a:r>
                        <a:rPr lang="zh-CN" altLang="en-US" sz="1200" kern="100" dirty="0">
                          <a:effectLst/>
                        </a:rPr>
                        <a:t>会后自行研究开源软件文献</a:t>
                      </a:r>
                    </a:p>
                    <a:p>
                      <a:pPr algn="just">
                        <a:spcAft>
                          <a:spcPts val="0"/>
                        </a:spcAft>
                      </a:pPr>
                      <a:r>
                        <a:rPr lang="zh-CN" altLang="en-US" sz="1200" kern="100" dirty="0">
                          <a:effectLst/>
                        </a:rPr>
                        <a:t>近期安排：</a:t>
                      </a:r>
                    </a:p>
                    <a:p>
                      <a:pPr algn="just">
                        <a:spcAft>
                          <a:spcPts val="0"/>
                        </a:spcAft>
                      </a:pPr>
                      <a:r>
                        <a:rPr lang="zh-CN" altLang="en-US" sz="1200" kern="100" dirty="0">
                          <a:effectLst/>
                        </a:rPr>
                        <a:t>散会后自行学习。</a:t>
                      </a:r>
                    </a:p>
                  </a:txBody>
                  <a:tcPr marL="30118" marR="30118" marT="7171"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21533972"/>
                  </a:ext>
                </a:extLst>
              </a:tr>
            </a:tbl>
          </a:graphicData>
        </a:graphic>
      </p:graphicFrame>
    </p:spTree>
    <p:extLst>
      <p:ext uri="{BB962C8B-B14F-4D97-AF65-F5344CB8AC3E}">
        <p14:creationId xmlns:p14="http://schemas.microsoft.com/office/powerpoint/2010/main" val="87200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矩形 3"/>
          <p:cNvSpPr/>
          <p:nvPr/>
        </p:nvSpPr>
        <p:spPr>
          <a:xfrm>
            <a:off x="2709884" y="253292"/>
            <a:ext cx="5541383" cy="6186309"/>
          </a:xfrm>
          <a:prstGeom prst="rect">
            <a:avLst/>
          </a:prstGeom>
        </p:spPr>
        <p:txBody>
          <a:bodyPr wrap="square">
            <a:spAutoFit/>
          </a:bodyPr>
          <a:lstStyle/>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2" action="ppaction://hlinkfile"/>
              </a:rPr>
              <a:t>1引言</a:t>
            </a:r>
            <a:r>
              <a:rPr lang="zh-CN" altLang="zh-CN" sz="2000" b="1" kern="100" dirty="0">
                <a:solidFill>
                  <a:srgbClr val="0000FF"/>
                </a:solidFill>
                <a:latin typeface="Times New Roman" panose="02020603050405020304" pitchFamily="18" charset="0"/>
                <a:ea typeface="宋体" panose="02010600030101010101" pitchFamily="2" charset="-122"/>
                <a:hlinkClick r:id="rId2" action="ppaction://hlinkfile"/>
              </a:rPr>
              <a:t>	5</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3" action="ppaction://hlinkfile"/>
              </a:rPr>
              <a:t>1.1标识</a:t>
            </a:r>
            <a:r>
              <a:rPr lang="zh-CN" altLang="zh-CN" sz="2000" kern="100" dirty="0">
                <a:solidFill>
                  <a:srgbClr val="0000FF"/>
                </a:solidFill>
                <a:latin typeface="Times New Roman" panose="02020603050405020304" pitchFamily="18" charset="0"/>
                <a:ea typeface="宋体" panose="02010600030101010101" pitchFamily="2" charset="-122"/>
                <a:hlinkClick r:id="rId3"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4" action="ppaction://hlinkfile"/>
              </a:rPr>
              <a:t>1.2背景</a:t>
            </a:r>
            <a:r>
              <a:rPr lang="zh-CN" altLang="zh-CN" sz="2000" kern="100" dirty="0">
                <a:solidFill>
                  <a:srgbClr val="0000FF"/>
                </a:solidFill>
                <a:latin typeface="Times New Roman" panose="02020603050405020304" pitchFamily="18" charset="0"/>
                <a:ea typeface="宋体" panose="02010600030101010101" pitchFamily="2" charset="-122"/>
                <a:hlinkClick r:id="rId4"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5" action="ppaction://hlinkfile"/>
              </a:rPr>
              <a:t>1.3项目概述</a:t>
            </a:r>
            <a:r>
              <a:rPr lang="zh-CN" altLang="zh-CN" sz="2000" kern="100" dirty="0">
                <a:solidFill>
                  <a:srgbClr val="0000FF"/>
                </a:solidFill>
                <a:latin typeface="Times New Roman" panose="02020603050405020304" pitchFamily="18" charset="0"/>
                <a:ea typeface="宋体" panose="02010600030101010101" pitchFamily="2" charset="-122"/>
                <a:hlinkClick r:id="rId5" action="ppaction://hlinkfile"/>
              </a:rPr>
              <a:t>	5</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6" action="ppaction://hlinkfile"/>
              </a:rPr>
              <a:t>1.4文档概述</a:t>
            </a:r>
            <a:r>
              <a:rPr lang="zh-CN" altLang="zh-CN" sz="2000" kern="100" dirty="0">
                <a:solidFill>
                  <a:srgbClr val="0000FF"/>
                </a:solidFill>
                <a:latin typeface="Times New Roman" panose="02020603050405020304" pitchFamily="18" charset="0"/>
                <a:ea typeface="宋体" panose="02010600030101010101" pitchFamily="2" charset="-122"/>
                <a:hlinkClick r:id="rId6" action="ppaction://hlinkfile"/>
              </a:rPr>
              <a:t>	5</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7" action="ppaction://hlinkfile"/>
              </a:rPr>
              <a:t>2引用文件</a:t>
            </a:r>
            <a:r>
              <a:rPr lang="zh-CN" altLang="zh-CN" sz="2000" b="1" kern="100" dirty="0">
                <a:solidFill>
                  <a:srgbClr val="0000FF"/>
                </a:solidFill>
                <a:latin typeface="Times New Roman" panose="02020603050405020304" pitchFamily="18" charset="0"/>
                <a:ea typeface="宋体" panose="02010600030101010101" pitchFamily="2" charset="-122"/>
                <a:hlinkClick r:id="rId7" action="ppaction://hlinkfile"/>
              </a:rPr>
              <a:t>	6</a:t>
            </a:r>
            <a:endParaRPr lang="zh-CN" altLang="zh-CN" sz="2000"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8" action="ppaction://hlinkfile"/>
              </a:rPr>
              <a:t>3可行性分析的前提</a:t>
            </a:r>
            <a:r>
              <a:rPr lang="zh-CN" altLang="zh-CN" sz="2000" b="1" kern="100" dirty="0">
                <a:solidFill>
                  <a:srgbClr val="0000FF"/>
                </a:solidFill>
                <a:latin typeface="Times New Roman" panose="02020603050405020304" pitchFamily="18" charset="0"/>
                <a:ea typeface="宋体" panose="02010600030101010101" pitchFamily="2" charset="-122"/>
                <a:hlinkClick r:id="rId8" action="ppaction://hlinkfile"/>
              </a:rPr>
              <a:t>	6</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9" action="ppaction://hlinkfile"/>
              </a:rPr>
              <a:t>3.1项目的要求</a:t>
            </a:r>
            <a:r>
              <a:rPr lang="zh-CN" altLang="zh-CN" sz="2000" kern="100" dirty="0">
                <a:solidFill>
                  <a:srgbClr val="0000FF"/>
                </a:solidFill>
                <a:latin typeface="Times New Roman" panose="02020603050405020304" pitchFamily="18" charset="0"/>
                <a:ea typeface="宋体" panose="02010600030101010101" pitchFamily="2" charset="-122"/>
                <a:hlinkClick r:id="rId9" action="ppaction://hlinkfile"/>
              </a:rPr>
              <a:t>	6</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0" action="ppaction://hlinkfile"/>
              </a:rPr>
              <a:t>3.2项目的目标</a:t>
            </a:r>
            <a:r>
              <a:rPr lang="zh-CN" altLang="zh-CN" sz="2000" kern="100" dirty="0">
                <a:solidFill>
                  <a:srgbClr val="0000FF"/>
                </a:solidFill>
                <a:latin typeface="Times New Roman" panose="02020603050405020304" pitchFamily="18" charset="0"/>
                <a:ea typeface="宋体" panose="02010600030101010101" pitchFamily="2" charset="-122"/>
                <a:hlinkClick r:id="rId10" action="ppaction://hlinkfile"/>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1" action="ppaction://hlinkfile"/>
              </a:rPr>
              <a:t>3.3项目的环境、条件、假定和限制</a:t>
            </a:r>
            <a:r>
              <a:rPr lang="zh-CN" altLang="zh-CN" sz="2000" kern="100" dirty="0">
                <a:solidFill>
                  <a:srgbClr val="0000FF"/>
                </a:solidFill>
                <a:latin typeface="Times New Roman" panose="02020603050405020304" pitchFamily="18" charset="0"/>
                <a:ea typeface="宋体" panose="02010600030101010101" pitchFamily="2" charset="-122"/>
                <a:hlinkClick r:id="rId11" action="ppaction://hlinkfile"/>
              </a:rPr>
              <a:t>	7</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2" action="ppaction://hlinkfile"/>
              </a:rPr>
              <a:t>3.4进行可行性分析的方法</a:t>
            </a:r>
            <a:r>
              <a:rPr lang="zh-CN" altLang="zh-CN" sz="2000" kern="100" dirty="0">
                <a:solidFill>
                  <a:srgbClr val="0000FF"/>
                </a:solidFill>
                <a:latin typeface="Times New Roman" panose="02020603050405020304" pitchFamily="18" charset="0"/>
                <a:ea typeface="宋体" panose="02010600030101010101" pitchFamily="2" charset="-122"/>
                <a:hlinkClick r:id="rId12" action="ppaction://hlinkfile"/>
              </a:rPr>
              <a:t>	8</a:t>
            </a:r>
            <a:endParaRPr lang="zh-CN" altLang="zh-CN" sz="2000"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sz="2000" b="1" u="sng" kern="100" dirty="0">
                <a:solidFill>
                  <a:srgbClr val="0000FF"/>
                </a:solidFill>
                <a:latin typeface="Times New Roman" panose="02020603050405020304" pitchFamily="18" charset="0"/>
                <a:ea typeface="宋体" panose="02010600030101010101" pitchFamily="2" charset="-122"/>
                <a:hlinkClick r:id="rId13" action="ppaction://hlinkfile"/>
              </a:rPr>
              <a:t>4可选的方案</a:t>
            </a:r>
            <a:r>
              <a:rPr lang="zh-CN" altLang="zh-CN" sz="2000" b="1" kern="100" dirty="0">
                <a:solidFill>
                  <a:srgbClr val="0000FF"/>
                </a:solidFill>
                <a:latin typeface="Times New Roman" panose="02020603050405020304" pitchFamily="18" charset="0"/>
                <a:ea typeface="宋体" panose="02010600030101010101" pitchFamily="2" charset="-122"/>
                <a:hlinkClick r:id="rId13" action="ppaction://hlinkfile"/>
              </a:rPr>
              <a:t>	8</a:t>
            </a:r>
            <a:endParaRPr lang="zh-CN" altLang="zh-CN" sz="2000"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4" action="ppaction://hlinkfile"/>
              </a:rPr>
              <a:t>4.1原有方案的优缺点、局限性及存在的问题</a:t>
            </a:r>
            <a:r>
              <a:rPr lang="zh-CN" altLang="zh-CN" sz="2000" kern="100" dirty="0">
                <a:solidFill>
                  <a:srgbClr val="0000FF"/>
                </a:solidFill>
                <a:latin typeface="Times New Roman" panose="02020603050405020304" pitchFamily="18" charset="0"/>
                <a:ea typeface="宋体" panose="02010600030101010101" pitchFamily="2" charset="-122"/>
                <a:hlinkClick r:id="rId14" action="ppaction://hlinkfile"/>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5" action="ppaction://hlinkfile"/>
              </a:rPr>
              <a:t>4.2可重用的系统，与要求之间的差距</a:t>
            </a:r>
            <a:r>
              <a:rPr lang="zh-CN" altLang="zh-CN" sz="2000" kern="100" dirty="0">
                <a:solidFill>
                  <a:srgbClr val="0000FF"/>
                </a:solidFill>
                <a:latin typeface="Times New Roman" panose="02020603050405020304" pitchFamily="18" charset="0"/>
                <a:ea typeface="宋体" panose="02010600030101010101" pitchFamily="2" charset="-122"/>
                <a:hlinkClick r:id="rId15" action="ppaction://hlinkfile"/>
              </a:rPr>
              <a:t>	8</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6" action="ppaction://hlinkfile"/>
              </a:rPr>
              <a:t>4.3可选择的系统方案1</a:t>
            </a:r>
            <a:r>
              <a:rPr lang="zh-CN" altLang="zh-CN" sz="2000" kern="100" dirty="0">
                <a:solidFill>
                  <a:srgbClr val="0000FF"/>
                </a:solidFill>
                <a:latin typeface="Times New Roman" panose="02020603050405020304" pitchFamily="18" charset="0"/>
                <a:ea typeface="宋体" panose="02010600030101010101" pitchFamily="2" charset="-122"/>
                <a:hlinkClick r:id="rId16"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7" action="ppaction://hlinkfile"/>
              </a:rPr>
              <a:t>4.4可选择的系统方案2</a:t>
            </a:r>
            <a:r>
              <a:rPr lang="zh-CN" altLang="zh-CN" sz="2000" kern="100" dirty="0">
                <a:solidFill>
                  <a:srgbClr val="0000FF"/>
                </a:solidFill>
                <a:latin typeface="Times New Roman" panose="02020603050405020304" pitchFamily="18" charset="0"/>
                <a:ea typeface="宋体" panose="02010600030101010101" pitchFamily="2" charset="-122"/>
                <a:hlinkClick r:id="rId17"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sz="2000" u="sng" kern="100" dirty="0">
                <a:solidFill>
                  <a:srgbClr val="0000FF"/>
                </a:solidFill>
                <a:latin typeface="Times New Roman" panose="02020603050405020304" pitchFamily="18" charset="0"/>
                <a:ea typeface="宋体" panose="02010600030101010101" pitchFamily="2" charset="-122"/>
                <a:hlinkClick r:id="rId18" action="ppaction://hlinkfile"/>
              </a:rPr>
              <a:t>4.5选择最终方案的准则</a:t>
            </a:r>
            <a:r>
              <a:rPr lang="zh-CN" altLang="zh-CN" sz="2000" kern="100" dirty="0">
                <a:solidFill>
                  <a:srgbClr val="0000FF"/>
                </a:solidFill>
                <a:latin typeface="Times New Roman" panose="02020603050405020304" pitchFamily="18" charset="0"/>
                <a:ea typeface="宋体" panose="02010600030101010101" pitchFamily="2" charset="-122"/>
                <a:hlinkClick r:id="rId18" action="ppaction://hlinkfile"/>
              </a:rPr>
              <a:t>	9</a:t>
            </a:r>
            <a:endParaRPr lang="zh-CN" altLang="zh-CN" sz="2000"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zh-CN" altLang="zh-CN" kern="100" dirty="0">
                <a:solidFill>
                  <a:srgbClr val="0000FF"/>
                </a:solidFill>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zh-CN" altLang="zh-CN" kern="100" dirty="0">
                <a:solidFill>
                  <a:srgbClr val="0000FF"/>
                </a:solidFill>
                <a:latin typeface="Times New Roman" panose="02020603050405020304" pitchFamily="18" charset="0"/>
                <a:ea typeface="宋体" panose="02010600030101010101" pitchFamily="2" charset="-122"/>
              </a:rPr>
              <a:t>	</a:t>
            </a:r>
            <a:endParaRPr lang="zh-CN" altLang="zh-CN" b="1" kern="100" dirty="0">
              <a:latin typeface="Times New Roman" panose="02020603050405020304" pitchFamily="18" charset="0"/>
              <a:ea typeface="宋体" panose="02010600030101010101" pitchFamily="2" charset="-122"/>
            </a:endParaRPr>
          </a:p>
        </p:txBody>
      </p:sp>
      <p:sp>
        <p:nvSpPr>
          <p:cNvPr id="7" name="圆角矩形 6"/>
          <p:cNvSpPr/>
          <p:nvPr/>
        </p:nvSpPr>
        <p:spPr>
          <a:xfrm rot="2700000">
            <a:off x="428963"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19"/>
          <a:stretch>
            <a:fillRect/>
          </a:stretch>
        </p:blipFill>
        <p:spPr>
          <a:xfrm>
            <a:off x="241404"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0" y="854242"/>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2714" y="1292536"/>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6895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164594" y="1387822"/>
            <a:ext cx="4803748" cy="1094798"/>
            <a:chOff x="3164594" y="1254859"/>
            <a:chExt cx="4803748" cy="1094798"/>
          </a:xfrm>
        </p:grpSpPr>
        <p:sp>
          <p:nvSpPr>
            <p:cNvPr id="7" name="矩形 6">
              <a:extLst>
                <a:ext uri="{FF2B5EF4-FFF2-40B4-BE49-F238E27FC236}">
                  <a16:creationId xmlns:a16="http://schemas.microsoft.com/office/drawing/2014/main" id="{70F92121-B557-4830-BFC9-10F7FAA0452E}"/>
                </a:ext>
              </a:extLst>
            </p:cNvPr>
            <p:cNvSpPr/>
            <p:nvPr/>
          </p:nvSpPr>
          <p:spPr>
            <a:xfrm>
              <a:off x="3164594" y="1254859"/>
              <a:ext cx="2432641" cy="400110"/>
            </a:xfrm>
            <a:prstGeom prst="rect">
              <a:avLst/>
            </a:prstGeom>
          </p:spPr>
          <p:txBody>
            <a:bodyPr wrap="square">
              <a:spAutoFit/>
            </a:bodyPr>
            <a:lstStyle/>
            <a:p>
              <a:endParaRPr lang="zh-CN" altLang="en-US" sz="2000" kern="1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ED79FB8C-3BE6-44D9-A653-E9F18D969D50}"/>
                </a:ext>
              </a:extLst>
            </p:cNvPr>
            <p:cNvSpPr/>
            <p:nvPr/>
          </p:nvSpPr>
          <p:spPr>
            <a:xfrm>
              <a:off x="3164595" y="1841826"/>
              <a:ext cx="4803747" cy="507831"/>
            </a:xfrm>
            <a:prstGeom prst="rect">
              <a:avLst/>
            </a:prstGeom>
          </p:spPr>
          <p:txBody>
            <a:bodyPr wrap="square">
              <a:spAutoFit/>
            </a:bodyPr>
            <a:lstStyle/>
            <a:p>
              <a:pPr algn="just">
                <a:lnSpc>
                  <a:spcPct val="150000"/>
                </a:lnSpc>
              </a:pPr>
              <a:endParaRPr lang="en-US" altLang="zh-CN" kern="100" dirty="0">
                <a:latin typeface="微软雅黑 Light" panose="020B0502040204020203" pitchFamily="34" charset="-122"/>
                <a:ea typeface="微软雅黑 Light" panose="020B0502040204020203" pitchFamily="34" charset="-122"/>
              </a:endParaRPr>
            </a:p>
          </p:txBody>
        </p:sp>
      </p:grpSp>
      <p:grpSp>
        <p:nvGrpSpPr>
          <p:cNvPr id="13" name="组合 2">
            <a:extLst>
              <a:ext uri="{FF2B5EF4-FFF2-40B4-BE49-F238E27FC236}">
                <a16:creationId xmlns:a16="http://schemas.microsoft.com/office/drawing/2014/main" id="{AC579923-1C81-470D-991D-41135C46ADB1}"/>
              </a:ext>
            </a:extLst>
          </p:cNvPr>
          <p:cNvGrpSpPr/>
          <p:nvPr/>
        </p:nvGrpSpPr>
        <p:grpSpPr>
          <a:xfrm>
            <a:off x="-42575" y="0"/>
            <a:ext cx="2311882" cy="6858000"/>
            <a:chOff x="-42575" y="0"/>
            <a:chExt cx="2311882" cy="6858000"/>
          </a:xfrm>
        </p:grpSpPr>
        <p:sp>
          <p:nvSpPr>
            <p:cNvPr id="14" name="矩形 13">
              <a:extLst>
                <a:ext uri="{FF2B5EF4-FFF2-40B4-BE49-F238E27FC236}">
                  <a16:creationId xmlns:a16="http://schemas.microsoft.com/office/drawing/2014/main" id="{707A22D1-6283-4694-9BDA-E0CA5B7B902C}"/>
                </a:ext>
              </a:extLst>
            </p:cNvPr>
            <p:cNvSpPr/>
            <p:nvPr/>
          </p:nvSpPr>
          <p:spPr>
            <a:xfrm>
              <a:off x="-42575"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DC17080-AB22-44B0-BD13-733CBAFAA0D3}"/>
                </a:ext>
              </a:extLst>
            </p:cNvPr>
            <p:cNvSpPr txBox="1"/>
            <p:nvPr/>
          </p:nvSpPr>
          <p:spPr>
            <a:xfrm>
              <a:off x="0" y="1061681"/>
              <a:ext cx="2226733" cy="523220"/>
            </a:xfrm>
            <a:prstGeom prst="rect">
              <a:avLst/>
            </a:prstGeom>
            <a:noFill/>
            <a:ln>
              <a:noFill/>
            </a:ln>
          </p:spPr>
          <p:txBody>
            <a:bodyPr wrap="square" rtlCol="0">
              <a:spAutoFit/>
            </a:bodyPr>
            <a:lstStyle/>
            <a:p>
              <a:r>
                <a:rPr lang="zh-CN" altLang="en-US" sz="2800" kern="100" dirty="0">
                  <a:solidFill>
                    <a:schemeClr val="bg1"/>
                  </a:solidFill>
                  <a:latin typeface="微软雅黑 Light" panose="020B0502040204020203" pitchFamily="34" charset="-122"/>
                  <a:ea typeface="微软雅黑 Light" panose="020B0502040204020203" pitchFamily="34" charset="-122"/>
                </a:rPr>
                <a:t>附录</a:t>
              </a:r>
              <a:endParaRPr lang="en-US" altLang="zh-CN" sz="2800" kern="100" dirty="0">
                <a:solidFill>
                  <a:schemeClr val="bg1"/>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85D5BD3F-DEB9-4813-B82A-7E32195A7A6E}"/>
                </a:ext>
              </a:extLst>
            </p:cNvPr>
            <p:cNvSpPr txBox="1"/>
            <p:nvPr/>
          </p:nvSpPr>
          <p:spPr>
            <a:xfrm>
              <a:off x="37375" y="2020955"/>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appendix</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矩形 4"/>
          <p:cNvSpPr/>
          <p:nvPr/>
        </p:nvSpPr>
        <p:spPr>
          <a:xfrm>
            <a:off x="2887855" y="1901563"/>
            <a:ext cx="4572000" cy="2585323"/>
          </a:xfrm>
          <a:prstGeom prst="rect">
            <a:avLst/>
          </a:prstGeom>
        </p:spPr>
        <p:txBody>
          <a:bodyPr>
            <a:spAutoFit/>
          </a:bodyPr>
          <a:lstStyle/>
          <a:p>
            <a:pPr indent="127000" algn="just">
              <a:spcAft>
                <a:spcPts val="0"/>
              </a:spcAft>
            </a:pPr>
            <a:r>
              <a:rPr lang="zh-CN" altLang="zh-CN" kern="100" dirty="0">
                <a:latin typeface="Times New Roman" panose="02020603050405020304" pitchFamily="18" charset="0"/>
                <a:ea typeface="宋体" panose="02010600030101010101" pitchFamily="2" charset="-122"/>
              </a:rPr>
              <a:t>参考资料：</a:t>
            </a: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：一步一步开发微信小程序</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https://blog.csdn.net/zhangjing1019/article/details/79442828</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CSDN:</a:t>
            </a:r>
            <a:r>
              <a:rPr lang="zh-CN" altLang="zh-CN" b="1" kern="100" dirty="0">
                <a:latin typeface="Times New Roman" panose="02020603050405020304" pitchFamily="18" charset="0"/>
                <a:ea typeface="宋体" panose="02010600030101010101" pitchFamily="2" charset="-122"/>
              </a:rPr>
              <a:t>微信小程序上线发布流程</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b="1" kern="100" dirty="0">
                <a:latin typeface="Times New Roman" panose="02020603050405020304" pitchFamily="18" charset="0"/>
                <a:ea typeface="宋体" panose="02010600030101010101" pitchFamily="2" charset="-122"/>
              </a:rPr>
              <a:t>https://blog.csdn.net/huangbaokang/article/details/80268727</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zh-CN" altLang="zh-CN" b="1" kern="100" dirty="0">
                <a:latin typeface="Times New Roman" panose="02020603050405020304" pitchFamily="18" charset="0"/>
                <a:ea typeface="宋体" panose="02010600030101010101" pitchFamily="2" charset="-122"/>
              </a:rPr>
              <a:t>简书：微信小程序和</a:t>
            </a:r>
            <a:r>
              <a:rPr lang="en-US" altLang="zh-CN" b="1" kern="100" dirty="0">
                <a:latin typeface="Times New Roman" panose="02020603050405020304" pitchFamily="18" charset="0"/>
                <a:ea typeface="宋体" panose="02010600030101010101" pitchFamily="2" charset="-122"/>
              </a:rPr>
              <a:t>APP</a:t>
            </a:r>
            <a:r>
              <a:rPr lang="zh-CN" altLang="zh-CN" b="1" kern="100" dirty="0">
                <a:latin typeface="Times New Roman" panose="02020603050405020304" pitchFamily="18" charset="0"/>
                <a:ea typeface="宋体" panose="02010600030101010101" pitchFamily="2" charset="-122"/>
              </a:rPr>
              <a:t>优劣势大对比</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https://www.jianshu.com/p/c72802b5e74e</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074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A_圆角矩形 3"/>
          <p:cNvSpPr/>
          <p:nvPr>
            <p:custDataLst>
              <p:tags r:id="rId1"/>
            </p:custDataLst>
          </p:nvPr>
        </p:nvSpPr>
        <p:spPr>
          <a:xfrm rot="2700000">
            <a:off x="6494820" y="965866"/>
            <a:ext cx="647360" cy="647360"/>
          </a:xfrm>
          <a:prstGeom prst="roundRect">
            <a:avLst/>
          </a:prstGeom>
          <a:gradFill>
            <a:gsLst>
              <a:gs pos="0">
                <a:srgbClr val="FFFFFF">
                  <a:alpha val="40000"/>
                </a:srgbClr>
              </a:gs>
              <a:gs pos="100000">
                <a:schemeClr val="bg1">
                  <a:lumMod val="95000"/>
                  <a:alpha val="37000"/>
                </a:schemeClr>
              </a:gs>
            </a:gsLst>
            <a:lin ang="15000000" scaled="0"/>
          </a:gra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PA_圆角矩形 3"/>
          <p:cNvSpPr/>
          <p:nvPr>
            <p:custDataLst>
              <p:tags r:id="rId2"/>
            </p:custDataLst>
          </p:nvPr>
        </p:nvSpPr>
        <p:spPr>
          <a:xfrm rot="2700000">
            <a:off x="4948664" y="1615825"/>
            <a:ext cx="490079" cy="490079"/>
          </a:xfrm>
          <a:prstGeom prst="roundRect">
            <a:avLst/>
          </a:prstGeom>
          <a:gradFill>
            <a:gsLst>
              <a:gs pos="0">
                <a:srgbClr val="FFFFFF">
                  <a:alpha val="40000"/>
                </a:srgbClr>
              </a:gs>
              <a:gs pos="100000">
                <a:schemeClr val="bg1">
                  <a:lumMod val="95000"/>
                  <a:alpha val="37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 name="PA_圆角矩形 3"/>
          <p:cNvSpPr/>
          <p:nvPr>
            <p:custDataLst>
              <p:tags r:id="rId3"/>
            </p:custDataLst>
          </p:nvPr>
        </p:nvSpPr>
        <p:spPr>
          <a:xfrm rot="2700000">
            <a:off x="-508263" y="2580168"/>
            <a:ext cx="1733639" cy="173363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PA_圆角矩形 3"/>
          <p:cNvSpPr/>
          <p:nvPr>
            <p:custDataLst>
              <p:tags r:id="rId4"/>
            </p:custDataLst>
          </p:nvPr>
        </p:nvSpPr>
        <p:spPr>
          <a:xfrm rot="2700000">
            <a:off x="1965028" y="385607"/>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PA_圆角矩形 3"/>
          <p:cNvSpPr/>
          <p:nvPr>
            <p:custDataLst>
              <p:tags r:id="rId5"/>
            </p:custDataLst>
          </p:nvPr>
        </p:nvSpPr>
        <p:spPr>
          <a:xfrm rot="2700000">
            <a:off x="4364178" y="1629542"/>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PA_圆角矩形 3"/>
          <p:cNvSpPr/>
          <p:nvPr>
            <p:custDataLst>
              <p:tags r:id="rId6"/>
            </p:custDataLst>
          </p:nvPr>
        </p:nvSpPr>
        <p:spPr>
          <a:xfrm rot="2700000">
            <a:off x="5632901" y="917708"/>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PA_圆角矩形 3"/>
          <p:cNvSpPr/>
          <p:nvPr>
            <p:custDataLst>
              <p:tags r:id="rId7"/>
            </p:custDataLst>
          </p:nvPr>
        </p:nvSpPr>
        <p:spPr>
          <a:xfrm rot="2700000">
            <a:off x="4659009" y="2274054"/>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PA_圆角矩形 3"/>
          <p:cNvSpPr/>
          <p:nvPr>
            <p:custDataLst>
              <p:tags r:id="rId8"/>
            </p:custDataLst>
          </p:nvPr>
        </p:nvSpPr>
        <p:spPr>
          <a:xfrm rot="2700000">
            <a:off x="6039175" y="1316831"/>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4" name="PA_圆角矩形 3"/>
          <p:cNvSpPr/>
          <p:nvPr>
            <p:custDataLst>
              <p:tags r:id="rId9"/>
            </p:custDataLst>
          </p:nvPr>
        </p:nvSpPr>
        <p:spPr>
          <a:xfrm rot="2700000">
            <a:off x="1072331" y="5165040"/>
            <a:ext cx="490079" cy="490079"/>
          </a:xfrm>
          <a:prstGeom prst="roundRect">
            <a:avLst/>
          </a:prstGeom>
          <a:solidFill>
            <a:srgbClr val="18478F"/>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5" name="PA_圆角矩形 3"/>
          <p:cNvSpPr/>
          <p:nvPr>
            <p:custDataLst>
              <p:tags r:id="rId10"/>
            </p:custDataLst>
          </p:nvPr>
        </p:nvSpPr>
        <p:spPr>
          <a:xfrm rot="2700000">
            <a:off x="2366052" y="4619384"/>
            <a:ext cx="1733639" cy="173363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2388609" y="5105328"/>
            <a:ext cx="1688524" cy="784830"/>
          </a:xfrm>
          <a:prstGeom prst="rect">
            <a:avLst/>
          </a:prstGeom>
          <a:noFill/>
        </p:spPr>
        <p:txBody>
          <a:bodyPr wrap="square" rtlCol="0">
            <a:spAutoFit/>
          </a:bodyPr>
          <a:lstStyle/>
          <a:p>
            <a:pPr algn="ctr"/>
            <a:r>
              <a:rPr lang="en-US" altLang="zh-CN" sz="4500" spc="225" dirty="0">
                <a:solidFill>
                  <a:srgbClr val="18478F"/>
                </a:solidFill>
                <a:latin typeface="微软雅黑" panose="020B0503020204020204" pitchFamily="34" charset="-122"/>
                <a:ea typeface="微软雅黑" panose="020B0503020204020204" pitchFamily="34" charset="-122"/>
                <a:cs typeface="+mn-ea"/>
                <a:sym typeface="+mn-lt"/>
              </a:rPr>
              <a:t>2019</a:t>
            </a:r>
            <a:endParaRPr lang="zh-CN" altLang="en-US" sz="4500" spc="225"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36" name="文本框 35"/>
          <p:cNvSpPr txBox="1"/>
          <p:nvPr/>
        </p:nvSpPr>
        <p:spPr>
          <a:xfrm>
            <a:off x="3680906" y="3199458"/>
            <a:ext cx="5449533" cy="854080"/>
          </a:xfrm>
          <a:prstGeom prst="rect">
            <a:avLst/>
          </a:prstGeom>
          <a:noFill/>
        </p:spPr>
        <p:txBody>
          <a:bodyPr wrap="square" rtlCol="0">
            <a:spAutoFit/>
          </a:bodyPr>
          <a:lstStyle/>
          <a:p>
            <a:pPr algn="ctr"/>
            <a:r>
              <a:rPr lang="zh-CN" altLang="en-US" sz="4950" b="1" spc="450" dirty="0">
                <a:solidFill>
                  <a:srgbClr val="18478F"/>
                </a:solidFill>
                <a:latin typeface="微软雅黑" panose="020B0503020204020204" pitchFamily="34" charset="-122"/>
                <a:ea typeface="微软雅黑" panose="020B0503020204020204" pitchFamily="34" charset="-122"/>
                <a:cs typeface="+mn-ea"/>
                <a:sym typeface="+mn-lt"/>
              </a:rPr>
              <a:t>感谢您的聆听</a:t>
            </a:r>
          </a:p>
        </p:txBody>
      </p:sp>
      <p:cxnSp>
        <p:nvCxnSpPr>
          <p:cNvPr id="9" name="直接连接符 8"/>
          <p:cNvCxnSpPr/>
          <p:nvPr/>
        </p:nvCxnSpPr>
        <p:spPr>
          <a:xfrm>
            <a:off x="4177302" y="4011465"/>
            <a:ext cx="4456745" cy="0"/>
          </a:xfrm>
          <a:prstGeom prst="line">
            <a:avLst/>
          </a:prstGeom>
          <a:ln>
            <a:solidFill>
              <a:srgbClr val="18478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844464" y="4121011"/>
            <a:ext cx="5122416" cy="415498"/>
          </a:xfrm>
          <a:prstGeom prst="rect">
            <a:avLst/>
          </a:prstGeom>
          <a:noFill/>
        </p:spPr>
        <p:txBody>
          <a:bodyPr wrap="square" rtlCol="0">
            <a:spAutoFit/>
          </a:bodyPr>
          <a:lstStyle/>
          <a:p>
            <a:pPr algn="ctr"/>
            <a:r>
              <a:rPr lang="en-US" altLang="zh-CN" sz="2100" dirty="0">
                <a:solidFill>
                  <a:srgbClr val="18478F"/>
                </a:solidFill>
                <a:latin typeface="微软雅黑" panose="020B0503020204020204" pitchFamily="34" charset="-122"/>
                <a:ea typeface="微软雅黑" panose="020B0503020204020204" pitchFamily="34" charset="-122"/>
                <a:cs typeface="+mn-ea"/>
                <a:sym typeface="+mn-lt"/>
              </a:rPr>
              <a:t>THANK YOU FOR LISTENING</a:t>
            </a:r>
            <a:endParaRPr lang="zh-CN" altLang="en-US" sz="21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552551" y="1165825"/>
            <a:ext cx="663269" cy="1938992"/>
          </a:xfrm>
          <a:prstGeom prst="rect">
            <a:avLst/>
          </a:prstGeom>
          <a:noFill/>
        </p:spPr>
        <p:txBody>
          <a:bodyPr wrap="square" rtlCol="0">
            <a:spAutoFit/>
          </a:bodyPr>
          <a:lstStyle/>
          <a:p>
            <a:pPr algn="ctr"/>
            <a:r>
              <a:rPr lang="en-US" altLang="zh-CN" sz="3000" dirty="0">
                <a:solidFill>
                  <a:schemeClr val="bg1"/>
                </a:solidFill>
                <a:latin typeface="微软雅黑" panose="020B0503020204020204" pitchFamily="34" charset="-122"/>
                <a:ea typeface="微软雅黑" panose="020B0503020204020204" pitchFamily="34" charset="-122"/>
                <a:cs typeface="+mn-ea"/>
                <a:sym typeface="+mn-lt"/>
              </a:rPr>
              <a:t>LOGO</a:t>
            </a:r>
            <a:endParaRPr lang="zh-CN" altLang="en-US" sz="30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PA_圆角矩形 3"/>
          <p:cNvSpPr/>
          <p:nvPr>
            <p:custDataLst>
              <p:tags r:id="rId11"/>
            </p:custDataLst>
          </p:nvPr>
        </p:nvSpPr>
        <p:spPr>
          <a:xfrm rot="2700000">
            <a:off x="5570555" y="1629544"/>
            <a:ext cx="490079" cy="490079"/>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8940040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Effect transition="in" filter="fade">
                                      <p:cBhvr>
                                        <p:cTn id="14" dur="10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fltVal val="0"/>
                                          </p:val>
                                        </p:tav>
                                        <p:tav tm="100000">
                                          <p:val>
                                            <p:strVal val="#ppt_w"/>
                                          </p:val>
                                        </p:tav>
                                      </p:tavLst>
                                    </p:anim>
                                    <p:anim calcmode="lin" valueType="num">
                                      <p:cBhvr>
                                        <p:cTn id="18" dur="1000" fill="hold"/>
                                        <p:tgtEl>
                                          <p:spTgt spid="22"/>
                                        </p:tgtEl>
                                        <p:attrNameLst>
                                          <p:attrName>ppt_h</p:attrName>
                                        </p:attrNameLst>
                                      </p:cBhvr>
                                      <p:tavLst>
                                        <p:tav tm="0">
                                          <p:val>
                                            <p:fltVal val="0"/>
                                          </p:val>
                                        </p:tav>
                                        <p:tav tm="100000">
                                          <p:val>
                                            <p:strVal val="#ppt_h"/>
                                          </p:val>
                                        </p:tav>
                                      </p:tavLst>
                                    </p:anim>
                                    <p:animEffect transition="in" filter="fade">
                                      <p:cBhvr>
                                        <p:cTn id="19" dur="10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1000" fill="hold"/>
                                        <p:tgtEl>
                                          <p:spTgt spid="23"/>
                                        </p:tgtEl>
                                        <p:attrNameLst>
                                          <p:attrName>ppt_w</p:attrName>
                                        </p:attrNameLst>
                                      </p:cBhvr>
                                      <p:tavLst>
                                        <p:tav tm="0">
                                          <p:val>
                                            <p:fltVal val="0"/>
                                          </p:val>
                                        </p:tav>
                                        <p:tav tm="100000">
                                          <p:val>
                                            <p:strVal val="#ppt_w"/>
                                          </p:val>
                                        </p:tav>
                                      </p:tavLst>
                                    </p:anim>
                                    <p:anim calcmode="lin" valueType="num">
                                      <p:cBhvr>
                                        <p:cTn id="23" dur="1000" fill="hold"/>
                                        <p:tgtEl>
                                          <p:spTgt spid="23"/>
                                        </p:tgtEl>
                                        <p:attrNameLst>
                                          <p:attrName>ppt_h</p:attrName>
                                        </p:attrNameLst>
                                      </p:cBhvr>
                                      <p:tavLst>
                                        <p:tav tm="0">
                                          <p:val>
                                            <p:fltVal val="0"/>
                                          </p:val>
                                        </p:tav>
                                        <p:tav tm="100000">
                                          <p:val>
                                            <p:strVal val="#ppt_h"/>
                                          </p:val>
                                        </p:tav>
                                      </p:tavLst>
                                    </p:anim>
                                    <p:animEffect transition="in" filter="fade">
                                      <p:cBhvr>
                                        <p:cTn id="24" dur="10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fltVal val="0"/>
                                          </p:val>
                                        </p:tav>
                                        <p:tav tm="100000">
                                          <p:val>
                                            <p:strVal val="#ppt_w"/>
                                          </p:val>
                                        </p:tav>
                                      </p:tavLst>
                                    </p:anim>
                                    <p:anim calcmode="lin" valueType="num">
                                      <p:cBhvr>
                                        <p:cTn id="28" dur="1000" fill="hold"/>
                                        <p:tgtEl>
                                          <p:spTgt spid="24"/>
                                        </p:tgtEl>
                                        <p:attrNameLst>
                                          <p:attrName>ppt_h</p:attrName>
                                        </p:attrNameLst>
                                      </p:cBhvr>
                                      <p:tavLst>
                                        <p:tav tm="0">
                                          <p:val>
                                            <p:fltVal val="0"/>
                                          </p:val>
                                        </p:tav>
                                        <p:tav tm="100000">
                                          <p:val>
                                            <p:strVal val="#ppt_h"/>
                                          </p:val>
                                        </p:tav>
                                      </p:tavLst>
                                    </p:anim>
                                    <p:animEffect transition="in" filter="fade">
                                      <p:cBhvr>
                                        <p:cTn id="29" dur="10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p:cTn id="32" dur="1000" fill="hold"/>
                                        <p:tgtEl>
                                          <p:spTgt spid="25"/>
                                        </p:tgtEl>
                                        <p:attrNameLst>
                                          <p:attrName>ppt_w</p:attrName>
                                        </p:attrNameLst>
                                      </p:cBhvr>
                                      <p:tavLst>
                                        <p:tav tm="0">
                                          <p:val>
                                            <p:fltVal val="0"/>
                                          </p:val>
                                        </p:tav>
                                        <p:tav tm="100000">
                                          <p:val>
                                            <p:strVal val="#ppt_w"/>
                                          </p:val>
                                        </p:tav>
                                      </p:tavLst>
                                    </p:anim>
                                    <p:anim calcmode="lin" valueType="num">
                                      <p:cBhvr>
                                        <p:cTn id="33" dur="1000" fill="hold"/>
                                        <p:tgtEl>
                                          <p:spTgt spid="25"/>
                                        </p:tgtEl>
                                        <p:attrNameLst>
                                          <p:attrName>ppt_h</p:attrName>
                                        </p:attrNameLst>
                                      </p:cBhvr>
                                      <p:tavLst>
                                        <p:tav tm="0">
                                          <p:val>
                                            <p:fltVal val="0"/>
                                          </p:val>
                                        </p:tav>
                                        <p:tav tm="100000">
                                          <p:val>
                                            <p:strVal val="#ppt_h"/>
                                          </p:val>
                                        </p:tav>
                                      </p:tavLst>
                                    </p:anim>
                                    <p:animEffect transition="in" filter="fade">
                                      <p:cBhvr>
                                        <p:cTn id="34" dur="1000"/>
                                        <p:tgtEl>
                                          <p:spTgt spid="2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Effect transition="in" filter="fade">
                                      <p:cBhvr>
                                        <p:cTn id="39" dur="1000"/>
                                        <p:tgtEl>
                                          <p:spTgt spid="2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1000" fill="hold"/>
                                        <p:tgtEl>
                                          <p:spTgt spid="34"/>
                                        </p:tgtEl>
                                        <p:attrNameLst>
                                          <p:attrName>ppt_w</p:attrName>
                                        </p:attrNameLst>
                                      </p:cBhvr>
                                      <p:tavLst>
                                        <p:tav tm="0">
                                          <p:val>
                                            <p:fltVal val="0"/>
                                          </p:val>
                                        </p:tav>
                                        <p:tav tm="100000">
                                          <p:val>
                                            <p:strVal val="#ppt_w"/>
                                          </p:val>
                                        </p:tav>
                                      </p:tavLst>
                                    </p:anim>
                                    <p:anim calcmode="lin" valueType="num">
                                      <p:cBhvr>
                                        <p:cTn id="48" dur="1000" fill="hold"/>
                                        <p:tgtEl>
                                          <p:spTgt spid="34"/>
                                        </p:tgtEl>
                                        <p:attrNameLst>
                                          <p:attrName>ppt_h</p:attrName>
                                        </p:attrNameLst>
                                      </p:cBhvr>
                                      <p:tavLst>
                                        <p:tav tm="0">
                                          <p:val>
                                            <p:fltVal val="0"/>
                                          </p:val>
                                        </p:tav>
                                        <p:tav tm="100000">
                                          <p:val>
                                            <p:strVal val="#ppt_h"/>
                                          </p:val>
                                        </p:tav>
                                      </p:tavLst>
                                    </p:anim>
                                    <p:animEffect transition="in" filter="fade">
                                      <p:cBhvr>
                                        <p:cTn id="49" dur="10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1000" fill="hold"/>
                                        <p:tgtEl>
                                          <p:spTgt spid="35"/>
                                        </p:tgtEl>
                                        <p:attrNameLst>
                                          <p:attrName>ppt_w</p:attrName>
                                        </p:attrNameLst>
                                      </p:cBhvr>
                                      <p:tavLst>
                                        <p:tav tm="0">
                                          <p:val>
                                            <p:fltVal val="0"/>
                                          </p:val>
                                        </p:tav>
                                        <p:tav tm="100000">
                                          <p:val>
                                            <p:strVal val="#ppt_w"/>
                                          </p:val>
                                        </p:tav>
                                      </p:tavLst>
                                    </p:anim>
                                    <p:anim calcmode="lin" valueType="num">
                                      <p:cBhvr>
                                        <p:cTn id="53" dur="1000" fill="hold"/>
                                        <p:tgtEl>
                                          <p:spTgt spid="35"/>
                                        </p:tgtEl>
                                        <p:attrNameLst>
                                          <p:attrName>ppt_h</p:attrName>
                                        </p:attrNameLst>
                                      </p:cBhvr>
                                      <p:tavLst>
                                        <p:tav tm="0">
                                          <p:val>
                                            <p:fltVal val="0"/>
                                          </p:val>
                                        </p:tav>
                                        <p:tav tm="100000">
                                          <p:val>
                                            <p:strVal val="#ppt_h"/>
                                          </p:val>
                                        </p:tav>
                                      </p:tavLst>
                                    </p:anim>
                                    <p:animEffect transition="in" filter="fade">
                                      <p:cBhvr>
                                        <p:cTn id="54" dur="1000"/>
                                        <p:tgtEl>
                                          <p:spTgt spid="3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40"/>
                                        </p:tgtEl>
                                        <p:attrNameLst>
                                          <p:attrName>style.visibility</p:attrName>
                                        </p:attrNameLst>
                                      </p:cBhvr>
                                      <p:to>
                                        <p:strVal val="visible"/>
                                      </p:to>
                                    </p:set>
                                    <p:anim calcmode="lin" valueType="num">
                                      <p:cBhvr>
                                        <p:cTn id="62" dur="500" fill="hold"/>
                                        <p:tgtEl>
                                          <p:spTgt spid="40"/>
                                        </p:tgtEl>
                                        <p:attrNameLst>
                                          <p:attrName>ppt_w</p:attrName>
                                        </p:attrNameLst>
                                      </p:cBhvr>
                                      <p:tavLst>
                                        <p:tav tm="0">
                                          <p:val>
                                            <p:fltVal val="0"/>
                                          </p:val>
                                        </p:tav>
                                        <p:tav tm="100000">
                                          <p:val>
                                            <p:strVal val="#ppt_w"/>
                                          </p:val>
                                        </p:tav>
                                      </p:tavLst>
                                    </p:anim>
                                    <p:anim calcmode="lin" valueType="num">
                                      <p:cBhvr>
                                        <p:cTn id="63" dur="500" fill="hold"/>
                                        <p:tgtEl>
                                          <p:spTgt spid="40"/>
                                        </p:tgtEl>
                                        <p:attrNameLst>
                                          <p:attrName>ppt_h</p:attrName>
                                        </p:attrNameLst>
                                      </p:cBhvr>
                                      <p:tavLst>
                                        <p:tav tm="0">
                                          <p:val>
                                            <p:fltVal val="0"/>
                                          </p:val>
                                        </p:tav>
                                        <p:tav tm="100000">
                                          <p:val>
                                            <p:strVal val="#ppt_h"/>
                                          </p:val>
                                        </p:tav>
                                      </p:tavLst>
                                    </p:anim>
                                    <p:animEffect transition="in" filter="fade">
                                      <p:cBhvr>
                                        <p:cTn id="64" dur="500"/>
                                        <p:tgtEl>
                                          <p:spTgt spid="40"/>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1250"/>
                            </p:stCondLst>
                            <p:childTnLst>
                              <p:par>
                                <p:cTn id="71" presetID="41" presetClass="entr" presetSubtype="0" fill="hold" grpId="0" nodeType="after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par>
                          <p:cTn id="78" fill="hold">
                            <p:stCondLst>
                              <p:cond delay="2000"/>
                            </p:stCondLst>
                            <p:childTnLst>
                              <p:par>
                                <p:cTn id="79" presetID="22" presetClass="entr" presetSubtype="8" fill="hold" nodeType="after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par>
                          <p:cTn id="82" fill="hold">
                            <p:stCondLst>
                              <p:cond delay="25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37"/>
                                        </p:tgtEl>
                                        <p:attrNameLst>
                                          <p:attrName>style.visibility</p:attrName>
                                        </p:attrNameLst>
                                      </p:cBhvr>
                                      <p:to>
                                        <p:strVal val="visible"/>
                                      </p:to>
                                    </p:set>
                                    <p:anim calcmode="lin" valueType="num">
                                      <p:cBhvr>
                                        <p:cTn id="85"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37"/>
                                        </p:tgtEl>
                                        <p:attrNameLst>
                                          <p:attrName>ppt_y</p:attrName>
                                        </p:attrNameLst>
                                      </p:cBhvr>
                                      <p:tavLst>
                                        <p:tav tm="0">
                                          <p:val>
                                            <p:strVal val="#ppt_y"/>
                                          </p:val>
                                        </p:tav>
                                        <p:tav tm="100000">
                                          <p:val>
                                            <p:strVal val="#ppt_y"/>
                                          </p:val>
                                        </p:tav>
                                      </p:tavLst>
                                    </p:anim>
                                    <p:anim calcmode="lin" valueType="num">
                                      <p:cBhvr>
                                        <p:cTn id="87"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8" grpId="0" animBg="1"/>
      <p:bldP spid="4" grpId="0" animBg="1"/>
      <p:bldP spid="21" grpId="0" animBg="1"/>
      <p:bldP spid="22" grpId="0" animBg="1"/>
      <p:bldP spid="24" grpId="0" animBg="1"/>
      <p:bldP spid="25" grpId="0" animBg="1"/>
      <p:bldP spid="26" grpId="0" animBg="1"/>
      <p:bldP spid="34" grpId="0" animBg="1"/>
      <p:bldP spid="35" grpId="0" animBg="1"/>
      <p:bldP spid="7" grpId="0"/>
      <p:bldP spid="36" grpId="0"/>
      <p:bldP spid="37" grpId="0"/>
      <p:bldP spid="40" grpId="0"/>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D68D658D-5A54-48C6-AB2F-3A7874B6D0CA}"/>
              </a:ext>
            </a:extLst>
          </p:cNvPr>
          <p:cNvGrpSpPr/>
          <p:nvPr/>
        </p:nvGrpSpPr>
        <p:grpSpPr>
          <a:xfrm>
            <a:off x="0" y="0"/>
            <a:ext cx="2311882" cy="6858000"/>
            <a:chOff x="0" y="0"/>
            <a:chExt cx="2311882" cy="6858000"/>
          </a:xfrm>
        </p:grpSpPr>
        <p:sp>
          <p:nvSpPr>
            <p:cNvPr id="16" name="矩形 15">
              <a:extLst>
                <a:ext uri="{FF2B5EF4-FFF2-40B4-BE49-F238E27FC236}">
                  <a16:creationId xmlns:a16="http://schemas.microsoft.com/office/drawing/2014/main" id="{7C61014A-33B7-44AA-81BE-40A9FE7AF169}"/>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D6CBFD7-772E-4B71-9F4A-23E8C66D8468}"/>
                </a:ext>
              </a:extLst>
            </p:cNvPr>
            <p:cNvSpPr txBox="1"/>
            <p:nvPr/>
          </p:nvSpPr>
          <p:spPr>
            <a:xfrm>
              <a:off x="550647" y="695325"/>
              <a:ext cx="1210588" cy="707886"/>
            </a:xfrm>
            <a:prstGeom prst="rect">
              <a:avLst/>
            </a:prstGeom>
            <a:noFill/>
            <a:ln>
              <a:noFill/>
            </a:ln>
          </p:spPr>
          <p:txBody>
            <a:bodyPr wrap="none" rtlCol="0">
              <a:spAutoFit/>
            </a:bodyPr>
            <a:lstStyle/>
            <a:p>
              <a:r>
                <a:rPr lang="zh-CN" altLang="en-US" sz="4000" dirty="0">
                  <a:solidFill>
                    <a:schemeClr val="bg1"/>
                  </a:solidFill>
                  <a:latin typeface="微软雅黑 Light" panose="020B0502040204020203" pitchFamily="34" charset="-122"/>
                  <a:ea typeface="微软雅黑 Light" panose="020B0502040204020203" pitchFamily="34" charset="-122"/>
                </a:rPr>
                <a:t>目录</a:t>
              </a:r>
            </a:p>
          </p:txBody>
        </p:sp>
        <p:sp>
          <p:nvSpPr>
            <p:cNvPr id="18" name="文本框 17">
              <a:extLst>
                <a:ext uri="{FF2B5EF4-FFF2-40B4-BE49-F238E27FC236}">
                  <a16:creationId xmlns:a16="http://schemas.microsoft.com/office/drawing/2014/main" id="{BED6706F-D3D9-425C-ADE6-DF4D7A1890A6}"/>
                </a:ext>
              </a:extLst>
            </p:cNvPr>
            <p:cNvSpPr txBox="1"/>
            <p:nvPr/>
          </p:nvSpPr>
          <p:spPr>
            <a:xfrm>
              <a:off x="550647" y="1403211"/>
              <a:ext cx="1430200" cy="461665"/>
            </a:xfrm>
            <a:prstGeom prst="rect">
              <a:avLst/>
            </a:prstGeom>
            <a:noFill/>
            <a:ln>
              <a:noFill/>
            </a:ln>
          </p:spPr>
          <p:txBody>
            <a:bodyPr wrap="non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Contents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7" name="圆角矩形 6"/>
          <p:cNvSpPr/>
          <p:nvPr/>
        </p:nvSpPr>
        <p:spPr>
          <a:xfrm rot="2700000">
            <a:off x="494992" y="621058"/>
            <a:ext cx="1453956" cy="148169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2"/>
          <a:stretch>
            <a:fillRect/>
          </a:stretch>
        </p:blipFill>
        <p:spPr>
          <a:xfrm>
            <a:off x="307433" y="479546"/>
            <a:ext cx="1829074" cy="1764718"/>
          </a:xfrm>
          <a:prstGeom prst="rect">
            <a:avLst/>
          </a:prstGeom>
        </p:spPr>
      </p:pic>
      <p:sp>
        <p:nvSpPr>
          <p:cNvPr id="10" name="矩形 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62204" y="865821"/>
            <a:ext cx="2299168" cy="584775"/>
          </a:xfrm>
          <a:prstGeom prst="rect">
            <a:avLst/>
          </a:prstGeom>
          <a:ln>
            <a:noFill/>
          </a:ln>
        </p:spPr>
        <p:txBody>
          <a:bodyPr wrap="square">
            <a:spAutoFit/>
          </a:bodyPr>
          <a:lstStyle/>
          <a:p>
            <a:pPr algn="ctr"/>
            <a:r>
              <a:rPr lang="zh-CN" altLang="en-US" sz="3200"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3200"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11" name="矩形 1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11694" y="1308627"/>
            <a:ext cx="2299168" cy="369332"/>
          </a:xfrm>
          <a:prstGeom prst="rect">
            <a:avLst/>
          </a:prstGeom>
          <a:ln>
            <a:noFill/>
          </a:ln>
        </p:spPr>
        <p:txBody>
          <a:bodyPr wrap="square">
            <a:spAutoFit/>
          </a:bodyPr>
          <a:lstStyle/>
          <a:p>
            <a:pPr algn="ct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
        <p:nvSpPr>
          <p:cNvPr id="12" name="矩形 11"/>
          <p:cNvSpPr/>
          <p:nvPr/>
        </p:nvSpPr>
        <p:spPr>
          <a:xfrm>
            <a:off x="2679064" y="585295"/>
            <a:ext cx="5678021" cy="4288866"/>
          </a:xfrm>
          <a:prstGeom prst="rect">
            <a:avLst/>
          </a:prstGeom>
        </p:spPr>
        <p:txBody>
          <a:bodyPr wrap="square">
            <a:spAutoFit/>
          </a:bodyPr>
          <a:lstStyle/>
          <a:p>
            <a:pPr>
              <a:lnSpc>
                <a:spcPct val="115000"/>
              </a:lnSpc>
              <a:spcBef>
                <a:spcPts val="2400"/>
              </a:spcBef>
              <a:spcAft>
                <a:spcPts val="0"/>
              </a:spcAft>
            </a:pPr>
            <a:endParaRPr lang="zh-CN" altLang="zh-CN"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solidFill>
                  <a:srgbClr val="0000FF"/>
                </a:solidFill>
                <a:latin typeface="Times New Roman" panose="02020603050405020304" pitchFamily="18" charset="0"/>
                <a:ea typeface="宋体" panose="02010600030101010101" pitchFamily="2" charset="-122"/>
                <a:hlinkClick r:id="rId3" action="ppaction://hlinkfile"/>
              </a:rPr>
              <a:t>5</a:t>
            </a:r>
            <a:r>
              <a:rPr lang="zh-CN" altLang="zh-CN" b="1" u="sng" kern="100" dirty="0">
                <a:solidFill>
                  <a:srgbClr val="0000FF"/>
                </a:solidFill>
                <a:latin typeface="Times New Roman" panose="02020603050405020304" pitchFamily="18" charset="0"/>
                <a:ea typeface="宋体" panose="02010600030101010101" pitchFamily="2" charset="-122"/>
                <a:hlinkClick r:id="rId3" action="ppaction://hlinkfile"/>
              </a:rPr>
              <a:t>经济可行性(成本----效益分析)</a:t>
            </a:r>
            <a:r>
              <a:rPr lang="zh-CN" altLang="zh-CN" b="1" kern="100" dirty="0">
                <a:solidFill>
                  <a:srgbClr val="0000FF"/>
                </a:solidFill>
                <a:latin typeface="Times New Roman" panose="02020603050405020304" pitchFamily="18" charset="0"/>
                <a:ea typeface="宋体" panose="02010600030101010101" pitchFamily="2" charset="-122"/>
                <a:hlinkClick r:id="rId3" action="ppaction://hlinkfile"/>
              </a:rPr>
              <a:t>	11</a:t>
            </a:r>
            <a:endParaRPr lang="zh-CN" altLang="zh-CN" b="1"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4"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4" action="ppaction://hlinkfile"/>
              </a:rPr>
              <a:t>.1投资</a:t>
            </a:r>
            <a:r>
              <a:rPr lang="zh-CN" altLang="zh-CN" kern="100" dirty="0">
                <a:solidFill>
                  <a:srgbClr val="0000FF"/>
                </a:solidFill>
                <a:latin typeface="Times New Roman" panose="02020603050405020304" pitchFamily="18" charset="0"/>
                <a:ea typeface="宋体" panose="02010600030101010101" pitchFamily="2" charset="-122"/>
                <a:hlinkClick r:id="rId4" action="ppaction://hlinkfile"/>
              </a:rPr>
              <a:t>	11</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5"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5" action="ppaction://hlinkfile"/>
              </a:rPr>
              <a:t>.2预期的经济效益</a:t>
            </a:r>
            <a:r>
              <a:rPr lang="zh-CN" altLang="zh-CN" kern="100" dirty="0">
                <a:solidFill>
                  <a:srgbClr val="0000FF"/>
                </a:solidFill>
                <a:latin typeface="Times New Roman" panose="02020603050405020304" pitchFamily="18" charset="0"/>
                <a:ea typeface="宋体" panose="02010600030101010101" pitchFamily="2" charset="-122"/>
                <a:hlinkClick r:id="rId5"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6"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6" action="ppaction://hlinkfile"/>
              </a:rPr>
              <a:t>.2.1一次性收益</a:t>
            </a:r>
            <a:r>
              <a:rPr lang="zh-CN" altLang="zh-CN" kern="100" dirty="0">
                <a:solidFill>
                  <a:srgbClr val="0000FF"/>
                </a:solidFill>
                <a:latin typeface="Times New Roman" panose="02020603050405020304" pitchFamily="18" charset="0"/>
                <a:ea typeface="宋体" panose="02010600030101010101" pitchFamily="2" charset="-122"/>
                <a:hlinkClick r:id="rId6"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7"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7" action="ppaction://hlinkfile"/>
              </a:rPr>
              <a:t>.2.2非一次性收益</a:t>
            </a:r>
            <a:r>
              <a:rPr lang="zh-CN" altLang="zh-CN" kern="100" dirty="0">
                <a:solidFill>
                  <a:srgbClr val="0000FF"/>
                </a:solidFill>
                <a:latin typeface="Times New Roman" panose="02020603050405020304" pitchFamily="18" charset="0"/>
                <a:ea typeface="宋体" panose="02010600030101010101" pitchFamily="2" charset="-122"/>
                <a:hlinkClick r:id="rId7"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8"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8" action="ppaction://hlinkfile"/>
              </a:rPr>
              <a:t>.2.3不可定量的收益</a:t>
            </a:r>
            <a:r>
              <a:rPr lang="zh-CN" altLang="zh-CN" kern="100" dirty="0">
                <a:solidFill>
                  <a:srgbClr val="0000FF"/>
                </a:solidFill>
                <a:latin typeface="Times New Roman" panose="02020603050405020304" pitchFamily="18" charset="0"/>
                <a:ea typeface="宋体" panose="02010600030101010101" pitchFamily="2" charset="-122"/>
                <a:hlinkClick r:id="rId8"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9"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9" action="ppaction://hlinkfile"/>
              </a:rPr>
              <a:t>.2.4收益/投资比</a:t>
            </a:r>
            <a:r>
              <a:rPr lang="zh-CN" altLang="zh-CN" kern="100" dirty="0">
                <a:solidFill>
                  <a:srgbClr val="0000FF"/>
                </a:solidFill>
                <a:latin typeface="Times New Roman" panose="02020603050405020304" pitchFamily="18" charset="0"/>
                <a:ea typeface="宋体" panose="02010600030101010101" pitchFamily="2" charset="-122"/>
                <a:hlinkClick r:id="rId9" action="ppaction://hlinkfile"/>
              </a:rPr>
              <a:t>	11</a:t>
            </a:r>
            <a:endParaRPr lang="zh-CN" altLang="zh-CN" kern="100" dirty="0">
              <a:latin typeface="Times New Roman" panose="02020603050405020304" pitchFamily="18" charset="0"/>
              <a:ea typeface="宋体" panose="02010600030101010101" pitchFamily="2" charset="-122"/>
            </a:endParaRPr>
          </a:p>
          <a:p>
            <a:pPr marL="5334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10"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10" action="ppaction://hlinkfile"/>
              </a:rPr>
              <a:t>.2.5投资回收周期</a:t>
            </a:r>
            <a:r>
              <a:rPr lang="zh-CN" altLang="zh-CN" kern="100" dirty="0">
                <a:solidFill>
                  <a:srgbClr val="0000FF"/>
                </a:solidFill>
                <a:latin typeface="Times New Roman" panose="02020603050405020304" pitchFamily="18" charset="0"/>
                <a:ea typeface="宋体" panose="02010600030101010101" pitchFamily="2" charset="-122"/>
                <a:hlinkClick r:id="rId10" action="ppaction://hlinkfile"/>
              </a:rPr>
              <a:t>	12</a:t>
            </a:r>
            <a:endParaRPr lang="zh-CN" altLang="zh-CN" kern="100" dirty="0">
              <a:latin typeface="Times New Roman" panose="02020603050405020304" pitchFamily="18" charset="0"/>
              <a:ea typeface="宋体" panose="02010600030101010101" pitchFamily="2" charset="-122"/>
            </a:endParaRPr>
          </a:p>
          <a:p>
            <a:pPr marL="266700" indent="266700" algn="just">
              <a:spcAft>
                <a:spcPts val="0"/>
              </a:spcAft>
              <a:tabLst>
                <a:tab pos="5267960" algn="r"/>
              </a:tabLst>
            </a:pPr>
            <a:r>
              <a:rPr lang="en-US" altLang="zh-CN" u="sng" kern="100" dirty="0">
                <a:solidFill>
                  <a:srgbClr val="0000FF"/>
                </a:solidFill>
                <a:latin typeface="Times New Roman" panose="02020603050405020304" pitchFamily="18" charset="0"/>
                <a:ea typeface="宋体" panose="02010600030101010101" pitchFamily="2" charset="-122"/>
                <a:hlinkClick r:id="rId11" action="ppaction://hlinkfile"/>
              </a:rPr>
              <a:t>5</a:t>
            </a:r>
            <a:r>
              <a:rPr lang="zh-CN" altLang="zh-CN" u="sng" kern="100" dirty="0">
                <a:solidFill>
                  <a:srgbClr val="0000FF"/>
                </a:solidFill>
                <a:latin typeface="Times New Roman" panose="02020603050405020304" pitchFamily="18" charset="0"/>
                <a:ea typeface="宋体" panose="02010600030101010101" pitchFamily="2" charset="-122"/>
                <a:hlinkClick r:id="rId11" action="ppaction://hlinkfile"/>
              </a:rPr>
              <a:t>.3市场预测</a:t>
            </a:r>
            <a:r>
              <a:rPr lang="zh-CN" altLang="zh-CN" kern="100" dirty="0">
                <a:solidFill>
                  <a:srgbClr val="0000FF"/>
                </a:solidFill>
                <a:latin typeface="Times New Roman" panose="02020603050405020304" pitchFamily="18" charset="0"/>
                <a:ea typeface="宋体" panose="02010600030101010101" pitchFamily="2" charset="-122"/>
                <a:hlinkClick r:id="rId11" action="ppaction://hlinkfile"/>
              </a:rPr>
              <a:t>	12</a:t>
            </a:r>
            <a:endParaRPr lang="zh-CN" altLang="zh-CN"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solidFill>
                  <a:srgbClr val="0000FF"/>
                </a:solidFill>
                <a:latin typeface="Times New Roman" panose="02020603050405020304" pitchFamily="18" charset="0"/>
                <a:ea typeface="宋体" panose="02010600030101010101" pitchFamily="2" charset="-122"/>
                <a:hlinkClick r:id="rId12" action="ppaction://hlinkfile"/>
              </a:rPr>
              <a:t>6</a:t>
            </a:r>
            <a:r>
              <a:rPr lang="zh-CN" altLang="zh-CN" b="1" u="sng" kern="100" dirty="0">
                <a:solidFill>
                  <a:srgbClr val="0000FF"/>
                </a:solidFill>
                <a:latin typeface="Times New Roman" panose="02020603050405020304" pitchFamily="18" charset="0"/>
                <a:ea typeface="宋体" panose="02010600030101010101" pitchFamily="2" charset="-122"/>
                <a:hlinkClick r:id="rId12" action="ppaction://hlinkfile"/>
              </a:rPr>
              <a:t>技术可行性(技术风险评价)</a:t>
            </a:r>
            <a:r>
              <a:rPr lang="zh-CN" altLang="zh-CN" b="1" kern="100" dirty="0">
                <a:solidFill>
                  <a:srgbClr val="0000FF"/>
                </a:solidFill>
                <a:latin typeface="Times New Roman" panose="02020603050405020304" pitchFamily="18" charset="0"/>
                <a:ea typeface="宋体" panose="02010600030101010101" pitchFamily="2" charset="-122"/>
                <a:hlinkClick r:id="rId12" action="ppaction://hlinkfile"/>
              </a:rPr>
              <a:t>	12</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solidFill>
                  <a:srgbClr val="0000FF"/>
                </a:solidFill>
                <a:latin typeface="Times New Roman" panose="02020603050405020304" pitchFamily="18" charset="0"/>
                <a:ea typeface="宋体" panose="02010600030101010101" pitchFamily="2" charset="-122"/>
                <a:hlinkClick r:id="rId13" action="ppaction://hlinkfile"/>
              </a:rPr>
              <a:t>7</a:t>
            </a:r>
            <a:r>
              <a:rPr lang="zh-CN" altLang="zh-CN" b="1" u="sng" kern="100" dirty="0">
                <a:solidFill>
                  <a:srgbClr val="0000FF"/>
                </a:solidFill>
                <a:latin typeface="Times New Roman" panose="02020603050405020304" pitchFamily="18" charset="0"/>
                <a:ea typeface="宋体" panose="02010600030101010101" pitchFamily="2" charset="-122"/>
                <a:hlinkClick r:id="rId13" action="ppaction://hlinkfile"/>
              </a:rPr>
              <a:t>法律可行性</a:t>
            </a:r>
            <a:r>
              <a:rPr lang="zh-CN" altLang="zh-CN" b="1" kern="100" dirty="0">
                <a:solidFill>
                  <a:srgbClr val="0000FF"/>
                </a:solidFill>
                <a:latin typeface="Times New Roman" panose="02020603050405020304" pitchFamily="18" charset="0"/>
                <a:ea typeface="宋体" panose="02010600030101010101" pitchFamily="2" charset="-122"/>
                <a:hlinkClick r:id="rId13"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solidFill>
                  <a:srgbClr val="0000FF"/>
                </a:solidFill>
                <a:latin typeface="Times New Roman" panose="02020603050405020304" pitchFamily="18" charset="0"/>
                <a:ea typeface="宋体" panose="02010600030101010101" pitchFamily="2" charset="-122"/>
                <a:hlinkClick r:id="rId14" action="ppaction://hlinkfile"/>
              </a:rPr>
              <a:t>8</a:t>
            </a:r>
            <a:r>
              <a:rPr lang="zh-CN" altLang="zh-CN" b="1" u="sng" kern="100" dirty="0">
                <a:solidFill>
                  <a:srgbClr val="0000FF"/>
                </a:solidFill>
                <a:latin typeface="Times New Roman" panose="02020603050405020304" pitchFamily="18" charset="0"/>
                <a:ea typeface="宋体" panose="02010600030101010101" pitchFamily="2" charset="-122"/>
                <a:hlinkClick r:id="rId14" action="ppaction://hlinkfile"/>
              </a:rPr>
              <a:t>用户使用可行性</a:t>
            </a:r>
            <a:r>
              <a:rPr lang="zh-CN" altLang="zh-CN" b="1" kern="100" dirty="0">
                <a:solidFill>
                  <a:srgbClr val="0000FF"/>
                </a:solidFill>
                <a:latin typeface="Times New Roman" panose="02020603050405020304" pitchFamily="18" charset="0"/>
                <a:ea typeface="宋体" panose="02010600030101010101" pitchFamily="2" charset="-122"/>
                <a:hlinkClick r:id="rId14"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en-US" altLang="zh-CN" b="1" u="sng" kern="100" dirty="0">
                <a:solidFill>
                  <a:srgbClr val="0000FF"/>
                </a:solidFill>
                <a:latin typeface="Times New Roman" panose="02020603050405020304" pitchFamily="18" charset="0"/>
                <a:ea typeface="宋体" panose="02010600030101010101" pitchFamily="2" charset="-122"/>
                <a:hlinkClick r:id="rId15" action="ppaction://hlinkfile"/>
              </a:rPr>
              <a:t>9</a:t>
            </a:r>
            <a:r>
              <a:rPr lang="zh-CN" altLang="zh-CN" b="1" u="sng" kern="100" dirty="0">
                <a:solidFill>
                  <a:srgbClr val="0000FF"/>
                </a:solidFill>
                <a:latin typeface="Times New Roman" panose="02020603050405020304" pitchFamily="18" charset="0"/>
                <a:ea typeface="宋体" panose="02010600030101010101" pitchFamily="2" charset="-122"/>
                <a:hlinkClick r:id="rId15" action="ppaction://hlinkfile"/>
              </a:rPr>
              <a:t>其他与项目有关的问题</a:t>
            </a:r>
            <a:r>
              <a:rPr lang="zh-CN" altLang="zh-CN" b="1" kern="100" dirty="0">
                <a:solidFill>
                  <a:srgbClr val="0000FF"/>
                </a:solidFill>
                <a:latin typeface="Times New Roman" panose="02020603050405020304" pitchFamily="18" charset="0"/>
                <a:ea typeface="宋体" panose="02010600030101010101" pitchFamily="2" charset="-122"/>
                <a:hlinkClick r:id="rId15" action="ppaction://hlinkfile"/>
              </a:rPr>
              <a:t>	13</a:t>
            </a:r>
            <a:endParaRPr lang="zh-CN" altLang="zh-CN" b="1" kern="100" dirty="0">
              <a:latin typeface="Times New Roman" panose="02020603050405020304" pitchFamily="18" charset="0"/>
              <a:ea typeface="宋体" panose="02010600030101010101" pitchFamily="2" charset="-122"/>
            </a:endParaRPr>
          </a:p>
          <a:p>
            <a:pPr algn="ctr">
              <a:spcAft>
                <a:spcPts val="0"/>
              </a:spcAft>
              <a:tabLst>
                <a:tab pos="5267960" algn="r"/>
              </a:tabLst>
            </a:pPr>
            <a:r>
              <a:rPr lang="zh-CN" altLang="zh-CN" b="1" u="sng" kern="100" dirty="0">
                <a:solidFill>
                  <a:srgbClr val="0000FF"/>
                </a:solidFill>
                <a:latin typeface="Times New Roman" panose="02020603050405020304" pitchFamily="18" charset="0"/>
                <a:ea typeface="宋体" panose="02010600030101010101" pitchFamily="2" charset="-122"/>
                <a:hlinkClick r:id="rId16" action="ppaction://hlinkfile"/>
              </a:rPr>
              <a:t>附录</a:t>
            </a:r>
            <a:r>
              <a:rPr lang="zh-CN" altLang="zh-CN" b="1" kern="100" dirty="0">
                <a:solidFill>
                  <a:srgbClr val="0000FF"/>
                </a:solidFill>
                <a:latin typeface="Times New Roman" panose="02020603050405020304" pitchFamily="18" charset="0"/>
                <a:ea typeface="宋体" panose="02010600030101010101" pitchFamily="2" charset="-122"/>
                <a:hlinkClick r:id="rId16" action="ppaction://hlinkfile"/>
              </a:rPr>
              <a:t>	13</a:t>
            </a:r>
            <a:endParaRPr lang="zh-CN" altLang="zh-CN" b="1"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64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8B69D15-4641-4E59-9002-E84950530930}"/>
              </a:ext>
            </a:extLst>
          </p:cNvPr>
          <p:cNvSpPr/>
          <p:nvPr/>
        </p:nvSpPr>
        <p:spPr>
          <a:xfrm>
            <a:off x="2491844" y="756880"/>
            <a:ext cx="5473218" cy="861774"/>
          </a:xfrm>
          <a:prstGeom prst="rect">
            <a:avLst/>
          </a:prstGeom>
        </p:spPr>
        <p:txBody>
          <a:bodyPr wrap="square">
            <a:spAutoFit/>
          </a:bodyPr>
          <a:lstStyle/>
          <a:p>
            <a:r>
              <a:rPr lang="zh-CN" altLang="zh-CN" sz="1600" dirty="0"/>
              <a:t>标题：《可行性分析（研究）报告》</a:t>
            </a:r>
          </a:p>
          <a:p>
            <a:r>
              <a:rPr lang="zh-CN" altLang="zh-CN" sz="1600" dirty="0"/>
              <a:t>简称：</a:t>
            </a:r>
            <a:r>
              <a:rPr lang="en-US" altLang="zh-CN" sz="1600" dirty="0"/>
              <a:t>FAR</a:t>
            </a:r>
            <a:endParaRPr lang="zh-CN" altLang="zh-CN" sz="1600" dirty="0"/>
          </a:p>
          <a:p>
            <a:r>
              <a:rPr lang="zh-CN" altLang="zh-CN" sz="1600" dirty="0"/>
              <a:t>版本号：</a:t>
            </a:r>
            <a:r>
              <a:rPr lang="en-US" altLang="zh-CN" sz="1600" dirty="0"/>
              <a:t>1.0</a:t>
            </a:r>
            <a:r>
              <a:rPr lang="en-US" altLang="zh-CN" dirty="0"/>
              <a:t>	</a:t>
            </a:r>
            <a:endParaRPr lang="zh-CN" altLang="en-US" kern="100" dirty="0">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802FC053-26AE-4798-8FE2-4C77174A4365}"/>
              </a:ext>
            </a:extLst>
          </p:cNvPr>
          <p:cNvSpPr/>
          <p:nvPr/>
        </p:nvSpPr>
        <p:spPr>
          <a:xfrm>
            <a:off x="2491844" y="356770"/>
            <a:ext cx="1061509" cy="400110"/>
          </a:xfrm>
          <a:prstGeom prst="rect">
            <a:avLst/>
          </a:prstGeom>
        </p:spPr>
        <p:txBody>
          <a:bodyPr wrap="none">
            <a:spAutoFit/>
          </a:bodyPr>
          <a:lstStyle/>
          <a:p>
            <a:r>
              <a:rPr lang="en-US" altLang="zh-CN" sz="2000" kern="100" dirty="0">
                <a:latin typeface="微软雅黑" panose="020B0503020204020204" pitchFamily="34" charset="-122"/>
                <a:ea typeface="微软雅黑" panose="020B0503020204020204" pitchFamily="34" charset="-122"/>
              </a:rPr>
              <a:t>1.1</a:t>
            </a:r>
            <a:r>
              <a:rPr lang="zh-CN" altLang="en-US" sz="2000" kern="100" dirty="0">
                <a:latin typeface="微软雅黑" panose="020B0503020204020204" pitchFamily="34" charset="-122"/>
                <a:ea typeface="微软雅黑" panose="020B0503020204020204" pitchFamily="34" charset="-122"/>
              </a:rPr>
              <a:t>标识</a:t>
            </a:r>
            <a:endParaRPr lang="en-US" altLang="zh-CN" sz="2000" kern="100" dirty="0">
              <a:latin typeface="微软雅黑" panose="020B0503020204020204" pitchFamily="34" charset="-122"/>
              <a:ea typeface="微软雅黑" panose="020B0503020204020204" pitchFamily="34" charset="-122"/>
            </a:endParaRPr>
          </a:p>
        </p:txBody>
      </p:sp>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 name="文本框 1"/>
          <p:cNvSpPr txBox="1"/>
          <p:nvPr/>
        </p:nvSpPr>
        <p:spPr>
          <a:xfrm>
            <a:off x="2552514" y="1774387"/>
            <a:ext cx="1104900" cy="400110"/>
          </a:xfrm>
          <a:prstGeom prst="rect">
            <a:avLst/>
          </a:prstGeom>
          <a:noFill/>
        </p:spPr>
        <p:txBody>
          <a:bodyPr wrap="square" rtlCol="0">
            <a:spAutoFit/>
          </a:bodyPr>
          <a:lstStyle/>
          <a:p>
            <a:r>
              <a:rPr lang="en-US" altLang="zh-CN" sz="2000" dirty="0"/>
              <a:t>1.2 </a:t>
            </a:r>
            <a:r>
              <a:rPr lang="zh-CN" altLang="en-US" sz="2000" dirty="0">
                <a:latin typeface="微软雅黑" panose="020B0503020204020204" pitchFamily="34" charset="-122"/>
                <a:ea typeface="微软雅黑" panose="020B0503020204020204" pitchFamily="34" charset="-122"/>
              </a:rPr>
              <a:t>背景</a:t>
            </a:r>
          </a:p>
        </p:txBody>
      </p:sp>
      <p:sp>
        <p:nvSpPr>
          <p:cNvPr id="3" name="文本框 2"/>
          <p:cNvSpPr txBox="1"/>
          <p:nvPr/>
        </p:nvSpPr>
        <p:spPr>
          <a:xfrm>
            <a:off x="2352491" y="2139474"/>
            <a:ext cx="6659033" cy="4616648"/>
          </a:xfrm>
          <a:prstGeom prst="rect">
            <a:avLst/>
          </a:prstGeom>
          <a:noFill/>
        </p:spPr>
        <p:txBody>
          <a:bodyPr wrap="square" rtlCol="0">
            <a:spAutoFit/>
          </a:bodyPr>
          <a:lstStyle/>
          <a:p>
            <a:r>
              <a:rPr lang="en-US" altLang="zh-CN" sz="1400" dirty="0"/>
              <a:t>         </a:t>
            </a:r>
            <a:r>
              <a:rPr lang="zh-CN" altLang="zh-CN" sz="1400" dirty="0"/>
              <a:t>在现在的大学中，每一个大学生有自己的课程安排，无论是不同的专业还是相同的专业，所以很多学生把自己的课程表写入一些能写入课表的</a:t>
            </a:r>
            <a:r>
              <a:rPr lang="en-US" altLang="zh-CN" sz="1400" dirty="0"/>
              <a:t>App</a:t>
            </a:r>
            <a:r>
              <a:rPr lang="zh-CN" altLang="zh-CN" sz="1400" dirty="0"/>
              <a:t>，或者去选课网查找自己要在哪个地方，上什么课。为此，为了方便准备课程资料以及不迟到，我们小组想做一个小程序，它能够记录每一个同学的课表，上课时间，地点，任课老师等课程信息，并且能够在上课的半个小时前发消息提醒。同时在前一天提醒同学们完成课程作业。</a:t>
            </a:r>
          </a:p>
          <a:p>
            <a:r>
              <a:rPr lang="en-US" altLang="zh-CN" sz="1400" dirty="0"/>
              <a:t>1.</a:t>
            </a:r>
            <a:r>
              <a:rPr lang="zh-CN" altLang="zh-CN" sz="1400" dirty="0"/>
              <a:t>项目用途</a:t>
            </a:r>
          </a:p>
          <a:p>
            <a:r>
              <a:rPr lang="en-US" altLang="zh-CN" sz="1400" dirty="0"/>
              <a:t>        </a:t>
            </a:r>
            <a:r>
              <a:rPr lang="zh-CN" altLang="zh-CN" sz="1400" dirty="0"/>
              <a:t>在学生课程繁忙时提供一些学习上的便利。</a:t>
            </a:r>
          </a:p>
          <a:p>
            <a:r>
              <a:rPr lang="en-US" altLang="zh-CN" sz="1400" dirty="0"/>
              <a:t>2.</a:t>
            </a:r>
            <a:r>
              <a:rPr lang="zh-CN" altLang="zh-CN" sz="1400" dirty="0"/>
              <a:t>项目特性</a:t>
            </a:r>
          </a:p>
          <a:p>
            <a:r>
              <a:rPr lang="en-US" altLang="zh-CN" sz="1400" dirty="0"/>
              <a:t>        (1).</a:t>
            </a:r>
            <a:r>
              <a:rPr lang="zh-CN" altLang="zh-CN" sz="1400" dirty="0"/>
              <a:t>主功能：打开小程序</a:t>
            </a:r>
            <a:r>
              <a:rPr lang="en-US" altLang="zh-CN" sz="1400" dirty="0"/>
              <a:t>,</a:t>
            </a:r>
            <a:r>
              <a:rPr lang="zh-CN" altLang="zh-CN" sz="1400" dirty="0"/>
              <a:t>登入个人账户，按步骤输入自己的课程表，然后自动统计本学期的课程数目，点击每一课程，显示课程信息，作业等选项。</a:t>
            </a:r>
          </a:p>
          <a:p>
            <a:r>
              <a:rPr lang="en-US" altLang="zh-CN" sz="1400" dirty="0"/>
              <a:t>        (2).</a:t>
            </a:r>
            <a:r>
              <a:rPr lang="zh-CN" altLang="zh-CN" sz="1400" dirty="0"/>
              <a:t>进阶功能：学生提供学号，后台用爬虫搜索选课网课程数据，以此来获得每一个学生自己的课程信息。</a:t>
            </a:r>
          </a:p>
          <a:p>
            <a:r>
              <a:rPr lang="en-US" altLang="zh-CN" sz="1400" dirty="0"/>
              <a:t>3.</a:t>
            </a:r>
            <a:r>
              <a:rPr lang="zh-CN" altLang="zh-CN" sz="1400" dirty="0"/>
              <a:t>项目投资方</a:t>
            </a:r>
          </a:p>
          <a:p>
            <a:r>
              <a:rPr lang="en-US" altLang="zh-CN" sz="1400" dirty="0"/>
              <a:t>         SE2019</a:t>
            </a:r>
            <a:r>
              <a:rPr lang="zh-CN" altLang="zh-CN" sz="1400" dirty="0"/>
              <a:t>春</a:t>
            </a:r>
            <a:r>
              <a:rPr lang="en-US" altLang="zh-CN" sz="1400" dirty="0"/>
              <a:t>G25</a:t>
            </a:r>
            <a:r>
              <a:rPr lang="zh-CN" altLang="zh-CN" sz="1400" dirty="0"/>
              <a:t>小组</a:t>
            </a:r>
          </a:p>
          <a:p>
            <a:r>
              <a:rPr lang="en-US" altLang="zh-CN" sz="1400" dirty="0"/>
              <a:t>4.</a:t>
            </a:r>
            <a:r>
              <a:rPr lang="zh-CN" altLang="zh-CN" sz="1400" dirty="0"/>
              <a:t>项目需方、用户</a:t>
            </a:r>
          </a:p>
          <a:p>
            <a:r>
              <a:rPr lang="zh-CN" altLang="zh-CN" sz="1400" dirty="0"/>
              <a:t>浙江大学城市学院学生</a:t>
            </a:r>
          </a:p>
          <a:p>
            <a:r>
              <a:rPr lang="en-US" altLang="zh-CN" sz="1400" dirty="0"/>
              <a:t>5.</a:t>
            </a:r>
            <a:r>
              <a:rPr lang="zh-CN" altLang="zh-CN" sz="1400" dirty="0"/>
              <a:t>项目开发方</a:t>
            </a:r>
          </a:p>
          <a:p>
            <a:r>
              <a:rPr lang="en-US" altLang="zh-CN" sz="1400" dirty="0"/>
              <a:t>SE2019</a:t>
            </a:r>
            <a:r>
              <a:rPr lang="zh-CN" altLang="zh-CN" sz="1400" dirty="0"/>
              <a:t>春</a:t>
            </a:r>
            <a:r>
              <a:rPr lang="en-US" altLang="zh-CN" sz="1400" dirty="0"/>
              <a:t>G25</a:t>
            </a:r>
            <a:r>
              <a:rPr lang="zh-CN" altLang="zh-CN" sz="1400" dirty="0"/>
              <a:t>小组</a:t>
            </a:r>
          </a:p>
          <a:p>
            <a:r>
              <a:rPr lang="en-US" altLang="zh-CN" sz="1400" dirty="0"/>
              <a:t>6.</a:t>
            </a:r>
            <a:r>
              <a:rPr lang="zh-CN" altLang="zh-CN" sz="1400" dirty="0"/>
              <a:t>支持机构</a:t>
            </a:r>
          </a:p>
          <a:p>
            <a:r>
              <a:rPr lang="zh-CN" altLang="zh-CN" sz="1400" dirty="0"/>
              <a:t>浙江大学城市学院计算机与计算科学学院</a:t>
            </a:r>
          </a:p>
        </p:txBody>
      </p:sp>
      <p:sp>
        <p:nvSpPr>
          <p:cNvPr id="10" name="五边形 9"/>
          <p:cNvSpPr/>
          <p:nvPr/>
        </p:nvSpPr>
        <p:spPr>
          <a:xfrm>
            <a:off x="3731197" y="1187767"/>
            <a:ext cx="5280327" cy="765653"/>
          </a:xfrm>
          <a:prstGeom prst="homePlate">
            <a:avLst>
              <a:gd name="adj" fmla="val 47961"/>
            </a:avLst>
          </a:prstGeom>
          <a:gradFill>
            <a:gsLst>
              <a:gs pos="0">
                <a:srgbClr val="FFFFFF"/>
              </a:gs>
              <a:gs pos="100000">
                <a:srgbClr val="D9D9DA"/>
              </a:gs>
            </a:gsLst>
            <a:lin ang="2700000" scaled="0"/>
          </a:gradFill>
          <a:ln w="12700">
            <a:noFill/>
          </a:ln>
          <a:effectLst>
            <a:outerShdw blurRad="127000" sx="102000" sy="102000" algn="ctr"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pic>
        <p:nvPicPr>
          <p:cNvPr id="12" name="图片 11" descr="未标题-2.png"/>
          <p:cNvPicPr>
            <a:picLocks noChangeAspect="1"/>
          </p:cNvPicPr>
          <p:nvPr/>
        </p:nvPicPr>
        <p:blipFill>
          <a:blip r:embed="rId2" cstate="print"/>
          <a:stretch>
            <a:fillRect/>
          </a:stretch>
        </p:blipFill>
        <p:spPr>
          <a:xfrm>
            <a:off x="7471021" y="397078"/>
            <a:ext cx="1469345" cy="1711883"/>
          </a:xfrm>
          <a:prstGeom prst="rect">
            <a:avLst/>
          </a:prstGeom>
        </p:spPr>
      </p:pic>
      <p:sp>
        <p:nvSpPr>
          <p:cNvPr id="15" name="燕尾形 14"/>
          <p:cNvSpPr/>
          <p:nvPr/>
        </p:nvSpPr>
        <p:spPr>
          <a:xfrm>
            <a:off x="4148126"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16" name="燕尾形 15"/>
          <p:cNvSpPr/>
          <p:nvPr/>
        </p:nvSpPr>
        <p:spPr>
          <a:xfrm>
            <a:off x="4876868" y="1187767"/>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0" name="燕尾形 19"/>
          <p:cNvSpPr/>
          <p:nvPr/>
        </p:nvSpPr>
        <p:spPr>
          <a:xfrm>
            <a:off x="5616809" y="1183753"/>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
        <p:nvSpPr>
          <p:cNvPr id="21" name="燕尾形 20"/>
          <p:cNvSpPr/>
          <p:nvPr/>
        </p:nvSpPr>
        <p:spPr>
          <a:xfrm>
            <a:off x="6426664" y="1179739"/>
            <a:ext cx="878908" cy="790689"/>
          </a:xfrm>
          <a:prstGeom prst="chevron">
            <a:avLst>
              <a:gd name="adj" fmla="val 54429"/>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lIns="121870" tIns="60936" rIns="121870" bIns="60936" anchor="ctr"/>
          <a:lstStyle/>
          <a:p>
            <a:pPr algn="ctr" defTabSz="1217957">
              <a:defRPr/>
            </a:pPr>
            <a:endParaRPr lang="zh-CN" altLang="en-US" sz="3319"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263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400" fill="hold"/>
                                        <p:tgtEl>
                                          <p:spTgt spid="10"/>
                                        </p:tgtEl>
                                        <p:attrNameLst>
                                          <p:attrName>ppt_x</p:attrName>
                                        </p:attrNameLst>
                                      </p:cBhvr>
                                      <p:tavLst>
                                        <p:tav tm="0">
                                          <p:val>
                                            <p:strVal val="0-#ppt_w/2"/>
                                          </p:val>
                                        </p:tav>
                                        <p:tav tm="100000">
                                          <p:val>
                                            <p:strVal val="#ppt_x"/>
                                          </p:val>
                                        </p:tav>
                                      </p:tavLst>
                                    </p:anim>
                                    <p:anim calcmode="lin" valueType="num">
                                      <p:cBhvr additive="base">
                                        <p:cTn id="8" dur="4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900"/>
                            </p:stCondLst>
                            <p:childTnLst>
                              <p:par>
                                <p:cTn id="14" presetID="1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400"/>
                                        <p:tgtEl>
                                          <p:spTgt spid="15"/>
                                        </p:tgtEl>
                                        <p:attrNameLst>
                                          <p:attrName>ppt_x</p:attrName>
                                        </p:attrNameLst>
                                      </p:cBhvr>
                                      <p:tavLst>
                                        <p:tav tm="0">
                                          <p:val>
                                            <p:strVal val="#ppt_x-#ppt_w*1.125000"/>
                                          </p:val>
                                        </p:tav>
                                        <p:tav tm="100000">
                                          <p:val>
                                            <p:strVal val="#ppt_x"/>
                                          </p:val>
                                        </p:tav>
                                      </p:tavLst>
                                    </p:anim>
                                    <p:animEffect transition="in" filter="wipe(right)">
                                      <p:cBhvr>
                                        <p:cTn id="17" dur="400"/>
                                        <p:tgtEl>
                                          <p:spTgt spid="15"/>
                                        </p:tgtEl>
                                      </p:cBhvr>
                                    </p:animEffect>
                                  </p:childTnLst>
                                </p:cTn>
                              </p:par>
                            </p:childTnLst>
                          </p:cTn>
                        </p:par>
                        <p:par>
                          <p:cTn id="18" fill="hold">
                            <p:stCondLst>
                              <p:cond delay="1300"/>
                            </p:stCondLst>
                            <p:childTnLst>
                              <p:par>
                                <p:cTn id="19" presetID="1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400"/>
                                        <p:tgtEl>
                                          <p:spTgt spid="16"/>
                                        </p:tgtEl>
                                        <p:attrNameLst>
                                          <p:attrName>ppt_x</p:attrName>
                                        </p:attrNameLst>
                                      </p:cBhvr>
                                      <p:tavLst>
                                        <p:tav tm="0">
                                          <p:val>
                                            <p:strVal val="#ppt_x-#ppt_w*1.125000"/>
                                          </p:val>
                                        </p:tav>
                                        <p:tav tm="100000">
                                          <p:val>
                                            <p:strVal val="#ppt_x"/>
                                          </p:val>
                                        </p:tav>
                                      </p:tavLst>
                                    </p:anim>
                                    <p:animEffect transition="in" filter="wipe(right)">
                                      <p:cBhvr>
                                        <p:cTn id="22" dur="400"/>
                                        <p:tgtEl>
                                          <p:spTgt spid="16"/>
                                        </p:tgtEl>
                                      </p:cBhvr>
                                    </p:animEffect>
                                  </p:childTnLst>
                                </p:cTn>
                              </p:par>
                            </p:childTnLst>
                          </p:cTn>
                        </p:par>
                        <p:par>
                          <p:cTn id="23" fill="hold">
                            <p:stCondLst>
                              <p:cond delay="1700"/>
                            </p:stCondLst>
                            <p:childTnLst>
                              <p:par>
                                <p:cTn id="24" presetID="12" presetClass="entr" presetSubtype="8"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400"/>
                                        <p:tgtEl>
                                          <p:spTgt spid="20"/>
                                        </p:tgtEl>
                                        <p:attrNameLst>
                                          <p:attrName>ppt_x</p:attrName>
                                        </p:attrNameLst>
                                      </p:cBhvr>
                                      <p:tavLst>
                                        <p:tav tm="0">
                                          <p:val>
                                            <p:strVal val="#ppt_x-#ppt_w*1.125000"/>
                                          </p:val>
                                        </p:tav>
                                        <p:tav tm="100000">
                                          <p:val>
                                            <p:strVal val="#ppt_x"/>
                                          </p:val>
                                        </p:tav>
                                      </p:tavLst>
                                    </p:anim>
                                    <p:animEffect transition="in" filter="wipe(right)">
                                      <p:cBhvr>
                                        <p:cTn id="27" dur="400"/>
                                        <p:tgtEl>
                                          <p:spTgt spid="20"/>
                                        </p:tgtEl>
                                      </p:cBhvr>
                                    </p:animEffect>
                                  </p:childTnLst>
                                </p:cTn>
                              </p:par>
                            </p:childTnLst>
                          </p:cTn>
                        </p:par>
                        <p:par>
                          <p:cTn id="28" fill="hold">
                            <p:stCondLst>
                              <p:cond delay="2100"/>
                            </p:stCondLst>
                            <p:childTnLst>
                              <p:par>
                                <p:cTn id="29" presetID="12" presetClass="entr" presetSubtype="8"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400"/>
                                        <p:tgtEl>
                                          <p:spTgt spid="21"/>
                                        </p:tgtEl>
                                        <p:attrNameLst>
                                          <p:attrName>ppt_x</p:attrName>
                                        </p:attrNameLst>
                                      </p:cBhvr>
                                      <p:tavLst>
                                        <p:tav tm="0">
                                          <p:val>
                                            <p:strVal val="#ppt_x-#ppt_w*1.125000"/>
                                          </p:val>
                                        </p:tav>
                                        <p:tav tm="100000">
                                          <p:val>
                                            <p:strVal val="#ppt_x"/>
                                          </p:val>
                                        </p:tav>
                                      </p:tavLst>
                                    </p:anim>
                                    <p:animEffect transition="in" filter="wipe(right)">
                                      <p:cBhvr>
                                        <p:cTn id="32" dur="4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4" name="文本框 3"/>
          <p:cNvSpPr txBox="1"/>
          <p:nvPr/>
        </p:nvSpPr>
        <p:spPr>
          <a:xfrm>
            <a:off x="2374900" y="122767"/>
            <a:ext cx="1515533" cy="369332"/>
          </a:xfrm>
          <a:prstGeom prst="rect">
            <a:avLst/>
          </a:prstGeom>
          <a:noFill/>
        </p:spPr>
        <p:txBody>
          <a:bodyPr wrap="square" rtlCol="0">
            <a:spAutoFit/>
          </a:bodyPr>
          <a:lstStyle/>
          <a:p>
            <a:r>
              <a:rPr lang="yo-NG" altLang="zh-CN" dirty="0"/>
              <a:t>1.3</a:t>
            </a:r>
            <a:r>
              <a:rPr lang="zh-CN" altLang="en-US" dirty="0"/>
              <a:t>项目概况</a:t>
            </a:r>
            <a:endParaRPr lang="en-US" altLang="zh-CN" dirty="0"/>
          </a:p>
        </p:txBody>
      </p:sp>
      <p:sp>
        <p:nvSpPr>
          <p:cNvPr id="9" name="文本框 8"/>
          <p:cNvSpPr txBox="1"/>
          <p:nvPr/>
        </p:nvSpPr>
        <p:spPr>
          <a:xfrm>
            <a:off x="2491845" y="492099"/>
            <a:ext cx="6178022" cy="369332"/>
          </a:xfrm>
          <a:prstGeom prst="rect">
            <a:avLst/>
          </a:prstGeom>
          <a:noFill/>
        </p:spPr>
        <p:txBody>
          <a:bodyPr wrap="square" rtlCol="0">
            <a:spAutoFit/>
          </a:bodyPr>
          <a:lstStyle/>
          <a:p>
            <a:r>
              <a:rPr lang="zh-CN" altLang="en-US" kern="100">
                <a:latin typeface="微软雅黑" panose="020B0503020204020204" pitchFamily="34" charset="-122"/>
                <a:ea typeface="微软雅黑" panose="020B0503020204020204" pitchFamily="34" charset="-122"/>
              </a:rPr>
              <a:t>我们想做什么</a:t>
            </a:r>
            <a:endParaRPr lang="zh-CN" altLang="en-US" kern="1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476500" y="676765"/>
            <a:ext cx="6208711" cy="1338828"/>
          </a:xfrm>
          <a:prstGeom prst="rect">
            <a:avLst/>
          </a:prstGeom>
          <a:noFill/>
        </p:spPr>
        <p:txBody>
          <a:bodyPr wrap="square" rtlCol="0">
            <a:spAutoFit/>
          </a:bodyPr>
          <a:lstStyle/>
          <a:p>
            <a:pPr>
              <a:lnSpc>
                <a:spcPct val="150000"/>
              </a:lnSpc>
            </a:pPr>
            <a:r>
              <a:rPr lang="zh-CN" altLang="en-US" kern="100">
                <a:latin typeface="微软雅黑 Light" panose="020B0502040204020203" pitchFamily="34" charset="-122"/>
                <a:ea typeface="微软雅黑 Light" panose="020B0502040204020203" pitchFamily="34" charset="-122"/>
              </a:rPr>
              <a:t>一款面向广大学生群体，集①查询课程信息、考试信息 ②分别储存记录每周每节课板书、上课影音、笔记作业等相关信息</a:t>
            </a:r>
            <a:r>
              <a:rPr lang="en-US" altLang="zh-CN" kern="100">
                <a:latin typeface="微软雅黑 Light" panose="020B0502040204020203" pitchFamily="34" charset="-122"/>
                <a:ea typeface="微软雅黑 Light" panose="020B0502040204020203" pitchFamily="34" charset="-122"/>
              </a:rPr>
              <a:t>(key)</a:t>
            </a:r>
            <a:r>
              <a:rPr lang="zh-CN" altLang="en-US" kern="100">
                <a:latin typeface="微软雅黑 Light" panose="020B0502040204020203" pitchFamily="34" charset="-122"/>
                <a:ea typeface="微软雅黑 Light" panose="020B0502040204020203" pitchFamily="34" charset="-122"/>
              </a:rPr>
              <a:t>③定时发送信息提醒推送于一体的效率工具小程序。</a:t>
            </a:r>
            <a:endParaRPr lang="zh-CN" altLang="en-US" kern="100" dirty="0">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F6D1BB74-1947-4A77-99FE-AC0CEF37B3FB}"/>
              </a:ext>
            </a:extLst>
          </p:cNvPr>
          <p:cNvSpPr/>
          <p:nvPr/>
        </p:nvSpPr>
        <p:spPr>
          <a:xfrm>
            <a:off x="2476500" y="1836126"/>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项目需求对象</a:t>
            </a:r>
          </a:p>
        </p:txBody>
      </p:sp>
      <p:sp>
        <p:nvSpPr>
          <p:cNvPr id="21" name="矩形 20"/>
          <p:cNvSpPr/>
          <p:nvPr/>
        </p:nvSpPr>
        <p:spPr>
          <a:xfrm>
            <a:off x="2476500" y="2157862"/>
            <a:ext cx="1107996"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每位学生</a:t>
            </a:r>
          </a:p>
        </p:txBody>
      </p:sp>
      <p:sp>
        <p:nvSpPr>
          <p:cNvPr id="22" name="矩形 21">
            <a:extLst>
              <a:ext uri="{FF2B5EF4-FFF2-40B4-BE49-F238E27FC236}">
                <a16:creationId xmlns:a16="http://schemas.microsoft.com/office/drawing/2014/main" id="{F6D1BB74-1947-4A77-99FE-AC0CEF37B3FB}"/>
              </a:ext>
            </a:extLst>
          </p:cNvPr>
          <p:cNvSpPr/>
          <p:nvPr/>
        </p:nvSpPr>
        <p:spPr>
          <a:xfrm>
            <a:off x="2476500" y="2445803"/>
            <a:ext cx="1210588"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项目目标</a:t>
            </a:r>
          </a:p>
        </p:txBody>
      </p:sp>
      <p:sp>
        <p:nvSpPr>
          <p:cNvPr id="23" name="矩形 22"/>
          <p:cNvSpPr/>
          <p:nvPr/>
        </p:nvSpPr>
        <p:spPr>
          <a:xfrm>
            <a:off x="2476500" y="2783882"/>
            <a:ext cx="2492990"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提高学生学习生活效率</a:t>
            </a:r>
          </a:p>
        </p:txBody>
      </p:sp>
      <p:sp>
        <p:nvSpPr>
          <p:cNvPr id="24" name="矩形 23">
            <a:extLst>
              <a:ext uri="{FF2B5EF4-FFF2-40B4-BE49-F238E27FC236}">
                <a16:creationId xmlns:a16="http://schemas.microsoft.com/office/drawing/2014/main" id="{F6D1BB74-1947-4A77-99FE-AC0CEF37B3FB}"/>
              </a:ext>
            </a:extLst>
          </p:cNvPr>
          <p:cNvSpPr/>
          <p:nvPr/>
        </p:nvSpPr>
        <p:spPr>
          <a:xfrm>
            <a:off x="2466241" y="3115555"/>
            <a:ext cx="2236510"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标准、条约和约定</a:t>
            </a:r>
          </a:p>
        </p:txBody>
      </p:sp>
      <p:sp>
        <p:nvSpPr>
          <p:cNvPr id="25" name="矩形 24"/>
          <p:cNvSpPr/>
          <p:nvPr/>
        </p:nvSpPr>
        <p:spPr>
          <a:xfrm>
            <a:off x="2466241" y="3450657"/>
            <a:ext cx="5873426" cy="646331"/>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cs typeface="Microsoft YaHei Light" charset="-122"/>
              </a:rPr>
              <a:t>遵守</a:t>
            </a:r>
            <a:r>
              <a:rPr lang="en-US" altLang="zh-CN" dirty="0">
                <a:latin typeface="微软雅黑 Light" panose="020B0502040204020203" pitchFamily="34" charset="-122"/>
                <a:ea typeface="微软雅黑 Light" panose="020B0502040204020203" pitchFamily="34" charset="-122"/>
                <a:cs typeface="Microsoft YaHei Light" charset="-122"/>
              </a:rPr>
              <a:t>http</a:t>
            </a:r>
            <a:r>
              <a:rPr lang="zh-CN" altLang="en-US" dirty="0">
                <a:latin typeface="微软雅黑 Light" panose="020B0502040204020203" pitchFamily="34" charset="-122"/>
                <a:ea typeface="微软雅黑 Light" panose="020B0502040204020203" pitchFamily="34" charset="-122"/>
                <a:cs typeface="Microsoft YaHei Light" charset="-122"/>
              </a:rPr>
              <a:t>协议、</a:t>
            </a:r>
            <a:r>
              <a:rPr lang="en-US" altLang="zh-CN" dirty="0">
                <a:latin typeface="微软雅黑 Light" panose="020B0502040204020203" pitchFamily="34" charset="-122"/>
                <a:ea typeface="微软雅黑 Light" panose="020B0502040204020203" pitchFamily="34" charset="-122"/>
                <a:cs typeface="Microsoft YaHei Light" charset="-122"/>
              </a:rPr>
              <a:t>Robot</a:t>
            </a:r>
            <a:r>
              <a:rPr lang="zh-CN" altLang="en-US" dirty="0">
                <a:latin typeface="微软雅黑 Light" panose="020B0502040204020203" pitchFamily="34" charset="-122"/>
                <a:ea typeface="微软雅黑 Light" panose="020B0502040204020203" pitchFamily="34" charset="-122"/>
                <a:cs typeface="Microsoft YaHei Light" charset="-122"/>
              </a:rPr>
              <a:t>协议</a:t>
            </a:r>
            <a:endParaRPr lang="en-US" altLang="zh-CN" dirty="0">
              <a:latin typeface="微软雅黑 Light" panose="020B0502040204020203" pitchFamily="34" charset="-122"/>
              <a:ea typeface="微软雅黑 Light" panose="020B0502040204020203" pitchFamily="34" charset="-122"/>
              <a:cs typeface="Microsoft YaHei Light" charset="-122"/>
            </a:endParaRPr>
          </a:p>
          <a:p>
            <a:r>
              <a:rPr lang="zh-CN" altLang="zh-CN" dirty="0">
                <a:latin typeface="微软雅黑 Light" panose="020B0502040204020203" pitchFamily="34" charset="-122"/>
                <a:ea typeface="微软雅黑 Light" panose="020B0502040204020203" pitchFamily="34" charset="-122"/>
              </a:rPr>
              <a:t>在</a:t>
            </a:r>
            <a:r>
              <a:rPr lang="zh-CN" altLang="en-US" dirty="0">
                <a:latin typeface="微软雅黑 Light" panose="020B0502040204020203" pitchFamily="34" charset="-122"/>
                <a:ea typeface="微软雅黑 Light" panose="020B0502040204020203" pitchFamily="34" charset="-122"/>
              </a:rPr>
              <a:t>总评</a:t>
            </a:r>
            <a:r>
              <a:rPr lang="zh-CN" altLang="zh-CN" dirty="0">
                <a:latin typeface="微软雅黑 Light" panose="020B0502040204020203" pitchFamily="34" charset="-122"/>
                <a:ea typeface="微软雅黑 Light" panose="020B0502040204020203" pitchFamily="34" charset="-122"/>
              </a:rPr>
              <a:t>之前完成关于软件的所有工作</a:t>
            </a:r>
            <a:endParaRPr lang="en-US" altLang="zh-CN" dirty="0"/>
          </a:p>
        </p:txBody>
      </p:sp>
      <p:sp>
        <p:nvSpPr>
          <p:cNvPr id="26" name="矩形 25"/>
          <p:cNvSpPr/>
          <p:nvPr/>
        </p:nvSpPr>
        <p:spPr>
          <a:xfrm>
            <a:off x="2434167" y="4119598"/>
            <a:ext cx="5570219" cy="206210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a:t>
            </a:r>
            <a:endParaRPr lang="en-US" altLang="zh-CN" sz="2000" dirty="0">
              <a:latin typeface="微软雅黑" panose="020B0503020204020204" pitchFamily="34" charset="-122"/>
              <a:ea typeface="微软雅黑" panose="020B0503020204020204" pitchFamily="34" charset="-122"/>
            </a:endParaRPr>
          </a:p>
          <a:p>
            <a:r>
              <a:rPr lang="en-US" altLang="zh-CN" b="1" dirty="0">
                <a:latin typeface="黑体" panose="02010609060101010101" pitchFamily="49" charset="-122"/>
                <a:ea typeface="黑体" panose="02010609060101010101" pitchFamily="49" charset="-122"/>
              </a:rPr>
              <a:t>1</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打开小程序用户的课表起始为空，需要用户依次导入课程信息来创建课程表。</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点击具体课程进入二级页面，此时用户可选择具体第几周的</a:t>
            </a:r>
            <a:r>
              <a:rPr lang="en-US" altLang="zh-CN" dirty="0">
                <a:latin typeface="微软雅黑 Light" panose="020B0502040204020203" pitchFamily="34" charset="-122"/>
                <a:ea typeface="微软雅黑 Light" panose="020B0502040204020203" pitchFamily="34" charset="-122"/>
              </a:rPr>
              <a:t>key</a:t>
            </a:r>
            <a:r>
              <a:rPr lang="zh-CN" altLang="en-US" dirty="0">
                <a:latin typeface="微软雅黑 Light" panose="020B0502040204020203" pitchFamily="34" charset="-122"/>
                <a:ea typeface="微软雅黑 Light" panose="020B0502040204020203" pitchFamily="34" charset="-122"/>
              </a:rPr>
              <a:t>进行添加或删除信息。</a:t>
            </a:r>
            <a:endParaRPr lang="zh-CN" altLang="zh-CN" dirty="0">
              <a:latin typeface="微软雅黑 Light" panose="020B0502040204020203" pitchFamily="34" charset="-122"/>
              <a:ea typeface="微软雅黑 Light" panose="020B0502040204020203" pitchFamily="34" charset="-122"/>
            </a:endParaRPr>
          </a:p>
          <a:p>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dirty="0">
                <a:latin typeface="微软雅黑 Light" panose="020B0502040204020203" pitchFamily="34" charset="-122"/>
                <a:ea typeface="微软雅黑 Light" panose="020B0502040204020203" pitchFamily="34" charset="-122"/>
              </a:rPr>
              <a:t>起始界面可添加提醒事项并关注公众号，公众号准时推送通知。</a:t>
            </a:r>
          </a:p>
        </p:txBody>
      </p:sp>
    </p:spTree>
    <p:extLst>
      <p:ext uri="{BB962C8B-B14F-4D97-AF65-F5344CB8AC3E}">
        <p14:creationId xmlns:p14="http://schemas.microsoft.com/office/powerpoint/2010/main" val="34262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26" name="矩形 25"/>
          <p:cNvSpPr/>
          <p:nvPr/>
        </p:nvSpPr>
        <p:spPr>
          <a:xfrm>
            <a:off x="2349840" y="80228"/>
            <a:ext cx="5570219"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  项目呈现（已存在相关应用界面参考）</a:t>
            </a:r>
            <a:endParaRPr lang="en-US" altLang="zh-CN" sz="2000"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18317B74-F025-4736-957D-8CA28032A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242" y="531144"/>
            <a:ext cx="3095871" cy="4905872"/>
          </a:xfrm>
          <a:prstGeom prst="rect">
            <a:avLst/>
          </a:prstGeom>
        </p:spPr>
      </p:pic>
      <p:pic>
        <p:nvPicPr>
          <p:cNvPr id="28" name="图片 27">
            <a:extLst>
              <a:ext uri="{FF2B5EF4-FFF2-40B4-BE49-F238E27FC236}">
                <a16:creationId xmlns:a16="http://schemas.microsoft.com/office/drawing/2014/main" id="{349B940D-D090-46C1-A989-65D78B31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611" y="531144"/>
            <a:ext cx="2485203" cy="5003495"/>
          </a:xfrm>
          <a:prstGeom prst="rect">
            <a:avLst/>
          </a:prstGeom>
        </p:spPr>
      </p:pic>
      <p:pic>
        <p:nvPicPr>
          <p:cNvPr id="29" name="图片 28">
            <a:extLst>
              <a:ext uri="{FF2B5EF4-FFF2-40B4-BE49-F238E27FC236}">
                <a16:creationId xmlns:a16="http://schemas.microsoft.com/office/drawing/2014/main" id="{BC48D884-C062-48C4-B2BA-B0F29679E35D}"/>
              </a:ext>
            </a:extLst>
          </p:cNvPr>
          <p:cNvPicPr>
            <a:picLocks noChangeAspect="1"/>
          </p:cNvPicPr>
          <p:nvPr/>
        </p:nvPicPr>
        <p:blipFill rotWithShape="1">
          <a:blip r:embed="rId4">
            <a:extLst>
              <a:ext uri="{28A0092B-C50C-407E-A947-70E740481C1C}">
                <a14:useLocalDpi xmlns:a14="http://schemas.microsoft.com/office/drawing/2010/main" val="0"/>
              </a:ext>
            </a:extLst>
          </a:blip>
          <a:srcRect l="-1" t="3870" r="598" b="3870"/>
          <a:stretch/>
        </p:blipFill>
        <p:spPr>
          <a:xfrm>
            <a:off x="6588773" y="588167"/>
            <a:ext cx="2490836" cy="5003494"/>
          </a:xfrm>
          <a:prstGeom prst="rect">
            <a:avLst/>
          </a:prstGeom>
        </p:spPr>
      </p:pic>
    </p:spTree>
    <p:extLst>
      <p:ext uri="{BB962C8B-B14F-4D97-AF65-F5344CB8AC3E}">
        <p14:creationId xmlns:p14="http://schemas.microsoft.com/office/powerpoint/2010/main" val="24290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4" name="矩形 3">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endParaRPr lang="en-US" altLang="zh-CN" sz="3600" dirty="0">
                <a:solidFill>
                  <a:schemeClr val="bg1"/>
                </a:solidFill>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10" name="矩形 9">
            <a:extLst>
              <a:ext uri="{FF2B5EF4-FFF2-40B4-BE49-F238E27FC236}">
                <a16:creationId xmlns:a16="http://schemas.microsoft.com/office/drawing/2014/main" id="{80043950-47CF-47CA-A817-846F17948F58}"/>
              </a:ext>
            </a:extLst>
          </p:cNvPr>
          <p:cNvSpPr/>
          <p:nvPr/>
        </p:nvSpPr>
        <p:spPr>
          <a:xfrm>
            <a:off x="3563312" y="895141"/>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Eclipse java</a:t>
            </a:r>
            <a:r>
              <a:rPr lang="zh-CN" altLang="en-US" sz="1600" kern="100" dirty="0">
                <a:latin typeface="微软雅黑 Light" panose="020B0502040204020203" pitchFamily="34" charset="-122"/>
                <a:ea typeface="微软雅黑 Light" panose="020B0502040204020203" pitchFamily="34" charset="-122"/>
              </a:rPr>
              <a:t>：一个开放源代码的、基于</a:t>
            </a:r>
            <a:r>
              <a:rPr lang="en-US" altLang="zh-CN" sz="1600" kern="100" dirty="0">
                <a:latin typeface="微软雅黑 Light" panose="020B0502040204020203" pitchFamily="34" charset="-122"/>
                <a:ea typeface="微软雅黑 Light" panose="020B0502040204020203" pitchFamily="34" charset="-122"/>
              </a:rPr>
              <a:t>Java</a:t>
            </a:r>
            <a:r>
              <a:rPr lang="zh-CN" altLang="en-US" sz="1600" kern="100" dirty="0">
                <a:latin typeface="微软雅黑 Light" panose="020B0502040204020203" pitchFamily="34" charset="-122"/>
                <a:ea typeface="微软雅黑 Light" panose="020B0502040204020203" pitchFamily="34" charset="-122"/>
              </a:rPr>
              <a:t>的可扩展开发平台。</a:t>
            </a:r>
          </a:p>
        </p:txBody>
      </p:sp>
      <p:grpSp>
        <p:nvGrpSpPr>
          <p:cNvPr id="7" name="组 6"/>
          <p:cNvGrpSpPr/>
          <p:nvPr/>
        </p:nvGrpSpPr>
        <p:grpSpPr>
          <a:xfrm>
            <a:off x="2999017" y="5289358"/>
            <a:ext cx="5100452" cy="584775"/>
            <a:chOff x="3162014" y="2484446"/>
            <a:chExt cx="5100452" cy="584775"/>
          </a:xfrm>
        </p:grpSpPr>
        <p:pic>
          <p:nvPicPr>
            <p:cNvPr id="18" name="图片 17">
              <a:extLst>
                <a:ext uri="{FF2B5EF4-FFF2-40B4-BE49-F238E27FC236}">
                  <a16:creationId xmlns:a16="http://schemas.microsoft.com/office/drawing/2014/main" id="{F0800022-75EE-478C-8238-EE77DCC6483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62014" y="2518017"/>
              <a:ext cx="479547" cy="471716"/>
            </a:xfrm>
            <a:prstGeom prst="rect">
              <a:avLst/>
            </a:prstGeom>
          </p:spPr>
        </p:pic>
        <p:sp>
          <p:nvSpPr>
            <p:cNvPr id="19" name="矩形 18">
              <a:extLst>
                <a:ext uri="{FF2B5EF4-FFF2-40B4-BE49-F238E27FC236}">
                  <a16:creationId xmlns:a16="http://schemas.microsoft.com/office/drawing/2014/main" id="{D5713962-ABAB-4BD6-B217-960F02087F4D}"/>
                </a:ext>
              </a:extLst>
            </p:cNvPr>
            <p:cNvSpPr/>
            <p:nvPr/>
          </p:nvSpPr>
          <p:spPr>
            <a:xfrm>
              <a:off x="3690466" y="2484446"/>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Photoshop</a:t>
              </a:r>
              <a:r>
                <a:rPr lang="zh-CN" altLang="en-US" sz="1600" kern="100" dirty="0">
                  <a:latin typeface="微软雅黑 Light" panose="020B0502040204020203" pitchFamily="34" charset="-122"/>
                  <a:ea typeface="微软雅黑 Light" panose="020B0502040204020203" pitchFamily="34" charset="-122"/>
                </a:rPr>
                <a:t>：</a:t>
              </a:r>
              <a:r>
                <a:rPr lang="en-US" altLang="zh-CN" sz="1600" kern="100" dirty="0">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在线图片编辑器是一个专业的在线</a:t>
              </a:r>
              <a:r>
                <a:rPr lang="en-US" altLang="zh-CN" sz="1600" kern="100" dirty="0" err="1">
                  <a:latin typeface="微软雅黑 Light" panose="020B0502040204020203" pitchFamily="34" charset="-122"/>
                  <a:ea typeface="微软雅黑 Light" panose="020B0502040204020203" pitchFamily="34" charset="-122"/>
                </a:rPr>
                <a:t>ps</a:t>
              </a:r>
              <a:r>
                <a:rPr lang="zh-CN" altLang="en-US" sz="1600" kern="100" dirty="0">
                  <a:latin typeface="微软雅黑 Light" panose="020B0502040204020203" pitchFamily="34" charset="-122"/>
                  <a:ea typeface="微软雅黑 Light" panose="020B0502040204020203" pitchFamily="34" charset="-122"/>
                </a:rPr>
                <a:t>照片处理软件。</a:t>
              </a:r>
            </a:p>
          </p:txBody>
        </p:sp>
      </p:grpSp>
      <p:grpSp>
        <p:nvGrpSpPr>
          <p:cNvPr id="8" name="组 7"/>
          <p:cNvGrpSpPr/>
          <p:nvPr/>
        </p:nvGrpSpPr>
        <p:grpSpPr>
          <a:xfrm>
            <a:off x="2915918" y="2665224"/>
            <a:ext cx="5214390" cy="657553"/>
            <a:chOff x="3100534" y="3146614"/>
            <a:chExt cx="5214390" cy="657553"/>
          </a:xfrm>
        </p:grpSpPr>
        <p:pic>
          <p:nvPicPr>
            <p:cNvPr id="22" name="图片 21">
              <a:extLst>
                <a:ext uri="{FF2B5EF4-FFF2-40B4-BE49-F238E27FC236}">
                  <a16:creationId xmlns:a16="http://schemas.microsoft.com/office/drawing/2014/main" id="{098251E9-E524-459B-93A0-379E7BE25CC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0534" y="3176261"/>
              <a:ext cx="627906" cy="627906"/>
            </a:xfrm>
            <a:prstGeom prst="rect">
              <a:avLst/>
            </a:prstGeom>
          </p:spPr>
        </p:pic>
        <p:sp>
          <p:nvSpPr>
            <p:cNvPr id="23" name="矩形 22">
              <a:extLst>
                <a:ext uri="{FF2B5EF4-FFF2-40B4-BE49-F238E27FC236}">
                  <a16:creationId xmlns:a16="http://schemas.microsoft.com/office/drawing/2014/main" id="{C0E5DA07-957A-4D95-80F9-0D590B2A9555}"/>
                </a:ext>
              </a:extLst>
            </p:cNvPr>
            <p:cNvSpPr/>
            <p:nvPr/>
          </p:nvSpPr>
          <p:spPr>
            <a:xfrm>
              <a:off x="3742924" y="3146614"/>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MySQL</a:t>
              </a:r>
              <a:r>
                <a:rPr lang="zh-CN" altLang="en-US" sz="1600" kern="100" dirty="0">
                  <a:latin typeface="微软雅黑 Light" panose="020B0502040204020203" pitchFamily="34" charset="-122"/>
                  <a:ea typeface="微软雅黑 Light" panose="020B0502040204020203" pitchFamily="34" charset="-122"/>
                </a:rPr>
                <a:t>：用于访问和处理数据库的标准的计算机语言。</a:t>
              </a:r>
            </a:p>
          </p:txBody>
        </p:sp>
      </p:grpSp>
      <p:grpSp>
        <p:nvGrpSpPr>
          <p:cNvPr id="11" name="组 10"/>
          <p:cNvGrpSpPr/>
          <p:nvPr/>
        </p:nvGrpSpPr>
        <p:grpSpPr>
          <a:xfrm>
            <a:off x="2947299" y="3494897"/>
            <a:ext cx="5132665" cy="584775"/>
            <a:chOff x="3182259" y="3787652"/>
            <a:chExt cx="5132665" cy="584775"/>
          </a:xfrm>
        </p:grpSpPr>
        <p:pic>
          <p:nvPicPr>
            <p:cNvPr id="25" name="图片 24">
              <a:extLst>
                <a:ext uri="{FF2B5EF4-FFF2-40B4-BE49-F238E27FC236}">
                  <a16:creationId xmlns:a16="http://schemas.microsoft.com/office/drawing/2014/main" id="{590BF6EA-B83B-4FC0-8B8B-5C57BA0E8DF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182259" y="3837642"/>
              <a:ext cx="497114" cy="497114"/>
            </a:xfrm>
            <a:prstGeom prst="rect">
              <a:avLst/>
            </a:prstGeom>
          </p:spPr>
        </p:pic>
        <p:sp>
          <p:nvSpPr>
            <p:cNvPr id="26" name="矩形 25">
              <a:extLst>
                <a:ext uri="{FF2B5EF4-FFF2-40B4-BE49-F238E27FC236}">
                  <a16:creationId xmlns:a16="http://schemas.microsoft.com/office/drawing/2014/main" id="{01BFB3CF-5A28-45D3-9F03-7001409C51E0}"/>
                </a:ext>
              </a:extLst>
            </p:cNvPr>
            <p:cNvSpPr/>
            <p:nvPr/>
          </p:nvSpPr>
          <p:spPr>
            <a:xfrm>
              <a:off x="3742924" y="3787652"/>
              <a:ext cx="4572000" cy="584775"/>
            </a:xfrm>
            <a:prstGeom prst="rect">
              <a:avLst/>
            </a:prstGeom>
          </p:spPr>
          <p:txBody>
            <a:bodyPr>
              <a:spAutoFit/>
            </a:bodyPr>
            <a:lstStyle/>
            <a:p>
              <a:r>
                <a:rPr lang="en-US" altLang="zh-CN" sz="1600" kern="100" dirty="0">
                  <a:latin typeface="微软雅黑 Light" panose="020B0502040204020203" pitchFamily="34" charset="-122"/>
                  <a:ea typeface="微软雅黑 Light" panose="020B0502040204020203" pitchFamily="34" charset="-122"/>
                </a:rPr>
                <a:t>Git</a:t>
              </a:r>
              <a:r>
                <a:rPr lang="zh-CN" altLang="en-US" sz="1600" kern="100" dirty="0">
                  <a:latin typeface="微软雅黑 Light" panose="020B0502040204020203" pitchFamily="34" charset="-122"/>
                  <a:ea typeface="微软雅黑 Light" panose="020B0502040204020203" pitchFamily="34" charset="-122"/>
                </a:rPr>
                <a:t>：一个开源的分布式版本控制系统，可以高效处理从很小到非常大的项目版本管理。</a:t>
              </a:r>
            </a:p>
          </p:txBody>
        </p:sp>
      </p:grpSp>
      <p:grpSp>
        <p:nvGrpSpPr>
          <p:cNvPr id="12" name="组 11"/>
          <p:cNvGrpSpPr/>
          <p:nvPr/>
        </p:nvGrpSpPr>
        <p:grpSpPr>
          <a:xfrm>
            <a:off x="2999017" y="4436802"/>
            <a:ext cx="4156879" cy="464269"/>
            <a:chOff x="3119705" y="4495792"/>
            <a:chExt cx="4156879" cy="464269"/>
          </a:xfrm>
        </p:grpSpPr>
        <p:pic>
          <p:nvPicPr>
            <p:cNvPr id="28" name="图片 27">
              <a:extLst>
                <a:ext uri="{FF2B5EF4-FFF2-40B4-BE49-F238E27FC236}">
                  <a16:creationId xmlns:a16="http://schemas.microsoft.com/office/drawing/2014/main" id="{A1F438A3-5FB6-4300-AD48-C81783EAF108}"/>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b="7217"/>
            <a:stretch/>
          </p:blipFill>
          <p:spPr>
            <a:xfrm>
              <a:off x="3119705" y="4495792"/>
              <a:ext cx="589564" cy="464269"/>
            </a:xfrm>
            <a:prstGeom prst="rect">
              <a:avLst/>
            </a:prstGeom>
          </p:spPr>
        </p:pic>
        <p:sp>
          <p:nvSpPr>
            <p:cNvPr id="29" name="矩形 28">
              <a:extLst>
                <a:ext uri="{FF2B5EF4-FFF2-40B4-BE49-F238E27FC236}">
                  <a16:creationId xmlns:a16="http://schemas.microsoft.com/office/drawing/2014/main" id="{4ED69F65-F704-4EAB-B704-5AD3EFA0D3E2}"/>
                </a:ext>
              </a:extLst>
            </p:cNvPr>
            <p:cNvSpPr/>
            <p:nvPr/>
          </p:nvSpPr>
          <p:spPr>
            <a:xfrm>
              <a:off x="3742924" y="4543261"/>
              <a:ext cx="3533660" cy="338554"/>
            </a:xfrm>
            <a:prstGeom prst="rect">
              <a:avLst/>
            </a:prstGeom>
          </p:spPr>
          <p:txBody>
            <a:bodyPr wrap="none">
              <a:spAutoFit/>
            </a:bodyPr>
            <a:lstStyle/>
            <a:p>
              <a:r>
                <a:rPr lang="en-US" altLang="zh-CN" sz="1600" kern="100" dirty="0">
                  <a:latin typeface="微软雅黑 Light" panose="020B0502040204020203" pitchFamily="34" charset="-122"/>
                  <a:ea typeface="微软雅黑 Light" panose="020B0502040204020203" pitchFamily="34" charset="-122"/>
                </a:rPr>
                <a:t>Project</a:t>
              </a:r>
              <a:r>
                <a:rPr lang="zh-CN" altLang="en-US" sz="1600" kern="100" dirty="0">
                  <a:latin typeface="微软雅黑 Light" panose="020B0502040204020203" pitchFamily="34" charset="-122"/>
                  <a:ea typeface="微软雅黑 Light" panose="020B0502040204020203" pitchFamily="34" charset="-122"/>
                </a:rPr>
                <a:t>：通用的项目管理工具软件。</a:t>
              </a:r>
            </a:p>
          </p:txBody>
        </p:sp>
      </p:grpSp>
      <p:sp>
        <p:nvSpPr>
          <p:cNvPr id="35" name="矩形 34">
            <a:extLst>
              <a:ext uri="{FF2B5EF4-FFF2-40B4-BE49-F238E27FC236}">
                <a16:creationId xmlns:a16="http://schemas.microsoft.com/office/drawing/2014/main" id="{78BDCFC5-9805-4714-B500-3D84F5BEA744}"/>
              </a:ext>
            </a:extLst>
          </p:cNvPr>
          <p:cNvSpPr/>
          <p:nvPr/>
        </p:nvSpPr>
        <p:spPr>
          <a:xfrm>
            <a:off x="2872017" y="425810"/>
            <a:ext cx="1723549" cy="400110"/>
          </a:xfrm>
          <a:prstGeom prst="rect">
            <a:avLst/>
          </a:prstGeom>
        </p:spPr>
        <p:txBody>
          <a:bodyPr wrap="none">
            <a:spAutoFit/>
          </a:bodyPr>
          <a:lstStyle/>
          <a:p>
            <a:r>
              <a:rPr lang="zh-CN" altLang="en-US" sz="2000" kern="100" dirty="0">
                <a:latin typeface="微软雅黑" panose="020B0503020204020204" pitchFamily="34" charset="-122"/>
                <a:ea typeface="微软雅黑" panose="020B0503020204020204" pitchFamily="34" charset="-122"/>
              </a:rPr>
              <a:t>项目开发工具</a:t>
            </a:r>
          </a:p>
        </p:txBody>
      </p:sp>
      <p:pic>
        <p:nvPicPr>
          <p:cNvPr id="17" name="图片 16">
            <a:extLst>
              <a:ext uri="{FF2B5EF4-FFF2-40B4-BE49-F238E27FC236}">
                <a16:creationId xmlns:a16="http://schemas.microsoft.com/office/drawing/2014/main" id="{C63A9C0E-F3F8-4756-94B5-43A635A992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7299" y="895141"/>
            <a:ext cx="582981" cy="586792"/>
          </a:xfrm>
          <a:prstGeom prst="rect">
            <a:avLst/>
          </a:prstGeom>
        </p:spPr>
      </p:pic>
      <p:pic>
        <p:nvPicPr>
          <p:cNvPr id="24" name="图片 23">
            <a:extLst>
              <a:ext uri="{FF2B5EF4-FFF2-40B4-BE49-F238E27FC236}">
                <a16:creationId xmlns:a16="http://schemas.microsoft.com/office/drawing/2014/main" id="{48000BD4-801E-4430-923A-BD76F071B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299" y="1875306"/>
            <a:ext cx="642390" cy="531893"/>
          </a:xfrm>
          <a:prstGeom prst="rect">
            <a:avLst/>
          </a:prstGeom>
        </p:spPr>
      </p:pic>
      <p:sp>
        <p:nvSpPr>
          <p:cNvPr id="27" name="矩形 26">
            <a:extLst>
              <a:ext uri="{FF2B5EF4-FFF2-40B4-BE49-F238E27FC236}">
                <a16:creationId xmlns:a16="http://schemas.microsoft.com/office/drawing/2014/main" id="{DDD85196-3DE1-427A-94BD-9FCFD21A2650}"/>
              </a:ext>
            </a:extLst>
          </p:cNvPr>
          <p:cNvSpPr/>
          <p:nvPr/>
        </p:nvSpPr>
        <p:spPr>
          <a:xfrm>
            <a:off x="3645449" y="1812866"/>
            <a:ext cx="4572000" cy="584775"/>
          </a:xfrm>
          <a:prstGeom prst="rect">
            <a:avLst/>
          </a:prstGeom>
        </p:spPr>
        <p:txBody>
          <a:bodyPr>
            <a:spAutoFit/>
          </a:bodyPr>
          <a:lstStyle/>
          <a:p>
            <a:r>
              <a:rPr lang="zh-CN" altLang="en-US" sz="1600" kern="100" dirty="0">
                <a:latin typeface="微软雅黑 Light" panose="020B0502040204020203" pitchFamily="34" charset="-122"/>
                <a:ea typeface="微软雅黑 Light" panose="020B0502040204020203" pitchFamily="34" charset="-122"/>
              </a:rPr>
              <a:t>微信开发者工具：帮助开发者简单和高效地开发和调试微信小程序</a:t>
            </a:r>
          </a:p>
        </p:txBody>
      </p:sp>
    </p:spTree>
    <p:extLst>
      <p:ext uri="{BB962C8B-B14F-4D97-AF65-F5344CB8AC3E}">
        <p14:creationId xmlns:p14="http://schemas.microsoft.com/office/powerpoint/2010/main" val="360233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2">
            <a:extLst>
              <a:ext uri="{FF2B5EF4-FFF2-40B4-BE49-F238E27FC236}">
                <a16:creationId xmlns:a16="http://schemas.microsoft.com/office/drawing/2014/main" id="{AC579923-1C81-470D-991D-41135C46ADB1}"/>
              </a:ext>
            </a:extLst>
          </p:cNvPr>
          <p:cNvGrpSpPr/>
          <p:nvPr/>
        </p:nvGrpSpPr>
        <p:grpSpPr>
          <a:xfrm>
            <a:off x="0" y="0"/>
            <a:ext cx="2311882" cy="6858000"/>
            <a:chOff x="0" y="0"/>
            <a:chExt cx="2311882" cy="6858000"/>
          </a:xfrm>
        </p:grpSpPr>
        <p:sp>
          <p:nvSpPr>
            <p:cNvPr id="17" name="矩形 16">
              <a:extLst>
                <a:ext uri="{FF2B5EF4-FFF2-40B4-BE49-F238E27FC236}">
                  <a16:creationId xmlns:a16="http://schemas.microsoft.com/office/drawing/2014/main" id="{707A22D1-6283-4694-9BDA-E0CA5B7B902C}"/>
                </a:ext>
              </a:extLst>
            </p:cNvPr>
            <p:cNvSpPr/>
            <p:nvPr/>
          </p:nvSpPr>
          <p:spPr>
            <a:xfrm>
              <a:off x="0" y="0"/>
              <a:ext cx="231188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DC17080-AB22-44B0-BD13-733CBAFAA0D3}"/>
                </a:ext>
              </a:extLst>
            </p:cNvPr>
            <p:cNvSpPr txBox="1"/>
            <p:nvPr/>
          </p:nvSpPr>
          <p:spPr>
            <a:xfrm>
              <a:off x="179962" y="756880"/>
              <a:ext cx="1396536" cy="646331"/>
            </a:xfrm>
            <a:prstGeom prst="rect">
              <a:avLst/>
            </a:prstGeom>
            <a:noFill/>
            <a:ln>
              <a:noFill/>
            </a:ln>
          </p:spPr>
          <p:txBody>
            <a:bodyPr wrap="none" rtlCol="0">
              <a:spAutoFit/>
            </a:bodyPr>
            <a:lstStyle/>
            <a:p>
              <a:r>
                <a:rPr lang="en-US" altLang="zh-CN" sz="3600" dirty="0">
                  <a:solidFill>
                    <a:schemeClr val="bg1"/>
                  </a:solidFill>
                  <a:latin typeface="微软雅黑 Light" panose="020B0502040204020203" pitchFamily="34" charset="-122"/>
                  <a:ea typeface="微软雅黑 Light" panose="020B0502040204020203" pitchFamily="34" charset="-122"/>
                </a:rPr>
                <a:t>1.</a:t>
              </a:r>
              <a:r>
                <a:rPr lang="zh-CN" altLang="en-US" sz="3600" dirty="0">
                  <a:solidFill>
                    <a:schemeClr val="bg1"/>
                  </a:solidFill>
                  <a:latin typeface="微软雅黑 Light" panose="020B0502040204020203" pitchFamily="34" charset="-122"/>
                  <a:ea typeface="微软雅黑 Light" panose="020B0502040204020203" pitchFamily="34" charset="-122"/>
                </a:rPr>
                <a:t>引言</a:t>
              </a:r>
            </a:p>
          </p:txBody>
        </p:sp>
        <p:sp>
          <p:nvSpPr>
            <p:cNvPr id="19" name="文本框 18">
              <a:extLst>
                <a:ext uri="{FF2B5EF4-FFF2-40B4-BE49-F238E27FC236}">
                  <a16:creationId xmlns:a16="http://schemas.microsoft.com/office/drawing/2014/main" id="{85D5BD3F-DEB9-4813-B82A-7E32195A7A6E}"/>
                </a:ext>
              </a:extLst>
            </p:cNvPr>
            <p:cNvSpPr txBox="1"/>
            <p:nvPr/>
          </p:nvSpPr>
          <p:spPr>
            <a:xfrm>
              <a:off x="179962" y="1454011"/>
              <a:ext cx="1992567" cy="461665"/>
            </a:xfrm>
            <a:prstGeom prst="rect">
              <a:avLst/>
            </a:prstGeom>
            <a:noFill/>
            <a:ln>
              <a:noFill/>
            </a:ln>
          </p:spPr>
          <p:txBody>
            <a:bodyPr wrap="square" rtlCol="0">
              <a:spAutoFit/>
            </a:bodyPr>
            <a:lstStyle/>
            <a:p>
              <a:r>
                <a:rPr lang="en-US" altLang="zh-CN" sz="2400" dirty="0">
                  <a:solidFill>
                    <a:schemeClr val="bg1"/>
                  </a:solidFill>
                  <a:latin typeface="微软雅黑 Light" panose="020B0502040204020203" pitchFamily="34" charset="-122"/>
                  <a:ea typeface="微软雅黑 Light" panose="020B0502040204020203" pitchFamily="34" charset="-122"/>
                </a:rPr>
                <a:t>Introduction</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sp>
        <p:nvSpPr>
          <p:cNvPr id="5" name="文本框 4"/>
          <p:cNvSpPr txBox="1"/>
          <p:nvPr/>
        </p:nvSpPr>
        <p:spPr>
          <a:xfrm>
            <a:off x="2314530" y="5484129"/>
            <a:ext cx="6462090" cy="954107"/>
          </a:xfrm>
          <a:prstGeom prst="rect">
            <a:avLst/>
          </a:prstGeom>
          <a:noFill/>
        </p:spPr>
        <p:txBody>
          <a:bodyPr wrap="square" rtlCol="0">
            <a:spAutoFit/>
          </a:bodyPr>
          <a:lstStyle/>
          <a:p>
            <a:r>
              <a:rPr lang="zh-CN" altLang="zh-CN" sz="1400" dirty="0"/>
              <a:t>本文档主要针对开发人员和项目经理编写的。可行性分析报告的目的，就是能用最小的代价在尽可能短的时间内确定问题是否能够解决，为开始这个项目提供有效的目标和方向。该文档分别从经济可行性，技术可行性和操作可行性上分析。仅供参考，不许转发抄袭。</a:t>
            </a:r>
            <a:endParaRPr lang="zh-CN" altLang="en-US" sz="1400" dirty="0"/>
          </a:p>
        </p:txBody>
      </p:sp>
      <p:sp>
        <p:nvSpPr>
          <p:cNvPr id="6" name="文本框 5"/>
          <p:cNvSpPr txBox="1"/>
          <p:nvPr/>
        </p:nvSpPr>
        <p:spPr>
          <a:xfrm>
            <a:off x="2352491" y="5001115"/>
            <a:ext cx="1467956" cy="369332"/>
          </a:xfrm>
          <a:prstGeom prst="rect">
            <a:avLst/>
          </a:prstGeom>
          <a:noFill/>
        </p:spPr>
        <p:txBody>
          <a:bodyPr wrap="square" rtlCol="0">
            <a:spAutoFit/>
          </a:bodyPr>
          <a:lstStyle/>
          <a:p>
            <a:r>
              <a:rPr lang="en-US" altLang="zh-CN" dirty="0"/>
              <a:t>1.4 </a:t>
            </a:r>
            <a:r>
              <a:rPr lang="zh-CN" altLang="en-US" dirty="0"/>
              <a:t>文档概述</a:t>
            </a:r>
          </a:p>
        </p:txBody>
      </p:sp>
      <p:sp>
        <p:nvSpPr>
          <p:cNvPr id="8" name="文本框 7"/>
          <p:cNvSpPr txBox="1"/>
          <p:nvPr/>
        </p:nvSpPr>
        <p:spPr>
          <a:xfrm>
            <a:off x="2290187" y="0"/>
            <a:ext cx="1210588"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cs typeface="Microsoft YaHei" charset="-122"/>
              </a:rPr>
              <a:t>参考文献</a:t>
            </a:r>
          </a:p>
        </p:txBody>
      </p:sp>
      <p:sp>
        <p:nvSpPr>
          <p:cNvPr id="9" name="矩形 8"/>
          <p:cNvSpPr/>
          <p:nvPr/>
        </p:nvSpPr>
        <p:spPr>
          <a:xfrm>
            <a:off x="2352491" y="359251"/>
            <a:ext cx="5617029" cy="4616648"/>
          </a:xfrm>
          <a:prstGeom prst="rect">
            <a:avLst/>
          </a:prstGeom>
        </p:spPr>
        <p:txBody>
          <a:bodyPr wrap="square">
            <a:spAutoFit/>
          </a:bodyPr>
          <a:lstStyle/>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t>
            </a:r>
            <a:r>
              <a:rPr lang="zh-CN" altLang="en-US" sz="1400" b="1" dirty="0">
                <a:latin typeface="微软雅黑 Light" panose="020B0502040204020203" pitchFamily="34" charset="-122"/>
                <a:ea typeface="微软雅黑 Light" panose="020B0502040204020203" pitchFamily="34" charset="-122"/>
                <a:cs typeface="Microsoft YaHei Light" charset="-122"/>
              </a:rPr>
              <a:t>软件工程导论</a:t>
            </a:r>
            <a:r>
              <a:rPr lang="en-US" altLang="zh-CN" sz="1400" b="1" dirty="0">
                <a:latin typeface="微软雅黑 Light" panose="020B0502040204020203" pitchFamily="34" charset="-122"/>
                <a:ea typeface="微软雅黑 Light" panose="020B0502040204020203" pitchFamily="34" charset="-122"/>
                <a:cs typeface="Microsoft YaHei Light" charset="-122"/>
              </a:rPr>
              <a:t>》</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出版社：清华大学出版社 作者：张海藩，牟永敏</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7111197704</a:t>
            </a:r>
            <a:endParaRPr lang="zh-CN" altLang="en-US"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《JAVA</a:t>
            </a:r>
            <a:r>
              <a:rPr lang="zh-CN" altLang="en-US" sz="1400" b="1" dirty="0">
                <a:latin typeface="微软雅黑 Light" panose="020B0502040204020203" pitchFamily="34" charset="-122"/>
                <a:ea typeface="微软雅黑 Light" panose="020B0502040204020203" pitchFamily="34" charset="-122"/>
                <a:cs typeface="Microsoft YaHei Light" charset="-122"/>
              </a:rPr>
              <a:t>语言程序设计</a:t>
            </a:r>
            <a:r>
              <a:rPr lang="en-US" altLang="zh-CN" sz="1400" b="1" dirty="0">
                <a:latin typeface="微软雅黑 Light" panose="020B0502040204020203" pitchFamily="34" charset="-122"/>
                <a:ea typeface="微软雅黑 Light" panose="020B0502040204020203" pitchFamily="34" charset="-122"/>
                <a:cs typeface="Microsoft YaHei Light" charset="-122"/>
              </a:rPr>
              <a:t>》 </a:t>
            </a: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出版社：机械工业出版社 作者：梁勇</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zh-CN" altLang="en-US" sz="1400" dirty="0">
                <a:latin typeface="微软雅黑 Light" panose="020B0502040204020203" pitchFamily="34" charset="-122"/>
                <a:ea typeface="微软雅黑 Light" panose="020B0502040204020203" pitchFamily="34" charset="-122"/>
                <a:cs typeface="Microsoft YaHei Light" charset="-122"/>
              </a:rPr>
              <a:t>国际书号：</a:t>
            </a:r>
            <a:r>
              <a:rPr lang="en-US" altLang="zh-CN" sz="1400" dirty="0">
                <a:latin typeface="微软雅黑 Light" panose="020B0502040204020203" pitchFamily="34" charset="-122"/>
                <a:ea typeface="微软雅黑 Light" panose="020B0502040204020203" pitchFamily="34" charset="-122"/>
              </a:rPr>
              <a:t>9787115353528</a:t>
            </a:r>
            <a:endParaRPr lang="en-US" altLang="zh-CN" sz="1400"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：一步一步开发微信小程序</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https://blog.csdn.net/zhangjing1019/article/details/79442828</a:t>
            </a: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CSDN:</a:t>
            </a:r>
            <a:r>
              <a:rPr lang="zh-CN" altLang="en-US" sz="1400" b="1" dirty="0">
                <a:latin typeface="微软雅黑 Light" panose="020B0502040204020203" pitchFamily="34" charset="-122"/>
                <a:ea typeface="微软雅黑 Light" panose="020B0502040204020203" pitchFamily="34" charset="-122"/>
                <a:cs typeface="Microsoft YaHei Light" charset="-122"/>
              </a:rPr>
              <a:t>微信小程序上线发布流程</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https://blog.csdn.net/huangbaokang/article/details/80268727</a:t>
            </a:r>
          </a:p>
          <a:p>
            <a:pPr>
              <a:lnSpc>
                <a:spcPct val="150000"/>
              </a:lnSpc>
            </a:pPr>
            <a:r>
              <a:rPr lang="zh-CN" altLang="en-US" sz="1400" b="1" dirty="0">
                <a:latin typeface="微软雅黑 Light" panose="020B0502040204020203" pitchFamily="34" charset="-122"/>
                <a:ea typeface="微软雅黑 Light" panose="020B0502040204020203" pitchFamily="34" charset="-122"/>
                <a:cs typeface="Microsoft YaHei Light" charset="-122"/>
              </a:rPr>
              <a:t>简书：微信小程序和</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优劣势大对比</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https://www.jianshu.com/p/c72802b5e74e</a:t>
            </a:r>
          </a:p>
          <a:p>
            <a:pPr>
              <a:lnSpc>
                <a:spcPct val="150000"/>
              </a:lnSpc>
            </a:pPr>
            <a:r>
              <a:rPr lang="en-US" altLang="zh-CN" sz="1400" b="1" dirty="0">
                <a:latin typeface="微软雅黑 Light" panose="020B0502040204020203" pitchFamily="34" charset="-122"/>
                <a:ea typeface="微软雅黑 Light" panose="020B0502040204020203" pitchFamily="34" charset="-122"/>
                <a:cs typeface="Microsoft YaHei Light" charset="-122"/>
              </a:rPr>
              <a:t>Android</a:t>
            </a:r>
            <a:r>
              <a:rPr lang="zh-CN" altLang="en-US" sz="1400" b="1" dirty="0">
                <a:latin typeface="微软雅黑 Light" panose="020B0502040204020203" pitchFamily="34" charset="-122"/>
                <a:ea typeface="微软雅黑 Light" panose="020B0502040204020203" pitchFamily="34" charset="-122"/>
                <a:cs typeface="Microsoft YaHei Light" charset="-122"/>
              </a:rPr>
              <a:t>课程表</a:t>
            </a:r>
            <a:r>
              <a:rPr lang="en-US" altLang="zh-CN" sz="1400" b="1" dirty="0">
                <a:latin typeface="微软雅黑 Light" panose="020B0502040204020203" pitchFamily="34" charset="-122"/>
                <a:ea typeface="微软雅黑 Light" panose="020B0502040204020203" pitchFamily="34" charset="-122"/>
                <a:cs typeface="Microsoft YaHei Light" charset="-122"/>
              </a:rPr>
              <a:t>App</a:t>
            </a:r>
            <a:r>
              <a:rPr lang="zh-CN" altLang="en-US" sz="1400" b="1" dirty="0">
                <a:latin typeface="微软雅黑 Light" panose="020B0502040204020203" pitchFamily="34" charset="-122"/>
                <a:ea typeface="微软雅黑 Light" panose="020B0502040204020203" pitchFamily="34" charset="-122"/>
                <a:cs typeface="Microsoft YaHei Light" charset="-122"/>
              </a:rPr>
              <a:t>：</a:t>
            </a:r>
            <a:endParaRPr lang="en-US" altLang="zh-CN" sz="1400" b="1" dirty="0">
              <a:latin typeface="微软雅黑 Light" panose="020B0502040204020203" pitchFamily="34" charset="-122"/>
              <a:ea typeface="微软雅黑 Light" panose="020B0502040204020203" pitchFamily="34" charset="-122"/>
              <a:cs typeface="Microsoft YaHei Light" charset="-122"/>
            </a:endParaRPr>
          </a:p>
          <a:p>
            <a:pPr>
              <a:lnSpc>
                <a:spcPct val="150000"/>
              </a:lnSpc>
            </a:pPr>
            <a:r>
              <a:rPr lang="en-US" altLang="zh-CN" sz="1400" dirty="0">
                <a:latin typeface="微软雅黑 Light" panose="020B0502040204020203" pitchFamily="34" charset="-122"/>
                <a:ea typeface="微软雅黑 Light" panose="020B0502040204020203" pitchFamily="34" charset="-122"/>
                <a:cs typeface="Microsoft YaHei Light" charset="-122"/>
              </a:rPr>
              <a:t>https://blog.csdn.net/zcpvn/article/details/77896491</a:t>
            </a:r>
          </a:p>
        </p:txBody>
      </p:sp>
    </p:spTree>
    <p:extLst>
      <p:ext uri="{BB962C8B-B14F-4D97-AF65-F5344CB8AC3E}">
        <p14:creationId xmlns:p14="http://schemas.microsoft.com/office/powerpoint/2010/main" val="94864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2047</TotalTime>
  <Words>3505</Words>
  <Application>Microsoft Office PowerPoint</Application>
  <PresentationFormat>全屏显示(4:3)</PresentationFormat>
  <Paragraphs>437</Paragraphs>
  <Slides>31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等线</vt:lpstr>
      <vt:lpstr>等线 Light</vt:lpstr>
      <vt:lpstr>黑体</vt:lpstr>
      <vt:lpstr>宋体</vt:lpstr>
      <vt:lpstr>微软雅黑</vt:lpstr>
      <vt:lpstr>微软雅黑 Light</vt:lpstr>
      <vt:lpstr>Arial</vt:lpstr>
      <vt:lpstr>Calibri</vt:lpstr>
      <vt:lpstr>Calibri Light</vt:lpstr>
      <vt:lpstr>Cambria</vt:lpstr>
      <vt:lpstr>Impact</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cmynanshen@qq.com</dc:creator>
  <cp:lastModifiedBy>503494633@qq.com</cp:lastModifiedBy>
  <cp:revision>175</cp:revision>
  <dcterms:created xsi:type="dcterms:W3CDTF">2018-03-18T13:41:17Z</dcterms:created>
  <dcterms:modified xsi:type="dcterms:W3CDTF">2019-05-16T11:57:55Z</dcterms:modified>
</cp:coreProperties>
</file>