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68" r:id="rId2"/>
    <p:sldId id="275" r:id="rId3"/>
    <p:sldId id="258" r:id="rId4"/>
    <p:sldId id="303" r:id="rId5"/>
    <p:sldId id="346" r:id="rId6"/>
    <p:sldId id="264" r:id="rId7"/>
    <p:sldId id="344" r:id="rId8"/>
    <p:sldId id="347" r:id="rId9"/>
    <p:sldId id="320" r:id="rId10"/>
    <p:sldId id="355" r:id="rId11"/>
    <p:sldId id="357" r:id="rId12"/>
    <p:sldId id="359" r:id="rId13"/>
    <p:sldId id="351" r:id="rId14"/>
    <p:sldId id="362" r:id="rId15"/>
    <p:sldId id="3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2019/3/23</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zh-CN" altLang="en-US" sz="4050" b="1" dirty="0">
                <a:latin typeface="+mj-ea"/>
                <a:ea typeface="+mj-ea"/>
              </a:rPr>
              <a:t>功能课程表项目计划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996816" y="4180599"/>
            <a:ext cx="3100529"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2018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SE2018</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-G11</a:t>
            </a: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723549"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甘特图</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147492" y="1411376"/>
              <a:ext cx="1552354"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Gantt Chart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9" name="图片 8">
            <a:extLst>
              <a:ext uri="{FF2B5EF4-FFF2-40B4-BE49-F238E27FC236}">
                <a16:creationId xmlns:a16="http://schemas.microsoft.com/office/drawing/2014/main" id="{A1842570-B701-4150-8D3F-15A5ABC6992A}"/>
              </a:ext>
            </a:extLst>
          </p:cNvPr>
          <p:cNvPicPr>
            <a:picLocks noChangeAspect="1"/>
          </p:cNvPicPr>
          <p:nvPr/>
        </p:nvPicPr>
        <p:blipFill>
          <a:blip r:embed="rId2"/>
          <a:stretch>
            <a:fillRect/>
          </a:stretch>
        </p:blipFill>
        <p:spPr>
          <a:xfrm>
            <a:off x="2459374" y="1695788"/>
            <a:ext cx="6405712" cy="3466424"/>
          </a:xfrm>
          <a:prstGeom prst="rect">
            <a:avLst/>
          </a:prstGeom>
        </p:spPr>
      </p:pic>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dirty="0">
                <a:latin typeface="Microsoft YaHei Light" charset="-122"/>
                <a:ea typeface="Microsoft YaHei Light" charset="-122"/>
                <a:cs typeface="Microsoft YaHei Light" charset="-122"/>
              </a:rPr>
              <a:t>4</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69427604"/>
              </p:ext>
            </p:extLst>
          </p:nvPr>
        </p:nvGraphicFramePr>
        <p:xfrm>
          <a:off x="3009137" y="222063"/>
          <a:ext cx="5760911" cy="6174105"/>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.3.16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a:effectLst/>
                        </a:rPr>
                        <a:t>苏碧青、蓝舒雯、陈铭阳、刘乐威</a:t>
                      </a:r>
                      <a:endParaRPr lang="zh-CN" sz="1050" kern="10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关于项目</a:t>
                      </a:r>
                      <a:r>
                        <a:rPr lang="zh-CN" altLang="en-US" sz="1050" kern="100" dirty="0">
                          <a:effectLst/>
                        </a:rPr>
                        <a:t>计划</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确定软件具体的功能。</a:t>
                      </a:r>
                    </a:p>
                    <a:p>
                      <a:pPr marL="342900" lvl="0" indent="-342900" algn="just">
                        <a:lnSpc>
                          <a:spcPct val="200000"/>
                        </a:lnSpc>
                        <a:spcAft>
                          <a:spcPts val="0"/>
                        </a:spcAft>
                        <a:buFont typeface="+mj-lt"/>
                        <a:buAutoNum type="arabicPeriod"/>
                      </a:pPr>
                      <a:r>
                        <a:rPr lang="zh-CN" sz="1050" kern="100" dirty="0">
                          <a:effectLst/>
                        </a:rPr>
                        <a:t>确定软件所需技术。</a:t>
                      </a:r>
                    </a:p>
                    <a:p>
                      <a:pPr marL="342900" lvl="0" indent="-342900" algn="just">
                        <a:lnSpc>
                          <a:spcPct val="200000"/>
                        </a:lnSpc>
                        <a:spcAft>
                          <a:spcPts val="0"/>
                        </a:spcAft>
                        <a:buFont typeface="+mj-lt"/>
                        <a:buAutoNum type="arabicPeriod"/>
                      </a:pPr>
                      <a:r>
                        <a:rPr lang="zh-CN" sz="1050" kern="100" dirty="0">
                          <a:effectLst/>
                        </a:rPr>
                        <a:t>确定软件实现形式。</a:t>
                      </a:r>
                    </a:p>
                    <a:p>
                      <a:pPr indent="76200" algn="just">
                        <a:lnSpc>
                          <a:spcPct val="200000"/>
                        </a:lnSpc>
                        <a:spcAft>
                          <a:spcPts val="0"/>
                        </a:spcAft>
                      </a:pPr>
                      <a:r>
                        <a:rPr lang="zh-CN" sz="1050" kern="100" dirty="0">
                          <a:effectLst/>
                        </a:rPr>
                        <a:t>具体如下：</a:t>
                      </a:r>
                    </a:p>
                    <a:p>
                      <a:pPr marL="342900" lvl="0" indent="-342900" algn="just">
                        <a:lnSpc>
                          <a:spcPct val="200000"/>
                        </a:lnSpc>
                        <a:spcAft>
                          <a:spcPts val="0"/>
                        </a:spcAft>
                        <a:buFont typeface="+mj-lt"/>
                        <a:buAutoNum type="arabicPeriod"/>
                      </a:pPr>
                      <a:r>
                        <a:rPr lang="zh-CN" sz="1050" kern="100" dirty="0">
                          <a:effectLst/>
                        </a:rPr>
                        <a:t>使用人群：全体人员</a:t>
                      </a:r>
                    </a:p>
                    <a:p>
                      <a:pPr marL="342900" lvl="0" indent="-342900" algn="just">
                        <a:lnSpc>
                          <a:spcPct val="200000"/>
                        </a:lnSpc>
                        <a:spcAft>
                          <a:spcPts val="0"/>
                        </a:spcAft>
                        <a:buFont typeface="+mj-lt"/>
                        <a:buAutoNum type="arabicPeriod"/>
                      </a:pPr>
                      <a:r>
                        <a:rPr lang="zh-CN" sz="1050" kern="100" dirty="0">
                          <a:effectLst/>
                        </a:rPr>
                        <a:t>项目环境：</a:t>
                      </a:r>
                      <a:r>
                        <a:rPr lang="zh-CN" altLang="en-US" sz="1050" kern="100" dirty="0">
                          <a:effectLst/>
                        </a:rPr>
                        <a:t>微信平台</a:t>
                      </a:r>
                      <a:endParaRPr lang="zh-CN" sz="1050" kern="100" dirty="0">
                        <a:effectLst/>
                      </a:endParaRPr>
                    </a:p>
                    <a:p>
                      <a:pPr marL="342900" lvl="0" indent="-342900" algn="just">
                        <a:lnSpc>
                          <a:spcPct val="200000"/>
                        </a:lnSpc>
                        <a:spcAft>
                          <a:spcPts val="0"/>
                        </a:spcAft>
                        <a:buFont typeface="+mj-lt"/>
                        <a:buAutoNum type="arabicPeriod"/>
                      </a:pPr>
                      <a:r>
                        <a:rPr lang="zh-CN" sz="1050" kern="100" dirty="0">
                          <a:effectLst/>
                        </a:rPr>
                        <a:t>最终效果：能通过关键字搜索来获取用户所需信息。</a:t>
                      </a:r>
                    </a:p>
                    <a:p>
                      <a:pPr marL="342900" lvl="0" indent="-342900" algn="just">
                        <a:lnSpc>
                          <a:spcPct val="200000"/>
                        </a:lnSpc>
                        <a:spcAft>
                          <a:spcPts val="0"/>
                        </a:spcAft>
                        <a:buFont typeface="+mj-lt"/>
                        <a:buAutoNum type="arabicPeriod"/>
                      </a:pPr>
                      <a:r>
                        <a:rPr lang="zh-CN" sz="1050" kern="100" dirty="0">
                          <a:effectLst/>
                        </a:rPr>
                        <a:t>具体功能：打开</a:t>
                      </a:r>
                      <a:r>
                        <a:rPr lang="zh-CN" altLang="en-US" sz="1050" kern="100" dirty="0">
                          <a:effectLst/>
                        </a:rPr>
                        <a:t>小程序</a:t>
                      </a:r>
                      <a:r>
                        <a:rPr lang="zh-CN" sz="1050" kern="100" dirty="0">
                          <a:effectLst/>
                        </a:rPr>
                        <a:t>，</a:t>
                      </a:r>
                      <a:r>
                        <a:rPr lang="zh-CN" altLang="en-US" sz="1050" kern="100" dirty="0">
                          <a:effectLst/>
                        </a:rPr>
                        <a:t>进入小程序</a:t>
                      </a:r>
                      <a:r>
                        <a:rPr lang="zh-CN" sz="1050" kern="100" dirty="0">
                          <a:effectLst/>
                        </a:rPr>
                        <a:t>后即可直接在界面操作；</a:t>
                      </a:r>
                      <a:r>
                        <a:rPr lang="zh-CN" altLang="en-US" sz="1050" kern="100" dirty="0">
                          <a:effectLst/>
                        </a:rPr>
                        <a:t>打开小程序用户的课表起始为空，界面将设有一个导入课表的</a:t>
                      </a:r>
                      <a:r>
                        <a:rPr lang="en-US" altLang="zh-CN" sz="1050" kern="100" dirty="0">
                          <a:effectLst/>
                        </a:rPr>
                        <a:t>button</a:t>
                      </a:r>
                      <a:r>
                        <a:rPr lang="zh-CN" altLang="en-US" sz="1050" kern="100" dirty="0">
                          <a:effectLst/>
                        </a:rPr>
                        <a:t>，用户选取具体学年和学期并输入教务系统账号密码即可通过后台爬虫获取课表信息。</a:t>
                      </a:r>
                    </a:p>
                    <a:p>
                      <a:pPr marL="342900" lvl="0" indent="-342900" algn="just">
                        <a:lnSpc>
                          <a:spcPct val="200000"/>
                        </a:lnSpc>
                        <a:spcAft>
                          <a:spcPts val="0"/>
                        </a:spcAft>
                        <a:buFont typeface="+mj-lt"/>
                        <a:buAutoNum type="arabicPeriod"/>
                      </a:pPr>
                      <a:r>
                        <a:rPr lang="zh-CN" sz="1050" kern="100" dirty="0">
                          <a:effectLst/>
                        </a:rPr>
                        <a:t>数据存放：</a:t>
                      </a:r>
                      <a:r>
                        <a:rPr lang="en-US" sz="1050" kern="100" dirty="0">
                          <a:effectLst/>
                        </a:rPr>
                        <a:t>SQLite</a:t>
                      </a:r>
                      <a:r>
                        <a:rPr lang="zh-CN" sz="1050" kern="100" dirty="0">
                          <a:effectLst/>
                        </a:rPr>
                        <a:t>数据库存储数据。</a:t>
                      </a:r>
                    </a:p>
                    <a:p>
                      <a:pPr marL="342900" lvl="0" indent="-342900" algn="just">
                        <a:lnSpc>
                          <a:spcPct val="200000"/>
                        </a:lnSpc>
                        <a:spcAft>
                          <a:spcPts val="0"/>
                        </a:spcAft>
                        <a:buFont typeface="+mj-lt"/>
                        <a:buAutoNum type="arabicPeriod"/>
                      </a:pPr>
                      <a:r>
                        <a:rPr lang="zh-CN" sz="1050" kern="100" dirty="0">
                          <a:effectLst/>
                        </a:rPr>
                        <a:t>最重难点：</a:t>
                      </a:r>
                      <a:r>
                        <a:rPr lang="en-US" sz="1050" kern="100" dirty="0">
                          <a:effectLst/>
                        </a:rPr>
                        <a:t>app</a:t>
                      </a:r>
                      <a:r>
                        <a:rPr lang="zh-CN" sz="1050" kern="100" dirty="0">
                          <a:effectLst/>
                        </a:rPr>
                        <a:t>用啥开发；如何实现搜索引擎；爬虫；分析数据；如何让</a:t>
                      </a:r>
                      <a:r>
                        <a:rPr lang="en-US" sz="1050" kern="100" dirty="0">
                          <a:effectLst/>
                        </a:rPr>
                        <a:t>python</a:t>
                      </a:r>
                      <a:r>
                        <a:rPr lang="zh-CN" sz="1050" kern="100" dirty="0">
                          <a:effectLst/>
                        </a:rPr>
                        <a:t>实现你的指令；</a:t>
                      </a:r>
                      <a:r>
                        <a:rPr lang="en-US" sz="1050" kern="100" dirty="0">
                          <a:effectLst/>
                        </a:rPr>
                        <a:t>UI</a:t>
                      </a:r>
                      <a:r>
                        <a:rPr lang="zh-CN" sz="1050" kern="100" dirty="0">
                          <a:effectLst/>
                        </a:rPr>
                        <a:t>用啥做；搜索结果弹窗展示问题；</a:t>
                      </a:r>
                      <a:r>
                        <a:rPr lang="en-US" sz="1050" kern="100" dirty="0">
                          <a:effectLst/>
                        </a:rPr>
                        <a:t>app</a:t>
                      </a:r>
                      <a:r>
                        <a:rPr lang="zh-CN" sz="1050" kern="100" dirty="0">
                          <a:effectLst/>
                        </a:rPr>
                        <a:t>浮窗效果；数据存放。</a:t>
                      </a:r>
                    </a:p>
                    <a:p>
                      <a:pPr indent="76200" algn="just">
                        <a:lnSpc>
                          <a:spcPct val="200000"/>
                        </a:lnSpc>
                        <a:spcAft>
                          <a:spcPts val="0"/>
                        </a:spcAft>
                      </a:pPr>
                      <a:r>
                        <a:rPr lang="zh-CN" sz="1050" kern="100" dirty="0">
                          <a:effectLst/>
                        </a:rPr>
                        <a:t>近期安排：</a:t>
                      </a:r>
                    </a:p>
                    <a:p>
                      <a:pPr indent="76200" algn="just">
                        <a:lnSpc>
                          <a:spcPct val="200000"/>
                        </a:lnSpc>
                        <a:spcAft>
                          <a:spcPts val="0"/>
                        </a:spcAft>
                      </a:pPr>
                      <a:r>
                        <a:rPr lang="en-US" sz="1050" kern="100" dirty="0">
                          <a:effectLst/>
                        </a:rPr>
                        <a:t>3.17</a:t>
                      </a:r>
                      <a:r>
                        <a:rPr lang="zh-CN" sz="1050" kern="100" dirty="0">
                          <a:effectLst/>
                        </a:rPr>
                        <a:t>继续开会并分配作业。</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356534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甘特图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382132"/>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97375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3369192"/>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的现象。为此，为了方便准备课程资料以及不迟到，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20087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打开小程序用户的课表起始为空，界面将设有一个导入课表的</a:t>
            </a:r>
            <a:r>
              <a:rPr lang="en-US" altLang="zh-CN" dirty="0">
                <a:latin typeface="微软雅黑 Light" panose="020B0502040204020203" pitchFamily="34" charset="-122"/>
                <a:ea typeface="微软雅黑 Light" panose="020B0502040204020203" pitchFamily="34" charset="-122"/>
              </a:rPr>
              <a:t>button</a:t>
            </a:r>
            <a:r>
              <a:rPr lang="zh-CN" altLang="en-US" dirty="0">
                <a:latin typeface="微软雅黑 Light" panose="020B0502040204020203" pitchFamily="34" charset="-122"/>
                <a:ea typeface="微软雅黑 Light" panose="020B0502040204020203" pitchFamily="34" charset="-122"/>
              </a:rPr>
              <a:t>，用户选取具体学年和学期并输入教务系统账号密码即可通过后台爬虫获取课表信息。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点击具体课程能显示出未完成作业以及带有添加删除作业</a:t>
            </a:r>
            <a:r>
              <a:rPr lang="en-US" altLang="zh-CN" dirty="0">
                <a:latin typeface="微软雅黑 Light" panose="020B0502040204020203" pitchFamily="34" charset="-122"/>
                <a:ea typeface="微软雅黑 Light" panose="020B0502040204020203" pitchFamily="34" charset="-122"/>
              </a:rPr>
              <a:t>button</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 1"/>
          <p:cNvGrpSpPr/>
          <p:nvPr/>
        </p:nvGrpSpPr>
        <p:grpSpPr>
          <a:xfrm>
            <a:off x="3178631" y="1403213"/>
            <a:ext cx="5136295" cy="584775"/>
            <a:chOff x="3178629" y="1806818"/>
            <a:chExt cx="5136295" cy="584775"/>
          </a:xfrm>
        </p:grpSpPr>
        <p:pic>
          <p:nvPicPr>
            <p:cNvPr id="9" name="图片 8">
              <a:extLst>
                <a:ext uri="{FF2B5EF4-FFF2-40B4-BE49-F238E27FC236}">
                  <a16:creationId xmlns:a16="http://schemas.microsoft.com/office/drawing/2014/main" id="{44FDA054-7D8D-4534-B444-5BA772B96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29" y="1859773"/>
              <a:ext cx="471716" cy="471716"/>
            </a:xfrm>
            <a:prstGeom prst="rect">
              <a:avLst/>
            </a:prstGeom>
          </p:spPr>
        </p:pic>
        <p:sp>
          <p:nvSpPr>
            <p:cNvPr id="10" name="矩形 9">
              <a:extLst>
                <a:ext uri="{FF2B5EF4-FFF2-40B4-BE49-F238E27FC236}">
                  <a16:creationId xmlns:a16="http://schemas.microsoft.com/office/drawing/2014/main" id="{80043950-47CF-47CA-A817-846F17948F58}"/>
                </a:ext>
              </a:extLst>
            </p:cNvPr>
            <p:cNvSpPr/>
            <p:nvPr/>
          </p:nvSpPr>
          <p:spPr>
            <a:xfrm>
              <a:off x="3742924" y="1806818"/>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Python</a:t>
              </a:r>
              <a:r>
                <a:rPr lang="zh-CN" altLang="en-US" sz="1600" kern="100" dirty="0">
                  <a:latin typeface="微软雅黑 Light" panose="020B0502040204020203" pitchFamily="34" charset="-122"/>
                  <a:ea typeface="微软雅黑 Light" panose="020B0502040204020203" pitchFamily="34" charset="-122"/>
                </a:rPr>
                <a:t>：一种解释型、面向对象、动态数据类型的高级程序设计语言。</a:t>
              </a:r>
            </a:p>
          </p:txBody>
        </p:sp>
      </p:grpSp>
      <p:grpSp>
        <p:nvGrpSpPr>
          <p:cNvPr id="7" name="组 6"/>
          <p:cNvGrpSpPr/>
          <p:nvPr/>
        </p:nvGrpSpPr>
        <p:grpSpPr>
          <a:xfrm>
            <a:off x="3162014" y="2051617"/>
            <a:ext cx="5152910" cy="584775"/>
            <a:chOff x="3162014" y="2455222"/>
            <a:chExt cx="5152910"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742924" y="245522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3100534" y="2743009"/>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3182261" y="338404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3119707" y="4092187"/>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6">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814713"/>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grpSp>
        <p:nvGrpSpPr>
          <p:cNvPr id="13" name="组 12"/>
          <p:cNvGrpSpPr/>
          <p:nvPr/>
        </p:nvGrpSpPr>
        <p:grpSpPr>
          <a:xfrm>
            <a:off x="3100536" y="4646498"/>
            <a:ext cx="5254275" cy="616134"/>
            <a:chOff x="3060649" y="5021290"/>
            <a:chExt cx="5254275" cy="616134"/>
          </a:xfrm>
        </p:grpSpPr>
        <p:sp>
          <p:nvSpPr>
            <p:cNvPr id="34" name="矩形 33">
              <a:extLst>
                <a:ext uri="{FF2B5EF4-FFF2-40B4-BE49-F238E27FC236}">
                  <a16:creationId xmlns:a16="http://schemas.microsoft.com/office/drawing/2014/main" id="{A2242FE7-12D4-4260-B296-DB55DFD9EA88}"/>
                </a:ext>
              </a:extLst>
            </p:cNvPr>
            <p:cNvSpPr/>
            <p:nvPr/>
          </p:nvSpPr>
          <p:spPr>
            <a:xfrm>
              <a:off x="3742924" y="5052649"/>
              <a:ext cx="4572000" cy="584775"/>
            </a:xfrm>
            <a:prstGeom prst="rect">
              <a:avLst/>
            </a:prstGeom>
          </p:spPr>
          <p:txBody>
            <a:bodyPr>
              <a:spAutoFit/>
            </a:bodyPr>
            <a:lstStyle/>
            <a:p>
              <a:pPr algn="just"/>
              <a:r>
                <a:rPr lang="en-US" altLang="zh-CN" sz="1600" kern="100" dirty="0">
                  <a:latin typeface="微软雅黑 Light" panose="020B0502040204020203" pitchFamily="34" charset="-122"/>
                  <a:ea typeface="微软雅黑 Light" panose="020B0502040204020203" pitchFamily="34" charset="-122"/>
                </a:rPr>
                <a:t>Html5</a:t>
              </a:r>
              <a:r>
                <a:rPr lang="zh-CN" altLang="en-US" sz="1600" kern="100" dirty="0">
                  <a:latin typeface="微软雅黑 Light" panose="020B0502040204020203" pitchFamily="34" charset="-122"/>
                  <a:ea typeface="微软雅黑 Light" panose="020B0502040204020203" pitchFamily="34" charset="-122"/>
                </a:rPr>
                <a:t>：万维网的核心语言、标准通用标记语言下的一个应用超文本标记语言。</a:t>
              </a:r>
            </a:p>
          </p:txBody>
        </p:sp>
        <p:pic>
          <p:nvPicPr>
            <p:cNvPr id="39" name="图片 38">
              <a:extLst>
                <a:ext uri="{FF2B5EF4-FFF2-40B4-BE49-F238E27FC236}">
                  <a16:creationId xmlns:a16="http://schemas.microsoft.com/office/drawing/2014/main" id="{81B7FD9C-BA1C-46B1-978A-D2E73A71D6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649" y="5021290"/>
              <a:ext cx="682275" cy="588121"/>
            </a:xfrm>
            <a:prstGeom prst="rect">
              <a:avLst/>
            </a:prstGeom>
          </p:spPr>
        </p:pic>
      </p:grpSp>
      <p:grpSp>
        <p:nvGrpSpPr>
          <p:cNvPr id="14" name="组 13"/>
          <p:cNvGrpSpPr/>
          <p:nvPr/>
        </p:nvGrpSpPr>
        <p:grpSpPr>
          <a:xfrm>
            <a:off x="2999017" y="5301766"/>
            <a:ext cx="4084375" cy="613362"/>
            <a:chOff x="2999015" y="5705373"/>
            <a:chExt cx="4084375" cy="613362"/>
          </a:xfrm>
        </p:grpSpPr>
        <p:pic>
          <p:nvPicPr>
            <p:cNvPr id="37" name="图片 36">
              <a:extLst>
                <a:ext uri="{FF2B5EF4-FFF2-40B4-BE49-F238E27FC236}">
                  <a16:creationId xmlns:a16="http://schemas.microsoft.com/office/drawing/2014/main" id="{33A11122-76B1-4E8C-9E53-A6B87A67A3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9015" y="5705373"/>
              <a:ext cx="805541" cy="613362"/>
            </a:xfrm>
            <a:prstGeom prst="rect">
              <a:avLst/>
            </a:prstGeom>
          </p:spPr>
        </p:pic>
        <p:sp>
          <p:nvSpPr>
            <p:cNvPr id="40" name="矩形 39">
              <a:extLst>
                <a:ext uri="{FF2B5EF4-FFF2-40B4-BE49-F238E27FC236}">
                  <a16:creationId xmlns:a16="http://schemas.microsoft.com/office/drawing/2014/main" id="{870E5B87-B460-4004-8FAF-EB7B2673824E}"/>
                </a:ext>
              </a:extLst>
            </p:cNvPr>
            <p:cNvSpPr/>
            <p:nvPr/>
          </p:nvSpPr>
          <p:spPr>
            <a:xfrm>
              <a:off x="3742924" y="5857276"/>
              <a:ext cx="3340466"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Css3</a:t>
              </a:r>
              <a:r>
                <a:rPr lang="zh-CN" altLang="en-US" sz="1600" kern="100" dirty="0">
                  <a:latin typeface="微软雅黑 Light" panose="020B0502040204020203" pitchFamily="34" charset="-122"/>
                  <a:ea typeface="微软雅黑 Light" panose="020B0502040204020203" pitchFamily="34" charset="-122"/>
                </a:rPr>
                <a:t>：用于控制</a:t>
              </a:r>
              <a:r>
                <a:rPr lang="en-US" altLang="zh-CN" sz="1600" kern="100" dirty="0">
                  <a:latin typeface="微软雅黑 Light" panose="020B0502040204020203" pitchFamily="34" charset="-122"/>
                  <a:ea typeface="微软雅黑 Light" panose="020B0502040204020203" pitchFamily="34" charset="-122"/>
                </a:rPr>
                <a:t>Web</a:t>
              </a:r>
              <a:r>
                <a:rPr lang="zh-CN" altLang="en-US" sz="1600" kern="100" dirty="0">
                  <a:latin typeface="微软雅黑 Light" panose="020B0502040204020203" pitchFamily="34" charset="-122"/>
                  <a:ea typeface="微软雅黑 Light" panose="020B0502040204020203" pitchFamily="34" charset="-122"/>
                </a:rPr>
                <a:t>页面的外观。</a:t>
              </a:r>
              <a:endParaRPr lang="zh-CN" altLang="en-US" sz="1600" dirty="0">
                <a:latin typeface="微软雅黑 Light" panose="020B0502040204020203" pitchFamily="34" charset="-122"/>
                <a:ea typeface="微软雅黑 Light" panose="020B0502040204020203" pitchFamily="34" charset="-122"/>
              </a:endParaRPr>
            </a:p>
          </p:txBody>
        </p:sp>
      </p:grpSp>
      <p:sp>
        <p:nvSpPr>
          <p:cNvPr id="16" name="矩形 15"/>
          <p:cNvSpPr/>
          <p:nvPr/>
        </p:nvSpPr>
        <p:spPr>
          <a:xfrm>
            <a:off x="3804556" y="6106165"/>
            <a:ext cx="4572000" cy="338554"/>
          </a:xfrm>
          <a:prstGeom prst="rect">
            <a:avLst/>
          </a:prstGeom>
        </p:spPr>
        <p:txBody>
          <a:bodyPr>
            <a:spAutoFit/>
          </a:bodyPr>
          <a:lstStyle/>
          <a:p>
            <a:r>
              <a:rPr lang="en-US" altLang="zh-CN" sz="1600" dirty="0" err="1">
                <a:latin typeface="微软雅黑 Light" panose="020B0502040204020203" pitchFamily="34" charset="-122"/>
                <a:ea typeface="微软雅黑 Light" panose="020B0502040204020203" pitchFamily="34" charset="-122"/>
                <a:cs typeface="Microsoft YaHei Light" charset="-122"/>
              </a:rPr>
              <a:t>Kivy:</a:t>
            </a:r>
            <a:r>
              <a:rPr lang="en-US" altLang="zh-CN" sz="1600" dirty="0" err="1">
                <a:latin typeface="微软雅黑 Light" panose="020B0502040204020203" pitchFamily="34" charset="-122"/>
                <a:ea typeface="微软雅黑 Light" panose="020B0502040204020203" pitchFamily="34" charset="-122"/>
              </a:rPr>
              <a:t>Kivy</a:t>
            </a:r>
            <a:r>
              <a:rPr lang="zh-CN" altLang="en-US" sz="1600" dirty="0">
                <a:latin typeface="微软雅黑 Light" panose="020B0502040204020203" pitchFamily="34" charset="-122"/>
                <a:ea typeface="微软雅黑 Light" panose="020B0502040204020203" pitchFamily="34" charset="-122"/>
              </a:rPr>
              <a:t>是一套</a:t>
            </a:r>
            <a:r>
              <a:rPr lang="en-US" altLang="zh-CN" sz="1600" dirty="0">
                <a:latin typeface="微软雅黑 Light" panose="020B0502040204020203" pitchFamily="34" charset="-122"/>
                <a:ea typeface="微软雅黑 Light" panose="020B0502040204020203" pitchFamily="34" charset="-122"/>
              </a:rPr>
              <a:t>Python</a:t>
            </a:r>
            <a:r>
              <a:rPr lang="zh-CN" altLang="en-US" sz="1600" dirty="0">
                <a:latin typeface="微软雅黑 Light" panose="020B0502040204020203" pitchFamily="34" charset="-122"/>
                <a:ea typeface="微软雅黑 Light" panose="020B0502040204020203" pitchFamily="34" charset="-122"/>
              </a:rPr>
              <a:t>在</a:t>
            </a:r>
            <a:r>
              <a:rPr lang="en-US" altLang="zh-CN" sz="1600" dirty="0">
                <a:latin typeface="微软雅黑 Light" panose="020B0502040204020203" pitchFamily="34" charset="-122"/>
                <a:ea typeface="微软雅黑 Light" panose="020B0502040204020203" pitchFamily="34" charset="-122"/>
              </a:rPr>
              <a:t>UI</a:t>
            </a:r>
            <a:r>
              <a:rPr lang="zh-CN" altLang="en-US" sz="1600" dirty="0">
                <a:latin typeface="微软雅黑 Light" panose="020B0502040204020203" pitchFamily="34" charset="-122"/>
                <a:ea typeface="微软雅黑 Light" panose="020B0502040204020203" pitchFamily="34" charset="-122"/>
              </a:rPr>
              <a:t>上的框架</a:t>
            </a:r>
            <a:endParaRPr lang="zh-CN" altLang="en-US" sz="1600" dirty="0">
              <a:latin typeface="微软雅黑 Light" panose="020B0502040204020203" pitchFamily="34" charset="-122"/>
              <a:ea typeface="微软雅黑 Light" panose="020B0502040204020203" pitchFamily="34" charset="-122"/>
              <a:cs typeface="Microsoft YaHei Light" charset="-122"/>
            </a:endParaRPr>
          </a:p>
        </p:txBody>
      </p:sp>
      <p:pic>
        <p:nvPicPr>
          <p:cNvPr id="21" name="图片 20">
            <a:extLst>
              <a:ext uri="{FF2B5EF4-FFF2-40B4-BE49-F238E27FC236}">
                <a16:creationId xmlns:a16="http://schemas.microsoft.com/office/drawing/2014/main" id="{67B12C65-D56A-4F46-B9F5-6B91B893A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8629" y="6061760"/>
            <a:ext cx="532188" cy="561871"/>
          </a:xfrm>
          <a:prstGeom prst="rect">
            <a:avLst/>
          </a:prstGeom>
        </p:spPr>
      </p:pic>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232475"/>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《Software Engineering》</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a:t>
            </a:r>
            <a:r>
              <a:rPr lang="en-US" altLang="zh-CN" sz="1400" dirty="0">
                <a:latin typeface="微软雅黑 Light" panose="020B0502040204020203" pitchFamily="34" charset="-122"/>
                <a:ea typeface="微软雅黑 Light" panose="020B0502040204020203" pitchFamily="34" charset="-122"/>
                <a:cs typeface="Microsoft YaHei Light" charset="-122"/>
              </a:rPr>
              <a:t>Roger </a:t>
            </a:r>
            <a:r>
              <a:rPr lang="en-US" altLang="zh-CN" sz="1400" dirty="0" err="1">
                <a:latin typeface="微软雅黑 Light" panose="020B0502040204020203" pitchFamily="34" charset="-122"/>
                <a:ea typeface="微软雅黑 Light" panose="020B0502040204020203" pitchFamily="34" charset="-122"/>
                <a:cs typeface="Microsoft YaHei Light" charset="-122"/>
              </a:rPr>
              <a:t>S.Pressman</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《SQL</a:t>
            </a:r>
            <a:r>
              <a:rPr lang="zh-CN" altLang="en-US" sz="1400" b="1" dirty="0">
                <a:latin typeface="微软雅黑 Light" panose="020B0502040204020203" pitchFamily="34" charset="-122"/>
                <a:ea typeface="微软雅黑 Light" panose="020B0502040204020203" pitchFamily="34" charset="-122"/>
                <a:cs typeface="Microsoft YaHei Light" charset="-122"/>
              </a:rPr>
              <a:t>编程基础</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a:t>
            </a:r>
            <a:r>
              <a:rPr lang="en-US" altLang="zh-CN" sz="1400" dirty="0">
                <a:latin typeface="微软雅黑 Light" panose="020B0502040204020203" pitchFamily="34" charset="-122"/>
                <a:ea typeface="微软雅黑 Light" panose="020B0502040204020203" pitchFamily="34" charset="-122"/>
                <a:cs typeface="Microsoft YaHei Light" charset="-122"/>
              </a:rPr>
              <a:t>: </a:t>
            </a:r>
            <a:r>
              <a:rPr lang="zh-CN" altLang="en-US" sz="1400" dirty="0">
                <a:latin typeface="微软雅黑 Light" panose="020B0502040204020203" pitchFamily="34" charset="-122"/>
                <a:ea typeface="微软雅黑 Light" panose="020B0502040204020203" pitchFamily="34" charset="-122"/>
                <a:cs typeface="Microsoft YaHei Light" charset="-122"/>
              </a:rPr>
              <a:t>机械工业出版社</a:t>
            </a:r>
            <a:r>
              <a:rPr lang="en-US" altLang="zh-CN" sz="1400" dirty="0">
                <a:latin typeface="微软雅黑 Light" panose="020B0502040204020203" pitchFamily="34" charset="-122"/>
                <a:ea typeface="微软雅黑 Light" panose="020B0502040204020203" pitchFamily="34" charset="-122"/>
                <a:cs typeface="Microsoft YaHei Light" charset="-122"/>
              </a:rPr>
              <a:t> </a:t>
            </a:r>
            <a:r>
              <a:rPr lang="zh-CN" altLang="en-US" sz="1400" dirty="0">
                <a:latin typeface="微软雅黑 Light" panose="020B0502040204020203" pitchFamily="34" charset="-122"/>
                <a:ea typeface="微软雅黑 Light" panose="020B0502040204020203" pitchFamily="34" charset="-122"/>
                <a:cs typeface="Microsoft YaHei Light" charset="-122"/>
              </a:rPr>
              <a:t>作者： </a:t>
            </a:r>
            <a:r>
              <a:rPr lang="en-US" altLang="zh-CN" sz="1400" dirty="0" err="1">
                <a:latin typeface="微软雅黑 Light" panose="020B0502040204020203" pitchFamily="34" charset="-122"/>
                <a:ea typeface="微软雅黑 Light" panose="020B0502040204020203" pitchFamily="34" charset="-122"/>
                <a:cs typeface="Microsoft YaHei Light" charset="-122"/>
              </a:rPr>
              <a:t>Patrick.J.J</a:t>
            </a:r>
            <a:r>
              <a:rPr lang="en-US" altLang="zh-CN" sz="1400"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7111265416</a:t>
            </a:r>
            <a:r>
              <a:rPr lang="en-US" altLang="zh-CN" sz="1400" dirty="0"/>
              <a:t> </a:t>
            </a:r>
            <a:r>
              <a:rPr lang="en-US" altLang="zh-CN" sz="1400"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深入浅出</a:t>
            </a:r>
            <a:r>
              <a:rPr lang="en-US" altLang="zh-CN" sz="1400" b="1" dirty="0">
                <a:latin typeface="微软雅黑 Light" panose="020B0502040204020203" pitchFamily="34" charset="-122"/>
                <a:ea typeface="微软雅黑 Light" panose="020B0502040204020203" pitchFamily="34" charset="-122"/>
                <a:cs typeface="Microsoft YaHei Light" charset="-122"/>
              </a:rPr>
              <a:t>——MySQL</a:t>
            </a:r>
            <a:r>
              <a:rPr lang="zh-CN" altLang="en-US" sz="1400" b="1" dirty="0">
                <a:latin typeface="微软雅黑 Light" panose="020B0502040204020203" pitchFamily="34" charset="-122"/>
                <a:ea typeface="微软雅黑 Light" panose="020B0502040204020203" pitchFamily="34" charset="-122"/>
                <a:cs typeface="Microsoft YaHei Light" charset="-122"/>
              </a:rPr>
              <a:t>开发、管理与应用实例</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作者：邹建</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9787115174567</a:t>
            </a: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数据库系统概论</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出版社：高等教育出版社 作者：王珊，萨师煊</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9787040074949</a:t>
            </a: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《Python</a:t>
            </a:r>
            <a:r>
              <a:rPr lang="zh-CN" altLang="en-US" sz="1400" b="1" dirty="0">
                <a:latin typeface="微软雅黑 Light" panose="020B0502040204020203" pitchFamily="34" charset="-122"/>
                <a:ea typeface="微软雅黑 Light" panose="020B0502040204020203" pitchFamily="34" charset="-122"/>
                <a:cs typeface="Microsoft YaHei Light" charset="-122"/>
              </a:rPr>
              <a:t>基础教程</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出版社：人民邮电出版 作者：</a:t>
            </a:r>
            <a:r>
              <a:rPr lang="en-US" altLang="zh-CN" sz="1400" dirty="0">
                <a:latin typeface="微软雅黑 Light" panose="020B0502040204020203" pitchFamily="34" charset="-122"/>
                <a:ea typeface="微软雅黑 Light" panose="020B0502040204020203" pitchFamily="34" charset="-122"/>
                <a:cs typeface="Microsoft YaHei Light" charset="-122"/>
              </a:rPr>
              <a:t>Magnus Lie </a:t>
            </a:r>
            <a:r>
              <a:rPr lang="en-US" altLang="zh-CN" sz="1400" dirty="0" err="1">
                <a:latin typeface="微软雅黑 Light" panose="020B0502040204020203" pitchFamily="34" charset="-122"/>
                <a:ea typeface="微软雅黑 Light" panose="020B0502040204020203" pitchFamily="34" charset="-122"/>
                <a:cs typeface="Microsoft YaHei Light" charset="-122"/>
              </a:rPr>
              <a:t>Hetland</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823099" y="682127"/>
            <a:ext cx="5765780" cy="2062103"/>
          </a:xfrm>
          <a:prstGeom prst="rect">
            <a:avLst/>
          </a:prstGeom>
          <a:noFill/>
        </p:spPr>
        <p:txBody>
          <a:bodyPr wrap="square" rtlCol="0">
            <a:spAutoFit/>
          </a:bodyPr>
          <a:lstStyle/>
          <a:p>
            <a:pPr lvl="0"/>
            <a:r>
              <a:rPr lang="zh-CN" altLang="zh-CN" sz="1600" b="1" dirty="0"/>
              <a:t>开发者的技术实力</a:t>
            </a:r>
          </a:p>
          <a:p>
            <a:r>
              <a:rPr lang="en-US" altLang="zh-CN" sz="1600" dirty="0"/>
              <a:t>	</a:t>
            </a:r>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a:t>
            </a:r>
            <a:r>
              <a:rPr lang="en-US" altLang="zh-CN" sz="1600" dirty="0"/>
              <a:t>python</a:t>
            </a:r>
            <a:r>
              <a:rPr lang="zh-CN" altLang="en-US" sz="1600" dirty="0"/>
              <a:t>在学，爬虫在学，所以可以尝试该项目的开发。</a:t>
            </a:r>
            <a:endParaRPr lang="zh-CN" altLang="zh-CN" sz="1600" dirty="0"/>
          </a:p>
          <a:p>
            <a:pPr lvl="0"/>
            <a:r>
              <a:rPr lang="zh-CN" altLang="en-US" sz="1600" b="1" dirty="0"/>
              <a:t>项目难点</a:t>
            </a:r>
            <a:endParaRPr lang="zh-CN" altLang="zh-CN" sz="1600" b="1" dirty="0"/>
          </a:p>
          <a:p>
            <a:r>
              <a:rPr lang="en-US" altLang="zh-CN" sz="1600" dirty="0"/>
              <a:t>	</a:t>
            </a:r>
            <a:r>
              <a:rPr lang="zh-CN" altLang="en-US" sz="1600" dirty="0"/>
              <a:t>利用</a:t>
            </a:r>
            <a:r>
              <a:rPr lang="en-US" altLang="zh-CN" sz="1600" dirty="0"/>
              <a:t>python</a:t>
            </a:r>
            <a:r>
              <a:rPr lang="zh-CN" altLang="en-US" sz="1600" dirty="0"/>
              <a:t>爬虫获取用户在教务网上的课程表。以及对用户学习建议的综合分析。</a:t>
            </a:r>
            <a:endParaRPr lang="en-US" altLang="zh-CN" sz="1600" dirty="0"/>
          </a:p>
        </p:txBody>
      </p:sp>
      <p:sp>
        <p:nvSpPr>
          <p:cNvPr id="11" name="文本框 10">
            <a:extLst>
              <a:ext uri="{FF2B5EF4-FFF2-40B4-BE49-F238E27FC236}">
                <a16:creationId xmlns:a16="http://schemas.microsoft.com/office/drawing/2014/main" id="{60999AFC-A0DD-4625-847C-0966F933A9CA}"/>
              </a:ext>
            </a:extLst>
          </p:cNvPr>
          <p:cNvSpPr txBox="1"/>
          <p:nvPr/>
        </p:nvSpPr>
        <p:spPr>
          <a:xfrm>
            <a:off x="2657364" y="2780326"/>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12" name="文本框 11">
            <a:extLst>
              <a:ext uri="{FF2B5EF4-FFF2-40B4-BE49-F238E27FC236}">
                <a16:creationId xmlns:a16="http://schemas.microsoft.com/office/drawing/2014/main" id="{5ACF1D5C-4932-425A-93C0-E2F840F3F103}"/>
              </a:ext>
            </a:extLst>
          </p:cNvPr>
          <p:cNvSpPr txBox="1"/>
          <p:nvPr/>
        </p:nvSpPr>
        <p:spPr>
          <a:xfrm>
            <a:off x="2823097" y="3233545"/>
            <a:ext cx="5765780" cy="830997"/>
          </a:xfrm>
          <a:prstGeom prst="rect">
            <a:avLst/>
          </a:prstGeom>
          <a:noFill/>
        </p:spPr>
        <p:txBody>
          <a:bodyPr wrap="square" rtlCol="0">
            <a:spAutoFit/>
          </a:bodyPr>
          <a:lstStyle/>
          <a:p>
            <a:r>
              <a:rPr lang="zh-CN" altLang="en-US" sz="1600" b="1" dirty="0"/>
              <a:t>经济成本：</a:t>
            </a:r>
            <a:r>
              <a:rPr lang="zh-CN" altLang="zh-CN" sz="1600" dirty="0"/>
              <a:t>开发所需软件以及小组成员每人一台电脑和相应的网络环境。</a:t>
            </a:r>
            <a:endParaRPr lang="en-US" altLang="zh-CN" sz="1600" b="1" dirty="0"/>
          </a:p>
          <a:p>
            <a:pPr lvl="0"/>
            <a:r>
              <a:rPr lang="zh-CN" altLang="en-US" sz="1600" b="1" dirty="0"/>
              <a:t>时间成本：</a:t>
            </a:r>
            <a:r>
              <a:rPr lang="zh-CN" altLang="en-US" sz="1600" dirty="0"/>
              <a:t>由每个组员自学时间，小组每周会议时间构成。</a:t>
            </a:r>
            <a:endParaRPr lang="en-US" altLang="zh-CN" sz="1600" dirty="0"/>
          </a:p>
        </p:txBody>
      </p:sp>
      <p:sp>
        <p:nvSpPr>
          <p:cNvPr id="17" name="文本框 16">
            <a:extLst>
              <a:ext uri="{FF2B5EF4-FFF2-40B4-BE49-F238E27FC236}">
                <a16:creationId xmlns:a16="http://schemas.microsoft.com/office/drawing/2014/main" id="{8E65B4C7-6DDD-4911-ACAE-08F5DC34BF1D}"/>
              </a:ext>
            </a:extLst>
          </p:cNvPr>
          <p:cNvSpPr txBox="1"/>
          <p:nvPr/>
        </p:nvSpPr>
        <p:spPr>
          <a:xfrm>
            <a:off x="2657365" y="410063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18" name="文本框 17">
            <a:extLst>
              <a:ext uri="{FF2B5EF4-FFF2-40B4-BE49-F238E27FC236}">
                <a16:creationId xmlns:a16="http://schemas.microsoft.com/office/drawing/2014/main" id="{5E11042D-BC0A-434E-BB72-D71EC140D2D2}"/>
              </a:ext>
            </a:extLst>
          </p:cNvPr>
          <p:cNvSpPr txBox="1"/>
          <p:nvPr/>
        </p:nvSpPr>
        <p:spPr>
          <a:xfrm>
            <a:off x="2823097" y="4553857"/>
            <a:ext cx="5765780" cy="1815882"/>
          </a:xfrm>
          <a:prstGeom prst="rect">
            <a:avLst/>
          </a:prstGeom>
          <a:noFill/>
        </p:spPr>
        <p:txBody>
          <a:bodyPr wrap="square" rtlCol="0">
            <a:spAutoFit/>
          </a:bodyPr>
          <a:lstStyle/>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1272</TotalTime>
  <Words>1214</Words>
  <Application>Microsoft Office PowerPoint</Application>
  <PresentationFormat>全屏显示(4:3)</PresentationFormat>
  <Paragraphs>171</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Microsoft YaHei Light</vt:lpstr>
      <vt:lpstr>等线</vt:lpstr>
      <vt:lpstr>等线 Light</vt:lpstr>
      <vt:lpstr>黑体</vt:lpstr>
      <vt:lpstr>微软雅黑</vt:lpstr>
      <vt:lpstr>微软雅黑</vt:lpstr>
      <vt:lpstr>微软雅黑 Light</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 </cp:lastModifiedBy>
  <cp:revision>119</cp:revision>
  <dcterms:created xsi:type="dcterms:W3CDTF">2018-03-18T13:41:17Z</dcterms:created>
  <dcterms:modified xsi:type="dcterms:W3CDTF">2019-03-23T07:30:15Z</dcterms:modified>
</cp:coreProperties>
</file>