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68" r:id="rId2"/>
    <p:sldId id="275" r:id="rId3"/>
    <p:sldId id="258" r:id="rId4"/>
    <p:sldId id="369" r:id="rId5"/>
    <p:sldId id="303" r:id="rId6"/>
    <p:sldId id="346" r:id="rId7"/>
    <p:sldId id="373" r:id="rId8"/>
    <p:sldId id="264" r:id="rId9"/>
    <p:sldId id="344" r:id="rId10"/>
    <p:sldId id="347" r:id="rId11"/>
    <p:sldId id="372" r:id="rId12"/>
    <p:sldId id="371" r:id="rId13"/>
    <p:sldId id="370" r:id="rId14"/>
    <p:sldId id="374" r:id="rId15"/>
    <p:sldId id="320" r:id="rId16"/>
    <p:sldId id="355" r:id="rId17"/>
    <p:sldId id="357" r:id="rId18"/>
    <p:sldId id="359" r:id="rId19"/>
    <p:sldId id="351" r:id="rId20"/>
    <p:sldId id="362" r:id="rId21"/>
    <p:sldId id="3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2019/3/28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2019/3/28</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zh-CN" altLang="en-US" sz="4050" b="1" dirty="0">
                <a:latin typeface="+mj-ea"/>
                <a:ea typeface="+mj-ea"/>
              </a:rPr>
              <a:t>功能课程表项目计划</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467068"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5847755"/>
          </a:xfrm>
          <a:prstGeom prst="rect">
            <a:avLst/>
          </a:prstGeom>
          <a:noFill/>
        </p:spPr>
        <p:txBody>
          <a:bodyPr wrap="square" rtlCol="0">
            <a:spAutoFit/>
          </a:bodyPr>
          <a:lstStyle/>
          <a:p>
            <a:pPr lvl="0"/>
            <a:r>
              <a:rPr lang="zh-CN" altLang="en-US" sz="2000" b="1" dirty="0"/>
              <a:t>关于小程序和</a:t>
            </a:r>
            <a:r>
              <a:rPr lang="en-US" altLang="zh-CN" sz="2000" b="1" dirty="0"/>
              <a:t>Android app</a:t>
            </a:r>
            <a:r>
              <a:rPr lang="zh-CN" altLang="en-US" sz="2000" b="1" dirty="0"/>
              <a:t>开发方案的可行性比较：</a:t>
            </a:r>
            <a:endParaRPr lang="en-US" altLang="zh-CN" sz="2000" b="1" dirty="0"/>
          </a:p>
          <a:p>
            <a:pPr lvl="0"/>
            <a:r>
              <a:rPr lang="zh-CN" altLang="en-US" sz="1600" b="1" dirty="0"/>
              <a:t>开发语言：</a:t>
            </a:r>
            <a:endParaRPr lang="en-US" altLang="zh-CN" sz="1600" b="1" dirty="0"/>
          </a:p>
          <a:p>
            <a:pPr lvl="0"/>
            <a:r>
              <a:rPr lang="en-US" altLang="zh-CN" sz="1600" dirty="0"/>
              <a:t>Android app</a:t>
            </a:r>
            <a:r>
              <a:rPr lang="zh-CN" altLang="en-US" sz="1600" dirty="0"/>
              <a:t>：主要开发语言是</a:t>
            </a:r>
            <a:r>
              <a:rPr lang="en-US" altLang="zh-CN" sz="1600" dirty="0"/>
              <a:t>java</a:t>
            </a:r>
            <a:r>
              <a:rPr lang="zh-CN" altLang="en-US" sz="1600" dirty="0"/>
              <a:t>，另外使用</a:t>
            </a:r>
            <a:r>
              <a:rPr lang="en-US" altLang="zh-CN" sz="1600" dirty="0"/>
              <a:t>xml</a:t>
            </a:r>
            <a:r>
              <a:rPr lang="zh-CN" altLang="en-US" sz="1600" dirty="0"/>
              <a:t> 文件来描述界面；使用 </a:t>
            </a:r>
            <a:r>
              <a:rPr lang="en-US" altLang="zh-CN" sz="1600" dirty="0"/>
              <a:t>AndroidManifest.xml + </a:t>
            </a:r>
            <a:r>
              <a:rPr lang="en-US" altLang="zh-CN" sz="1600" dirty="0" err="1"/>
              <a:t>gradle</a:t>
            </a:r>
            <a:r>
              <a:rPr lang="en-US" altLang="zh-CN" sz="1600" dirty="0"/>
              <a:t> </a:t>
            </a:r>
            <a:r>
              <a:rPr lang="zh-CN" altLang="en-US" sz="1600" dirty="0"/>
              <a:t>文件来配置项目。</a:t>
            </a:r>
            <a:endParaRPr lang="en-US" altLang="zh-CN" sz="1600" dirty="0"/>
          </a:p>
          <a:p>
            <a:pPr lvl="0"/>
            <a:r>
              <a:rPr lang="zh-CN" altLang="en-US" sz="1600" dirty="0"/>
              <a:t>微信小程序：主要的开发语言是</a:t>
            </a:r>
            <a:r>
              <a:rPr lang="en-US" altLang="zh-CN" sz="1600" dirty="0" err="1"/>
              <a:t>javascript</a:t>
            </a:r>
            <a:r>
              <a:rPr lang="zh-CN" altLang="en-US" sz="1600" dirty="0"/>
              <a:t>，使用 </a:t>
            </a:r>
            <a:r>
              <a:rPr lang="en-US" altLang="zh-CN" sz="1600" dirty="0" err="1"/>
              <a:t>wxml</a:t>
            </a:r>
            <a:r>
              <a:rPr lang="en-US" altLang="zh-CN" sz="1600" dirty="0"/>
              <a:t> + </a:t>
            </a:r>
            <a:r>
              <a:rPr lang="en-US" altLang="zh-CN" sz="1600" dirty="0" err="1"/>
              <a:t>wxss</a:t>
            </a:r>
            <a:r>
              <a:rPr lang="en-US" altLang="zh-CN" sz="1600" dirty="0"/>
              <a:t> </a:t>
            </a:r>
            <a:r>
              <a:rPr lang="zh-CN" altLang="en-US" sz="1600" dirty="0"/>
              <a:t>文件来描述界面；使用 </a:t>
            </a:r>
            <a:r>
              <a:rPr lang="en-US" altLang="zh-CN" sz="1600" dirty="0" err="1"/>
              <a:t>app.json</a:t>
            </a:r>
            <a:r>
              <a:rPr lang="en-US" altLang="zh-CN" sz="1600" dirty="0"/>
              <a:t> + </a:t>
            </a:r>
            <a:r>
              <a:rPr lang="en-US" altLang="zh-CN" sz="1600" dirty="0" err="1"/>
              <a:t>app.wxss</a:t>
            </a:r>
            <a:r>
              <a:rPr lang="en-US" altLang="zh-CN" sz="1600" dirty="0"/>
              <a:t> </a:t>
            </a:r>
            <a:r>
              <a:rPr lang="zh-CN" altLang="en-US" sz="1600" dirty="0"/>
              <a:t>文件来配置项目。</a:t>
            </a:r>
            <a:endParaRPr lang="en-US" altLang="zh-CN" sz="1600" dirty="0"/>
          </a:p>
          <a:p>
            <a:pPr lvl="0"/>
            <a:r>
              <a:rPr lang="zh-CN" altLang="en-US" sz="1600" b="1" dirty="0"/>
              <a:t>开发平台：</a:t>
            </a:r>
            <a:endParaRPr lang="en-US" altLang="zh-CN" sz="1600" b="1" dirty="0"/>
          </a:p>
          <a:p>
            <a:pPr lvl="0"/>
            <a:r>
              <a:rPr lang="en-US" altLang="zh-CN" dirty="0"/>
              <a:t>Android app</a:t>
            </a:r>
            <a:r>
              <a:rPr lang="zh-CN" altLang="en-US" dirty="0"/>
              <a:t>：</a:t>
            </a:r>
            <a:r>
              <a:rPr lang="en-US" altLang="zh-CN" dirty="0"/>
              <a:t>Android Studio</a:t>
            </a:r>
          </a:p>
          <a:p>
            <a:pPr lvl="0"/>
            <a:r>
              <a:rPr lang="zh-CN" altLang="en-US" sz="1600" dirty="0"/>
              <a:t>微信小程序：微信开发者工具</a:t>
            </a:r>
            <a:endParaRPr lang="en-US" altLang="zh-CN" sz="1600" dirty="0"/>
          </a:p>
          <a:p>
            <a:pPr lvl="0"/>
            <a:r>
              <a:rPr lang="zh-CN" altLang="en-US" sz="1600" b="1" dirty="0"/>
              <a:t>上线发布流程：</a:t>
            </a:r>
            <a:endParaRPr lang="en-US" altLang="zh-CN" sz="1600" b="1" dirty="0"/>
          </a:p>
          <a:p>
            <a:pPr lvl="0"/>
            <a:r>
              <a:rPr lang="zh-CN" altLang="en-US" sz="1600" dirty="0"/>
              <a:t>微信小程序：微信公众平台</a:t>
            </a:r>
            <a:r>
              <a:rPr lang="en-US" altLang="zh-CN" sz="1600" dirty="0">
                <a:sym typeface="Wingdings" panose="05000000000000000000" pitchFamily="2" charset="2"/>
              </a:rPr>
              <a:t></a:t>
            </a:r>
            <a:r>
              <a:rPr lang="zh-CN" altLang="en-US" sz="1600" dirty="0">
                <a:sym typeface="Wingdings" panose="05000000000000000000" pitchFamily="2" charset="2"/>
              </a:rPr>
              <a:t>小程序注册获取</a:t>
            </a:r>
            <a:r>
              <a:rPr lang="en-US" altLang="zh-CN" sz="1600" dirty="0" err="1">
                <a:sym typeface="Wingdings" panose="05000000000000000000" pitchFamily="2" charset="2"/>
              </a:rPr>
              <a:t>appid</a:t>
            </a:r>
            <a:r>
              <a:rPr lang="en-US" altLang="zh-CN" sz="1600" dirty="0">
                <a:sym typeface="Wingdings" panose="05000000000000000000" pitchFamily="2" charset="2"/>
              </a:rPr>
              <a:t> </a:t>
            </a:r>
            <a:r>
              <a:rPr lang="zh-CN" altLang="en-US" sz="1600" dirty="0">
                <a:sym typeface="Wingdings" panose="05000000000000000000" pitchFamily="2" charset="2"/>
              </a:rPr>
              <a:t>编码工作</a:t>
            </a:r>
            <a:r>
              <a:rPr lang="en-US" altLang="zh-CN" sz="1600" dirty="0">
                <a:sym typeface="Wingdings" panose="05000000000000000000" pitchFamily="2" charset="2"/>
              </a:rPr>
              <a:t></a:t>
            </a:r>
            <a:r>
              <a:rPr lang="zh-CN" altLang="en-US" sz="1600" dirty="0">
                <a:sym typeface="Wingdings" panose="05000000000000000000" pitchFamily="2" charset="2"/>
              </a:rPr>
              <a:t>上传</a:t>
            </a:r>
            <a:r>
              <a:rPr lang="en-US" altLang="zh-CN" sz="1600" dirty="0">
                <a:sym typeface="Wingdings" panose="05000000000000000000" pitchFamily="2" charset="2"/>
              </a:rPr>
              <a:t></a:t>
            </a:r>
            <a:r>
              <a:rPr lang="zh-CN" altLang="en-US" sz="1600" dirty="0">
                <a:sym typeface="Wingdings" panose="05000000000000000000" pitchFamily="2" charset="2"/>
              </a:rPr>
              <a:t>审核</a:t>
            </a:r>
            <a:r>
              <a:rPr lang="en-US" altLang="zh-CN" sz="1600" dirty="0">
                <a:sym typeface="Wingdings" panose="05000000000000000000" pitchFamily="2" charset="2"/>
              </a:rPr>
              <a:t>(</a:t>
            </a:r>
            <a:r>
              <a:rPr lang="zh-CN" altLang="en-US" sz="1600" dirty="0">
                <a:sym typeface="Wingdings" panose="05000000000000000000" pitchFamily="2" charset="2"/>
              </a:rPr>
              <a:t>一两天</a:t>
            </a:r>
            <a:r>
              <a:rPr lang="en-US" altLang="zh-CN" sz="1600" dirty="0">
                <a:sym typeface="Wingdings" panose="05000000000000000000" pitchFamily="2" charset="2"/>
              </a:rPr>
              <a:t>) </a:t>
            </a:r>
            <a:r>
              <a:rPr lang="zh-CN" altLang="en-US" sz="1600" dirty="0">
                <a:sym typeface="Wingdings" panose="05000000000000000000" pitchFamily="2" charset="2"/>
              </a:rPr>
              <a:t>发布上线</a:t>
            </a:r>
            <a:endParaRPr lang="en-US" altLang="zh-CN" sz="1600" dirty="0">
              <a:sym typeface="Wingdings" panose="05000000000000000000" pitchFamily="2" charset="2"/>
            </a:endParaRPr>
          </a:p>
          <a:p>
            <a:pPr lvl="0"/>
            <a:r>
              <a:rPr lang="en-US" altLang="zh-CN" sz="1600" dirty="0"/>
              <a:t>Android app</a:t>
            </a:r>
            <a:r>
              <a:rPr lang="zh-CN" altLang="en-US" sz="1600" dirty="0"/>
              <a:t>：基于各个开发平台审核标准不同，大致流程与小程序相同</a:t>
            </a:r>
            <a:endParaRPr lang="en-US" altLang="zh-CN" sz="1600" dirty="0"/>
          </a:p>
          <a:p>
            <a:pPr lvl="0"/>
            <a:r>
              <a:rPr lang="zh-CN" altLang="zh-CN" sz="1600" b="1" dirty="0"/>
              <a:t>开发者的技术实力</a:t>
            </a:r>
          </a:p>
          <a:p>
            <a:r>
              <a:rPr lang="zh-CN" altLang="zh-CN" sz="1600" dirty="0"/>
              <a:t>目前小组成员实力有限，预计开发过程会碰到许多瓶颈。为了将项目做得更加符合实际，本组人员都会在开发项目的基础上进行深度学习。</a:t>
            </a:r>
            <a:r>
              <a:rPr lang="zh-CN" altLang="en-US" sz="1600" dirty="0"/>
              <a:t>目前我们小组都有一点</a:t>
            </a:r>
            <a:r>
              <a:rPr lang="en-US" altLang="zh-CN" sz="1600" dirty="0"/>
              <a:t>Java</a:t>
            </a:r>
            <a:r>
              <a:rPr lang="zh-CN" altLang="en-US" sz="1600" dirty="0"/>
              <a:t>基础，爬虫在学，所以可以尝试该项目的开发。</a:t>
            </a:r>
            <a:endParaRPr lang="en-US" altLang="zh-CN" sz="1600" dirty="0"/>
          </a:p>
          <a:p>
            <a:r>
              <a:rPr lang="zh-CN" altLang="en-US" sz="1600" dirty="0"/>
              <a:t>附</a:t>
            </a:r>
            <a:r>
              <a:rPr lang="en-US" altLang="zh-CN" sz="1600" dirty="0"/>
              <a:t>(</a:t>
            </a:r>
            <a:r>
              <a:rPr lang="zh-CN" altLang="en-US" sz="1600" dirty="0"/>
              <a:t>各自优缺点</a:t>
            </a:r>
            <a:r>
              <a:rPr lang="en-US" altLang="zh-CN" sz="1600" dirty="0"/>
              <a:t>)</a:t>
            </a:r>
            <a:r>
              <a:rPr lang="zh-CN" altLang="en-US" sz="1600" dirty="0"/>
              <a:t>：</a:t>
            </a:r>
            <a:endParaRPr lang="en-US" altLang="zh-CN" sz="1600" dirty="0"/>
          </a:p>
          <a:p>
            <a:r>
              <a:rPr lang="en-US" altLang="zh-CN" sz="1600" dirty="0"/>
              <a:t>Android app</a:t>
            </a:r>
            <a:r>
              <a:rPr lang="zh-CN" altLang="en-US" sz="1600" dirty="0"/>
              <a:t>：</a:t>
            </a:r>
            <a:endParaRPr lang="en-US" altLang="zh-CN" sz="1600" dirty="0"/>
          </a:p>
          <a:p>
            <a:r>
              <a:rPr lang="zh-CN" altLang="en-US" sz="1600" dirty="0"/>
              <a:t>微信小程序：开发成本低、开发门槛低、开发周期短、流量大无需下载获客成本低、</a:t>
            </a:r>
            <a:r>
              <a:rPr lang="en-US" altLang="zh-CN" sz="1600" dirty="0"/>
              <a:t>App</a:t>
            </a:r>
            <a:r>
              <a:rPr lang="zh-CN" altLang="en-US" sz="1600" dirty="0"/>
              <a:t>已经饱和</a:t>
            </a:r>
            <a:endParaRPr lang="zh-CN" altLang="zh-CN" sz="1600" dirty="0"/>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467068"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37953"/>
            <a:ext cx="5765780" cy="5755422"/>
          </a:xfrm>
          <a:prstGeom prst="rect">
            <a:avLst/>
          </a:prstGeom>
          <a:noFill/>
        </p:spPr>
        <p:txBody>
          <a:bodyPr wrap="square" rtlCol="0">
            <a:spAutoFit/>
          </a:bodyPr>
          <a:lstStyle/>
          <a:p>
            <a:r>
              <a:rPr lang="zh-CN" altLang="en-US" sz="1600" dirty="0"/>
              <a:t>附</a:t>
            </a:r>
            <a:r>
              <a:rPr lang="en-US" altLang="zh-CN" sz="1600" dirty="0"/>
              <a:t>(</a:t>
            </a:r>
            <a:r>
              <a:rPr lang="zh-CN" altLang="en-US" sz="1600" dirty="0"/>
              <a:t>各自优缺点</a:t>
            </a:r>
            <a:r>
              <a:rPr lang="en-US" altLang="zh-CN" sz="1600" dirty="0"/>
              <a:t>)</a:t>
            </a:r>
            <a:r>
              <a:rPr lang="zh-CN" altLang="en-US" sz="1600" dirty="0"/>
              <a:t>：</a:t>
            </a:r>
            <a:endParaRPr lang="en-US" altLang="zh-CN" sz="1600" dirty="0"/>
          </a:p>
          <a:p>
            <a:r>
              <a:rPr lang="en-US" altLang="zh-CN" sz="1600" dirty="0"/>
              <a:t>Android app</a:t>
            </a:r>
            <a:r>
              <a:rPr lang="zh-CN" altLang="en-US" sz="1600" dirty="0"/>
              <a:t>：</a:t>
            </a:r>
            <a:endParaRPr lang="en-US" altLang="zh-CN" sz="1600" dirty="0"/>
          </a:p>
          <a:p>
            <a:r>
              <a:rPr lang="zh-CN" altLang="en-US" sz="1600" dirty="0"/>
              <a:t>优点：</a:t>
            </a:r>
            <a:endParaRPr lang="en-US" altLang="zh-CN" sz="1600" dirty="0"/>
          </a:p>
          <a:p>
            <a:r>
              <a:rPr lang="en-US" altLang="zh-CN" sz="1600" dirty="0"/>
              <a:t>1.</a:t>
            </a:r>
            <a:r>
              <a:rPr lang="zh-CN" altLang="en-US" sz="1600" dirty="0"/>
              <a:t>通过在</a:t>
            </a:r>
            <a:r>
              <a:rPr lang="en-US" altLang="zh-CN" sz="1600" dirty="0"/>
              <a:t>App</a:t>
            </a:r>
            <a:r>
              <a:rPr lang="zh-CN" altLang="en-US" sz="1600" dirty="0"/>
              <a:t>内部嵌入社交平台，能够实现用户互动和口碑传播，从而提升用户忠诚度。</a:t>
            </a:r>
            <a:endParaRPr lang="en-US" altLang="zh-CN" sz="1600" dirty="0"/>
          </a:p>
          <a:p>
            <a:r>
              <a:rPr lang="en-US" altLang="zh-CN" sz="1600" dirty="0"/>
              <a:t>2.</a:t>
            </a:r>
            <a:r>
              <a:rPr lang="zh-CN" altLang="en-US" sz="1600" dirty="0"/>
              <a:t> </a:t>
            </a:r>
            <a:r>
              <a:rPr lang="en-US" altLang="zh-CN" sz="1600" dirty="0"/>
              <a:t>App</a:t>
            </a:r>
            <a:r>
              <a:rPr lang="zh-CN" altLang="en-US" sz="1600" dirty="0"/>
              <a:t>都是用户在应用商店中主动下载的，用户的下载行为首先是基于对</a:t>
            </a:r>
            <a:r>
              <a:rPr lang="en-US" altLang="zh-CN" sz="1600" dirty="0"/>
              <a:t>APP</a:t>
            </a:r>
            <a:r>
              <a:rPr lang="zh-CN" altLang="en-US" sz="1600" dirty="0"/>
              <a:t>内容的兴趣。</a:t>
            </a:r>
            <a:endParaRPr lang="en-US" altLang="zh-CN" sz="1600" dirty="0"/>
          </a:p>
          <a:p>
            <a:r>
              <a:rPr lang="zh-CN" altLang="en-US" sz="1600" dirty="0"/>
              <a:t>缺点：</a:t>
            </a:r>
            <a:endParaRPr lang="en-US" altLang="zh-CN" sz="1600" dirty="0"/>
          </a:p>
          <a:p>
            <a:r>
              <a:rPr lang="en-US" altLang="zh-CN" sz="1600" dirty="0"/>
              <a:t>1.</a:t>
            </a:r>
            <a:r>
              <a:rPr lang="zh-CN" altLang="en-US" sz="1600" dirty="0"/>
              <a:t>维护成本高：安卓独立开发，维护起来相对也比较麻烦</a:t>
            </a:r>
            <a:endParaRPr lang="en-US" altLang="zh-CN" sz="1600" dirty="0"/>
          </a:p>
          <a:p>
            <a:r>
              <a:rPr lang="en-US" altLang="zh-CN" sz="1600" dirty="0"/>
              <a:t>2.</a:t>
            </a:r>
            <a:r>
              <a:rPr lang="zh-CN" altLang="en-US" sz="1600" dirty="0"/>
              <a:t>留存率低：</a:t>
            </a:r>
            <a:r>
              <a:rPr lang="en-US" altLang="zh-CN" sz="1600" dirty="0"/>
              <a:t>APP</a:t>
            </a:r>
            <a:r>
              <a:rPr lang="zh-CN" altLang="en-US" sz="1600" dirty="0"/>
              <a:t>打开的频率很大程度上决定它的留存率，如果不是经常使用的而可能很快就卸载了</a:t>
            </a:r>
            <a:endParaRPr lang="en-US" altLang="zh-CN" sz="1600" dirty="0"/>
          </a:p>
          <a:p>
            <a:r>
              <a:rPr lang="en-US" altLang="zh-CN" sz="1600" dirty="0"/>
              <a:t>3.</a:t>
            </a:r>
            <a:r>
              <a:rPr lang="zh-CN" altLang="en-US" sz="1600" dirty="0"/>
              <a:t>推广成本高：</a:t>
            </a:r>
            <a:r>
              <a:rPr lang="en-US" altLang="zh-CN" sz="1600" dirty="0"/>
              <a:t>APP</a:t>
            </a:r>
            <a:r>
              <a:rPr lang="zh-CN" altLang="en-US" sz="1600" dirty="0"/>
              <a:t>在没有一定知名度前提下，推广的成本很高，获客成本高；</a:t>
            </a:r>
            <a:endParaRPr lang="en-US" altLang="zh-CN" sz="1600" dirty="0"/>
          </a:p>
          <a:p>
            <a:r>
              <a:rPr lang="en-US" altLang="zh-CN" sz="1600" dirty="0"/>
              <a:t>4.</a:t>
            </a:r>
            <a:r>
              <a:rPr lang="zh-CN" altLang="en-US" sz="1600" dirty="0"/>
              <a:t>上传</a:t>
            </a:r>
            <a:r>
              <a:rPr lang="en-US" altLang="zh-CN" sz="1600" dirty="0"/>
              <a:t>APP</a:t>
            </a:r>
            <a:r>
              <a:rPr lang="zh-CN" altLang="en-US" sz="1600" dirty="0"/>
              <a:t>路径复杂：上传至</a:t>
            </a:r>
            <a:r>
              <a:rPr lang="en-US" altLang="zh-CN" sz="1600" dirty="0"/>
              <a:t>APP</a:t>
            </a:r>
            <a:r>
              <a:rPr lang="zh-CN" altLang="en-US" sz="1600" dirty="0"/>
              <a:t>需要通过</a:t>
            </a:r>
            <a:r>
              <a:rPr lang="en-US" altLang="zh-CN" sz="1600" dirty="0"/>
              <a:t>store</a:t>
            </a:r>
            <a:r>
              <a:rPr lang="zh-CN" altLang="en-US" sz="1600" dirty="0"/>
              <a:t>或应用市场的确认。</a:t>
            </a:r>
            <a:endParaRPr lang="en-US" altLang="zh-CN" sz="1600" dirty="0"/>
          </a:p>
          <a:p>
            <a:r>
              <a:rPr lang="zh-CN" altLang="en-US" sz="1600" dirty="0"/>
              <a:t>微信小程序：</a:t>
            </a:r>
            <a:endParaRPr lang="en-US" altLang="zh-CN" sz="1600" dirty="0"/>
          </a:p>
          <a:p>
            <a:r>
              <a:rPr lang="zh-CN" altLang="en-US" sz="1600" dirty="0"/>
              <a:t>优点：</a:t>
            </a:r>
            <a:endParaRPr lang="en-US" altLang="zh-CN" sz="1600" dirty="0"/>
          </a:p>
          <a:p>
            <a:r>
              <a:rPr lang="en-US" altLang="zh-CN" sz="1600" dirty="0"/>
              <a:t>1.</a:t>
            </a:r>
            <a:r>
              <a:rPr lang="zh-CN" altLang="en-US" sz="1600" dirty="0"/>
              <a:t>开发成本低         </a:t>
            </a:r>
            <a:r>
              <a:rPr lang="en-US" altLang="zh-CN" sz="1600" dirty="0"/>
              <a:t>2.</a:t>
            </a:r>
            <a:r>
              <a:rPr lang="zh-CN" altLang="en-US" sz="1600" dirty="0"/>
              <a:t>开发门槛低          </a:t>
            </a:r>
            <a:r>
              <a:rPr lang="en-US" altLang="zh-CN" sz="1600" dirty="0"/>
              <a:t>3.</a:t>
            </a:r>
            <a:r>
              <a:rPr lang="zh-CN" altLang="en-US" sz="1600" dirty="0"/>
              <a:t>获客成本低于</a:t>
            </a:r>
            <a:r>
              <a:rPr lang="en-US" altLang="zh-CN" sz="1600" dirty="0"/>
              <a:t>App</a:t>
            </a:r>
          </a:p>
          <a:p>
            <a:r>
              <a:rPr lang="en-US" altLang="zh-CN" sz="1600" dirty="0"/>
              <a:t>4.</a:t>
            </a:r>
            <a:r>
              <a:rPr lang="zh-CN" altLang="en-US" sz="1600" dirty="0"/>
              <a:t>开发周期更短，节省开发成本</a:t>
            </a:r>
            <a:endParaRPr lang="en-US" altLang="zh-CN" sz="1600" dirty="0"/>
          </a:p>
          <a:p>
            <a:r>
              <a:rPr lang="zh-CN" altLang="en-US" sz="1600" dirty="0"/>
              <a:t>缺点：</a:t>
            </a:r>
            <a:endParaRPr lang="en-US" altLang="zh-CN" sz="1600" dirty="0"/>
          </a:p>
          <a:p>
            <a:r>
              <a:rPr lang="en-US" altLang="zh-CN" sz="1600" dirty="0"/>
              <a:t>1.</a:t>
            </a:r>
            <a:r>
              <a:rPr lang="zh-CN" altLang="en-US" sz="1600" dirty="0"/>
              <a:t>小程序只能在腾讯研发的 </a:t>
            </a:r>
            <a:r>
              <a:rPr lang="en-US" altLang="zh-CN" sz="1600" dirty="0"/>
              <a:t>Java </a:t>
            </a:r>
            <a:r>
              <a:rPr lang="zh-CN" altLang="en-US" sz="1600" dirty="0"/>
              <a:t>框架内开发</a:t>
            </a:r>
            <a:endParaRPr lang="en-US" altLang="zh-CN" sz="1600" dirty="0"/>
          </a:p>
          <a:p>
            <a:r>
              <a:rPr lang="en-US" altLang="zh-CN" sz="1600" dirty="0"/>
              <a:t>2.</a:t>
            </a:r>
            <a:r>
              <a:rPr lang="zh-CN" altLang="en-US" sz="1600" dirty="0"/>
              <a:t>所有更新需要经过腾讯的审核，才能应用到小程序中</a:t>
            </a:r>
            <a:endParaRPr lang="en-US" altLang="zh-CN" sz="1600" dirty="0"/>
          </a:p>
          <a:p>
            <a:r>
              <a:rPr lang="en-US" altLang="zh-CN" sz="1600" dirty="0"/>
              <a:t>3.</a:t>
            </a:r>
            <a:r>
              <a:rPr lang="zh-CN" altLang="en-US" sz="1600" dirty="0"/>
              <a:t>不能用小程序来发推送通知，必须要由用户操作才可以</a:t>
            </a:r>
            <a:endParaRPr lang="en-US" altLang="zh-CN" sz="1600" dirty="0"/>
          </a:p>
        </p:txBody>
      </p:sp>
    </p:spTree>
    <p:extLst>
      <p:ext uri="{BB962C8B-B14F-4D97-AF65-F5344CB8AC3E}">
        <p14:creationId xmlns:p14="http://schemas.microsoft.com/office/powerpoint/2010/main" val="13887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19" name="文本框 18">
            <a:extLst>
              <a:ext uri="{FF2B5EF4-FFF2-40B4-BE49-F238E27FC236}">
                <a16:creationId xmlns:a16="http://schemas.microsoft.com/office/drawing/2014/main" id="{E3FE3CC8-6C64-4A79-93BC-30BF63290001}"/>
              </a:ext>
            </a:extLst>
          </p:cNvPr>
          <p:cNvSpPr txBox="1"/>
          <p:nvPr/>
        </p:nvSpPr>
        <p:spPr>
          <a:xfrm>
            <a:off x="2657365" y="1357044"/>
            <a:ext cx="5765780" cy="3416320"/>
          </a:xfrm>
          <a:prstGeom prst="rect">
            <a:avLst/>
          </a:prstGeom>
          <a:noFill/>
        </p:spPr>
        <p:txBody>
          <a:bodyPr wrap="square" rtlCol="0">
            <a:spAutoFit/>
          </a:bodyPr>
          <a:lstStyle/>
          <a:p>
            <a:r>
              <a:rPr lang="zh-CN" altLang="en-US" sz="2400" dirty="0"/>
              <a:t>总结：我们将采用小程序的形式来实现我们的项目。因为①小程序拥有的低门槛特点适合我们学生群体独立开发②通过查询我们已知开发语言</a:t>
            </a:r>
            <a:r>
              <a:rPr lang="en-US" altLang="zh-CN" sz="2400" dirty="0" err="1"/>
              <a:t>javascript</a:t>
            </a:r>
            <a:r>
              <a:rPr lang="zh-CN" altLang="en-US" sz="2400" dirty="0"/>
              <a:t>与</a:t>
            </a:r>
            <a:r>
              <a:rPr lang="en-US" altLang="zh-CN" sz="2400" dirty="0"/>
              <a:t>java</a:t>
            </a:r>
            <a:r>
              <a:rPr lang="zh-CN" altLang="en-US" sz="2400" dirty="0"/>
              <a:t>语法十分相似，我们的成员也掌握</a:t>
            </a:r>
            <a:r>
              <a:rPr lang="en-US" altLang="zh-CN" sz="2400" dirty="0"/>
              <a:t>JAVA</a:t>
            </a:r>
            <a:r>
              <a:rPr lang="zh-CN" altLang="en-US" sz="2400" dirty="0"/>
              <a:t>的相关基础知识③关于小程序无法推送的问题我们将通过连带的公众号来给我们的用户发送消息④</a:t>
            </a:r>
            <a:r>
              <a:rPr lang="en-US" altLang="zh-CN" sz="2400" dirty="0"/>
              <a:t> Android app</a:t>
            </a:r>
            <a:r>
              <a:rPr lang="zh-CN" altLang="en-US" sz="2400" dirty="0"/>
              <a:t>维护相对麻烦，从时间人力方面考虑并不建议</a:t>
            </a:r>
            <a:endParaRPr lang="en-US" altLang="zh-CN" sz="2400" dirty="0"/>
          </a:p>
        </p:txBody>
      </p:sp>
    </p:spTree>
    <p:extLst>
      <p:ext uri="{BB962C8B-B14F-4D97-AF65-F5344CB8AC3E}">
        <p14:creationId xmlns:p14="http://schemas.microsoft.com/office/powerpoint/2010/main" val="66785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操作</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4" y="679936"/>
            <a:ext cx="5765780" cy="3785652"/>
          </a:xfrm>
          <a:prstGeom prst="rect">
            <a:avLst/>
          </a:prstGeom>
          <a:noFill/>
        </p:spPr>
        <p:txBody>
          <a:bodyPr wrap="square" rtlCol="0">
            <a:spAutoFit/>
          </a:bodyPr>
          <a:lstStyle/>
          <a:p>
            <a:pPr lvl="0"/>
            <a:r>
              <a:rPr lang="zh-CN" altLang="en-US" sz="1600" b="1" dirty="0"/>
              <a:t>申请小程序：</a:t>
            </a:r>
            <a:endParaRPr lang="en-US" altLang="zh-CN" sz="1600" b="1" dirty="0"/>
          </a:p>
          <a:p>
            <a:pPr lvl="0"/>
            <a:r>
              <a:rPr lang="zh-CN" altLang="en-US" sz="1600" dirty="0"/>
              <a:t>在微信公众平台申请小程序提交合法符合规则小程序名称，补充小程序的基本信息，如名称、图标、描述等</a:t>
            </a:r>
            <a:endParaRPr lang="en-US" altLang="zh-CN" sz="1600" dirty="0"/>
          </a:p>
          <a:p>
            <a:pPr lvl="0"/>
            <a:r>
              <a:rPr lang="zh-CN" altLang="en-US" sz="1600" dirty="0"/>
              <a:t>目前已成功申请：</a:t>
            </a:r>
            <a:r>
              <a:rPr lang="en-US" altLang="zh-CN" sz="1600" dirty="0" err="1"/>
              <a:t>appid</a:t>
            </a:r>
            <a:r>
              <a:rPr lang="zh-CN" altLang="en-US" sz="1600" dirty="0"/>
              <a:t>：</a:t>
            </a:r>
            <a:r>
              <a:rPr lang="en-US" altLang="zh-CN" sz="1600" dirty="0"/>
              <a:t>wxa574d6f07fce3368 </a:t>
            </a:r>
          </a:p>
          <a:p>
            <a:r>
              <a:rPr lang="zh-CN" altLang="en-US" sz="1600" b="1" dirty="0"/>
              <a:t>申请小程序：</a:t>
            </a:r>
            <a:endParaRPr lang="en-US" altLang="zh-CN" sz="1600" b="1" dirty="0"/>
          </a:p>
          <a:p>
            <a:endParaRPr lang="en-US" altLang="zh-CN" sz="1600" b="1" dirty="0"/>
          </a:p>
          <a:p>
            <a:pPr lvl="0"/>
            <a:r>
              <a:rPr lang="zh-CN" altLang="en-US" sz="1600" b="1" dirty="0"/>
              <a:t>公众号怎么和小程序对接</a:t>
            </a:r>
            <a:r>
              <a:rPr lang="en-US" altLang="zh-CN" sz="1600" b="1" dirty="0"/>
              <a:t>:</a:t>
            </a:r>
          </a:p>
          <a:p>
            <a:pPr lvl="0"/>
            <a:endParaRPr lang="en-US" altLang="zh-CN" sz="1600" b="1" dirty="0"/>
          </a:p>
          <a:p>
            <a:pPr lvl="0"/>
            <a:r>
              <a:rPr lang="zh-CN" altLang="en-US" sz="1600" b="1" dirty="0"/>
              <a:t>用户使用可能性：</a:t>
            </a:r>
            <a:endParaRPr lang="en-US" altLang="zh-CN" sz="1600" b="1" dirty="0"/>
          </a:p>
          <a:p>
            <a:pPr lvl="0"/>
            <a:r>
              <a:rPr lang="zh-CN" altLang="zh-CN" sz="1600" dirty="0"/>
              <a:t>对于</a:t>
            </a:r>
            <a:r>
              <a:rPr lang="zh-CN" altLang="en-US" sz="1600" dirty="0"/>
              <a:t>小程序</a:t>
            </a:r>
            <a:r>
              <a:rPr lang="zh-CN" altLang="zh-CN" sz="1600" dirty="0"/>
              <a:t>的使用会涉及到</a:t>
            </a:r>
            <a:r>
              <a:rPr lang="zh-CN" altLang="en-US" sz="1600" dirty="0"/>
              <a:t>的各类学生</a:t>
            </a:r>
            <a:r>
              <a:rPr lang="zh-CN" altLang="zh-CN" sz="1600" dirty="0"/>
              <a:t>，凭借其简洁明了的</a:t>
            </a:r>
            <a:r>
              <a:rPr lang="en-US" altLang="zh-CN" sz="1600" dirty="0"/>
              <a:t>UI </a:t>
            </a:r>
            <a:r>
              <a:rPr lang="zh-CN" altLang="zh-CN" sz="1600" dirty="0"/>
              <a:t>和快捷的操作特性，并不要求用户对其特别的熟悉，因此可以做到让使用方法简单易懂，操作方法尽量浅显明了，使用户能够在短时间内借助简易的说明快速上手</a:t>
            </a:r>
            <a:r>
              <a:rPr lang="zh-CN" altLang="en-US" sz="1600" dirty="0"/>
              <a:t>。</a:t>
            </a:r>
            <a:endParaRPr lang="en-US" altLang="zh-CN" sz="1600" dirty="0"/>
          </a:p>
          <a:p>
            <a:pPr lvl="0"/>
            <a:r>
              <a:rPr lang="zh-CN" altLang="en-US" sz="1600" b="1" dirty="0"/>
              <a:t>时间进度可行性：</a:t>
            </a:r>
            <a:endParaRPr lang="en-US" altLang="zh-CN" sz="1600" b="1" dirty="0"/>
          </a:p>
          <a:p>
            <a:r>
              <a:rPr lang="zh-CN" altLang="zh-CN" sz="1600" dirty="0"/>
              <a:t>项目周期</a:t>
            </a:r>
            <a:r>
              <a:rPr lang="zh-CN" altLang="en-US" sz="1600" dirty="0"/>
              <a:t>为</a:t>
            </a:r>
            <a:r>
              <a:rPr lang="en-US" altLang="zh-CN" sz="1600" dirty="0"/>
              <a:t>3</a:t>
            </a:r>
            <a:r>
              <a:rPr lang="zh-CN" altLang="zh-CN" sz="1600" dirty="0"/>
              <a:t>个月</a:t>
            </a:r>
            <a:r>
              <a:rPr lang="zh-CN" altLang="en-US" sz="1600" dirty="0"/>
              <a:t>，按照小组能力可以按时完成，递交成果。</a:t>
            </a:r>
            <a:endParaRPr lang="en-US" altLang="zh-CN" sz="1600" dirty="0"/>
          </a:p>
        </p:txBody>
      </p:sp>
    </p:spTree>
    <p:extLst>
      <p:ext uri="{BB962C8B-B14F-4D97-AF65-F5344CB8AC3E}">
        <p14:creationId xmlns:p14="http://schemas.microsoft.com/office/powerpoint/2010/main" val="317588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经济</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4" y="679936"/>
            <a:ext cx="5765780" cy="338554"/>
          </a:xfrm>
          <a:prstGeom prst="rect">
            <a:avLst/>
          </a:prstGeom>
          <a:noFill/>
        </p:spPr>
        <p:txBody>
          <a:bodyPr wrap="square" rtlCol="0">
            <a:spAutoFit/>
          </a:bodyPr>
          <a:lstStyle/>
          <a:p>
            <a:pPr lvl="0"/>
            <a:r>
              <a:rPr lang="en-US" altLang="zh-CN" sz="1600" dirty="0"/>
              <a:t>11</a:t>
            </a:r>
          </a:p>
        </p:txBody>
      </p:sp>
    </p:spTree>
    <p:extLst>
      <p:ext uri="{BB962C8B-B14F-4D97-AF65-F5344CB8AC3E}">
        <p14:creationId xmlns:p14="http://schemas.microsoft.com/office/powerpoint/2010/main" val="1097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项目团队建设</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52925"/>
              <a:ext cx="2220686"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Team</a:t>
              </a:r>
              <a:r>
                <a:rPr lang="zh-CN" altLang="en-US" sz="2400" dirty="0">
                  <a:solidFill>
                    <a:schemeClr val="bg1"/>
                  </a:solidFill>
                  <a:latin typeface="微软雅黑 Light" panose="020B0502040204020203" pitchFamily="34" charset="-122"/>
                  <a:ea typeface="微软雅黑 Light" panose="020B0502040204020203" pitchFamily="34" charset="-122"/>
                </a:rPr>
                <a:t> </a:t>
              </a:r>
              <a:r>
                <a:rPr lang="en-US" altLang="zh-CN" sz="2400" dirty="0">
                  <a:solidFill>
                    <a:schemeClr val="bg1"/>
                  </a:solidFill>
                  <a:latin typeface="微软雅黑 Light" panose="020B0502040204020203" pitchFamily="34" charset="-122"/>
                  <a:ea typeface="微软雅黑 Light" panose="020B0502040204020203" pitchFamily="34" charset="-122"/>
                </a:rPr>
                <a:t>Building</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3" name="组 22"/>
          <p:cNvGrpSpPr/>
          <p:nvPr/>
        </p:nvGrpSpPr>
        <p:grpSpPr>
          <a:xfrm>
            <a:off x="3164596" y="2180982"/>
            <a:ext cx="4572000" cy="1067338"/>
            <a:chOff x="3164596" y="1856912"/>
            <a:chExt cx="4572000" cy="1067338"/>
          </a:xfrm>
        </p:grpSpPr>
        <p:sp>
          <p:nvSpPr>
            <p:cNvPr id="24" name="矩形 23">
              <a:extLst>
                <a:ext uri="{FF2B5EF4-FFF2-40B4-BE49-F238E27FC236}">
                  <a16:creationId xmlns:a16="http://schemas.microsoft.com/office/drawing/2014/main" id="{49CE7F99-78F7-4F23-A087-11B0096908A7}"/>
                </a:ext>
              </a:extLst>
            </p:cNvPr>
            <p:cNvSpPr/>
            <p:nvPr/>
          </p:nvSpPr>
          <p:spPr>
            <a:xfrm>
              <a:off x="3164596" y="1856912"/>
              <a:ext cx="184731" cy="400110"/>
            </a:xfrm>
            <a:prstGeom prst="rect">
              <a:avLst/>
            </a:prstGeom>
          </p:spPr>
          <p:txBody>
            <a:bodyPr wrap="none">
              <a:spAutoFit/>
            </a:bodyPr>
            <a:lstStyle/>
            <a:p>
              <a:endParaRPr lang="zh-CN" altLang="en-US" sz="2000" kern="1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121B205E-5727-490C-89B3-5496460B839D}"/>
                </a:ext>
              </a:extLst>
            </p:cNvPr>
            <p:cNvSpPr/>
            <p:nvPr/>
          </p:nvSpPr>
          <p:spPr>
            <a:xfrm>
              <a:off x="3164596" y="2416419"/>
              <a:ext cx="4572000" cy="507831"/>
            </a:xfrm>
            <a:prstGeom prst="rect">
              <a:avLst/>
            </a:prstGeom>
          </p:spPr>
          <p:txBody>
            <a:bodyPr>
              <a:spAutoFit/>
            </a:bodyPr>
            <a:lstStyle/>
            <a:p>
              <a:pPr>
                <a:lnSpc>
                  <a:spcPct val="150000"/>
                </a:lnSpc>
              </a:pPr>
              <a:endParaRPr lang="en-US" altLang="zh-CN" kern="100" dirty="0">
                <a:latin typeface="Microsoft YaHei Light" charset="-122"/>
                <a:ea typeface="Microsoft YaHei Light" charset="-122"/>
                <a:cs typeface="Microsoft YaHei Light" charset="-122"/>
              </a:endParaRPr>
            </a:p>
          </p:txBody>
        </p:sp>
      </p:grpSp>
      <p:sp>
        <p:nvSpPr>
          <p:cNvPr id="29" name="文本框 28"/>
          <p:cNvSpPr txBox="1"/>
          <p:nvPr/>
        </p:nvSpPr>
        <p:spPr>
          <a:xfrm>
            <a:off x="2912694" y="599316"/>
            <a:ext cx="305724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未来项目大致分工</a:t>
            </a:r>
          </a:p>
        </p:txBody>
      </p:sp>
      <p:graphicFrame>
        <p:nvGraphicFramePr>
          <p:cNvPr id="2" name="表格 1">
            <a:extLst>
              <a:ext uri="{FF2B5EF4-FFF2-40B4-BE49-F238E27FC236}">
                <a16:creationId xmlns:a16="http://schemas.microsoft.com/office/drawing/2014/main" id="{3305BCCC-E5AD-450A-AC48-B6D6A5CE45F8}"/>
              </a:ext>
            </a:extLst>
          </p:cNvPr>
          <p:cNvGraphicFramePr>
            <a:graphicFrameLocks noGrp="1"/>
          </p:cNvGraphicFramePr>
          <p:nvPr>
            <p:extLst>
              <p:ext uri="{D42A27DB-BD31-4B8C-83A1-F6EECF244321}">
                <p14:modId xmlns:p14="http://schemas.microsoft.com/office/powerpoint/2010/main" val="3519751554"/>
              </p:ext>
            </p:extLst>
          </p:nvPr>
        </p:nvGraphicFramePr>
        <p:xfrm>
          <a:off x="2912694" y="1303216"/>
          <a:ext cx="5610687" cy="2125784"/>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334728">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600170">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分析，设计，编码，测试、审核</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分析系统需求，项目计划，项目团队管理进行任务分配，加载程序编写、对软件进行测试、检查小组进度，对小组成员的各项工作进行审核</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521432">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r>
                        <a:rPr lang="en-US" sz="1050" kern="100" dirty="0">
                          <a:effectLst/>
                        </a:rPr>
                        <a:t>ppt</a:t>
                      </a:r>
                      <a:r>
                        <a:rPr lang="zh-CN" sz="1050" kern="100" dirty="0">
                          <a:effectLst/>
                        </a:rPr>
                        <a:t>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分析系统需求，数据交换，项目代码编写，数据加载分析、数据交换、安装程序、安装手册，项目有关</a:t>
                      </a:r>
                      <a:r>
                        <a:rPr lang="en-US" sz="1050" kern="100" dirty="0">
                          <a:effectLst/>
                        </a:rPr>
                        <a:t>ppt</a:t>
                      </a:r>
                      <a:r>
                        <a:rPr lang="zh-CN" sz="1050" kern="100" dirty="0">
                          <a:effectLst/>
                        </a:rPr>
                        <a:t>的制作、项目最终测试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669454">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p>
                    <a:p>
                      <a:pPr algn="just">
                        <a:spcAft>
                          <a:spcPts val="0"/>
                        </a:spcAft>
                      </a:pPr>
                      <a:r>
                        <a:rPr lang="zh-CN" sz="1050" kern="100" dirty="0">
                          <a:effectLst/>
                        </a:rPr>
                        <a:t>秘书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分析系统需求，数据交换，项目代码编写，数据加载分析、数据交换、安装程序、安装手册，项目最终测试、对会议相关信息进行按时记录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
        <p:nvSpPr>
          <p:cNvPr id="11" name="文本框 10">
            <a:extLst>
              <a:ext uri="{FF2B5EF4-FFF2-40B4-BE49-F238E27FC236}">
                <a16:creationId xmlns:a16="http://schemas.microsoft.com/office/drawing/2014/main" id="{5B8E1C93-7E3D-40F6-AD33-6B9187B2F43C}"/>
              </a:ext>
            </a:extLst>
          </p:cNvPr>
          <p:cNvSpPr txBox="1"/>
          <p:nvPr/>
        </p:nvSpPr>
        <p:spPr>
          <a:xfrm>
            <a:off x="2912694" y="3609680"/>
            <a:ext cx="314983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近期项目具体分工</a:t>
            </a:r>
          </a:p>
        </p:txBody>
      </p:sp>
      <p:graphicFrame>
        <p:nvGraphicFramePr>
          <p:cNvPr id="12" name="表格 11">
            <a:extLst>
              <a:ext uri="{FF2B5EF4-FFF2-40B4-BE49-F238E27FC236}">
                <a16:creationId xmlns:a16="http://schemas.microsoft.com/office/drawing/2014/main" id="{25916F5D-8D14-41C5-B309-5BEC0572DF5F}"/>
              </a:ext>
            </a:extLst>
          </p:cNvPr>
          <p:cNvGraphicFramePr>
            <a:graphicFrameLocks noGrp="1"/>
          </p:cNvGraphicFramePr>
          <p:nvPr>
            <p:extLst>
              <p:ext uri="{D42A27DB-BD31-4B8C-83A1-F6EECF244321}">
                <p14:modId xmlns:p14="http://schemas.microsoft.com/office/powerpoint/2010/main" val="3827637459"/>
              </p:ext>
            </p:extLst>
          </p:nvPr>
        </p:nvGraphicFramePr>
        <p:xfrm>
          <a:off x="2921572" y="4306766"/>
          <a:ext cx="5610687" cy="1807696"/>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297593">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504493">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a:t>
                      </a:r>
                      <a:r>
                        <a:rPr lang="zh-CN" altLang="en-US" sz="1050" kern="100" dirty="0">
                          <a:effectLst/>
                        </a:rPr>
                        <a:t>，</a:t>
                      </a:r>
                      <a:r>
                        <a:rPr lang="zh-CN" sz="1050" kern="100" dirty="0">
                          <a:effectLst/>
                        </a:rPr>
                        <a:t>审核</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p>
                      <a:pPr algn="just">
                        <a:spcAft>
                          <a:spcPts val="0"/>
                        </a:spcAft>
                      </a:pP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分析系统需求，项目计划，项目团队管理进行任务分配</a:t>
                      </a:r>
                      <a:r>
                        <a:rPr lang="zh-CN" altLang="en-US" sz="1050" kern="100" dirty="0">
                          <a:effectLst/>
                        </a:rPr>
                        <a:t>，</a:t>
                      </a:r>
                      <a:r>
                        <a:rPr lang="zh-CN" sz="1050" kern="100" dirty="0">
                          <a:effectLst/>
                        </a:rPr>
                        <a:t>检查小组进度，对小组成员的各项工作进行审核</a:t>
                      </a:r>
                      <a:r>
                        <a:rPr lang="zh-CN" altLang="zh-CN" sz="1050" kern="100" dirty="0">
                          <a:effectLst/>
                        </a:rPr>
                        <a:t>项目有关</a:t>
                      </a:r>
                      <a:r>
                        <a:rPr lang="en-US" altLang="zh-CN" sz="1050" kern="100" dirty="0">
                          <a:effectLst/>
                        </a:rPr>
                        <a:t>ppt</a:t>
                      </a:r>
                      <a:r>
                        <a:rPr lang="zh-CN" altLang="zh-CN" sz="1050" kern="100" dirty="0">
                          <a:effectLst/>
                        </a:rPr>
                        <a:t>的制作</a:t>
                      </a:r>
                      <a:r>
                        <a:rPr lang="zh-CN" altLang="en-US" sz="1050" kern="100" dirty="0">
                          <a:effectLst/>
                        </a:rPr>
                        <a:t>和改进。</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410425">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分析，设计</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分析系统需求，安装程序、安装手册，项目有关</a:t>
                      </a:r>
                      <a:r>
                        <a:rPr lang="en-US" sz="1050" kern="100" dirty="0">
                          <a:effectLst/>
                        </a:rPr>
                        <a:t>ppt</a:t>
                      </a:r>
                      <a:r>
                        <a:rPr lang="zh-CN" sz="1050" kern="100" dirty="0">
                          <a:effectLst/>
                        </a:rPr>
                        <a:t>的制作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595185">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a:t>
                      </a:r>
                      <a:r>
                        <a:rPr lang="zh-CN" altLang="en-US" sz="1050" kern="100" dirty="0">
                          <a:effectLst/>
                        </a:rPr>
                        <a:t>小程序</a:t>
                      </a:r>
                      <a:r>
                        <a:rPr lang="en-US" altLang="zh-CN" sz="1050" kern="100" dirty="0">
                          <a:effectLst/>
                        </a:rPr>
                        <a:t>LOGO</a:t>
                      </a:r>
                      <a:r>
                        <a:rPr lang="zh-CN" altLang="zh-CN" sz="1050" kern="100" dirty="0">
                          <a:effectLst/>
                        </a:rPr>
                        <a:t>设计</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a:t>
                      </a:r>
                      <a:r>
                        <a:rPr lang="zh-CN" altLang="en-US" sz="1050" kern="100" dirty="0">
                          <a:effectLst/>
                        </a:rPr>
                        <a:t>，</a:t>
                      </a:r>
                      <a:r>
                        <a:rPr lang="zh-CN" sz="1050" kern="100" dirty="0">
                          <a:effectLst/>
                        </a:rPr>
                        <a:t>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Tree>
    <p:extLst>
      <p:ext uri="{BB962C8B-B14F-4D97-AF65-F5344CB8AC3E}">
        <p14:creationId xmlns:p14="http://schemas.microsoft.com/office/powerpoint/2010/main" val="376958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723549"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甘特图</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147492" y="1411376"/>
              <a:ext cx="1552354"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Gantt Chart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3" name="图片 2">
            <a:extLst>
              <a:ext uri="{FF2B5EF4-FFF2-40B4-BE49-F238E27FC236}">
                <a16:creationId xmlns:a16="http://schemas.microsoft.com/office/drawing/2014/main" id="{54AAC207-8EA1-4CA2-A829-8AA192380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882" y="2054446"/>
            <a:ext cx="6832118" cy="3014704"/>
          </a:xfrm>
          <a:prstGeom prst="rect">
            <a:avLst/>
          </a:prstGeom>
        </p:spPr>
      </p:pic>
    </p:spTree>
    <p:extLst>
      <p:ext uri="{BB962C8B-B14F-4D97-AF65-F5344CB8AC3E}">
        <p14:creationId xmlns:p14="http://schemas.microsoft.com/office/powerpoint/2010/main" val="20234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915566" y="2136340"/>
            <a:ext cx="5999834" cy="2585323"/>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支持软件：</a:t>
            </a:r>
            <a:r>
              <a:rPr lang="en-US" altLang="zh-CN" dirty="0" err="1">
                <a:latin typeface="Microsoft YaHei Light" charset="-122"/>
                <a:ea typeface="Microsoft YaHei Light" charset="-122"/>
                <a:cs typeface="Microsoft YaHei Light" charset="-122"/>
              </a:rPr>
              <a:t>JetBrains</a:t>
            </a:r>
            <a:r>
              <a:rPr lang="en-US" altLang="zh-CN" dirty="0">
                <a:latin typeface="Microsoft YaHei Light" charset="-122"/>
                <a:ea typeface="Microsoft YaHei Light" charset="-122"/>
                <a:cs typeface="Microsoft YaHei Light" charset="-122"/>
              </a:rPr>
              <a:t> </a:t>
            </a:r>
            <a:r>
              <a:rPr lang="en-US" altLang="zh-CN" dirty="0" err="1">
                <a:latin typeface="Microsoft YaHei Light" charset="-122"/>
                <a:ea typeface="Microsoft YaHei Light" charset="-122"/>
                <a:cs typeface="Microsoft YaHei Light" charset="-122"/>
              </a:rPr>
              <a:t>WebStorm</a:t>
            </a:r>
            <a:r>
              <a:rPr lang="en-US" altLang="zh-CN" dirty="0">
                <a:latin typeface="Microsoft YaHei Light" charset="-122"/>
                <a:ea typeface="Microsoft YaHei Light" charset="-122"/>
                <a:cs typeface="Microsoft YaHei Light" charset="-122"/>
              </a:rPr>
              <a:t> 11.0.3</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AxureRP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Photoshop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office</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IBM rational rose</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Soursetree</a:t>
            </a:r>
            <a:endParaRPr lang="en-US" altLang="zh-CN"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开发地点：</a:t>
            </a:r>
            <a:r>
              <a:rPr lang="zh-CN" altLang="en-US" dirty="0">
                <a:latin typeface="Microsoft YaHei Light" charset="-122"/>
                <a:ea typeface="Microsoft YaHei Light" charset="-122"/>
                <a:cs typeface="Microsoft YaHei Light" charset="-122"/>
              </a:rPr>
              <a:t>宿舍、机房、图书馆</a:t>
            </a:r>
          </a:p>
          <a:p>
            <a:pPr>
              <a:lnSpc>
                <a:spcPct val="150000"/>
              </a:lnSpc>
            </a:pPr>
            <a:r>
              <a:rPr lang="zh-CN" altLang="en-US" b="1" dirty="0">
                <a:latin typeface="Microsoft YaHei Light" charset="-122"/>
                <a:ea typeface="Microsoft YaHei Light" charset="-122"/>
                <a:cs typeface="Microsoft YaHei Light" charset="-122"/>
              </a:rPr>
              <a:t>实验设备：</a:t>
            </a:r>
            <a:r>
              <a:rPr lang="zh-CN" altLang="en-US" dirty="0">
                <a:latin typeface="Microsoft YaHei Light" charset="-122"/>
                <a:ea typeface="Microsoft YaHei Light" charset="-122"/>
                <a:cs typeface="Microsoft YaHei Light" charset="-122"/>
              </a:rPr>
              <a:t>个人</a:t>
            </a:r>
            <a:r>
              <a:rPr lang="en-US" altLang="zh-CN" dirty="0">
                <a:latin typeface="Microsoft YaHei Light" charset="-122"/>
                <a:ea typeface="Microsoft YaHei Light" charset="-122"/>
                <a:cs typeface="Microsoft YaHei Light" charset="-122"/>
              </a:rPr>
              <a:t>PC </a:t>
            </a:r>
            <a:r>
              <a:rPr lang="zh-CN" altLang="en-US" dirty="0">
                <a:latin typeface="Microsoft YaHei Light" charset="-122"/>
                <a:ea typeface="Microsoft YaHei Light" charset="-122"/>
                <a:cs typeface="Microsoft YaHei Light" charset="-122"/>
              </a:rPr>
              <a:t>机、笔记本、实验室</a:t>
            </a:r>
            <a:r>
              <a:rPr lang="en-US" altLang="zh-CN" dirty="0">
                <a:latin typeface="Microsoft YaHei Light" charset="-122"/>
                <a:ea typeface="Microsoft YaHei Light" charset="-122"/>
                <a:cs typeface="Microsoft YaHei Light" charset="-122"/>
              </a:rPr>
              <a:t>PC</a:t>
            </a:r>
            <a:r>
              <a:rPr lang="zh-CN" altLang="en-US" dirty="0">
                <a:latin typeface="Microsoft YaHei Light" charset="-122"/>
                <a:ea typeface="Microsoft YaHei Light" charset="-122"/>
                <a:cs typeface="Microsoft YaHei Light" charset="-122"/>
              </a:rPr>
              <a:t>机</a:t>
            </a:r>
          </a:p>
          <a:p>
            <a:pPr>
              <a:lnSpc>
                <a:spcPct val="150000"/>
              </a:lnSpc>
            </a:pPr>
            <a:r>
              <a:rPr lang="zh-CN" altLang="en-US" b="1" dirty="0">
                <a:latin typeface="Microsoft YaHei Light" charset="-122"/>
                <a:ea typeface="Microsoft YaHei Light" charset="-122"/>
                <a:cs typeface="Microsoft YaHei Light" charset="-122"/>
              </a:rPr>
              <a:t>项目资源维护需求的数目和类型：</a:t>
            </a:r>
            <a:r>
              <a:rPr lang="en-US" altLang="zh-CN" b="1" dirty="0">
                <a:latin typeface="Microsoft YaHei Light" charset="-122"/>
                <a:ea typeface="Microsoft YaHei Light" charset="-122"/>
                <a:cs typeface="Microsoft YaHei Light" charset="-122"/>
              </a:rPr>
              <a:t>3</a:t>
            </a:r>
            <a:r>
              <a:rPr lang="zh-CN" altLang="en-US" dirty="0">
                <a:latin typeface="Microsoft YaHei Light" charset="-122"/>
                <a:ea typeface="Microsoft YaHei Light" charset="-122"/>
                <a:cs typeface="Microsoft YaHei Light" charset="-122"/>
              </a:rPr>
              <a:t>台个人电脑</a:t>
            </a:r>
          </a:p>
          <a:p>
            <a:pPr>
              <a:lnSpc>
                <a:spcPct val="150000"/>
              </a:lnSpc>
            </a:pPr>
            <a:r>
              <a:rPr lang="zh-CN" altLang="en-US" b="1" dirty="0">
                <a:latin typeface="Microsoft YaHei Light" charset="-122"/>
                <a:ea typeface="Microsoft YaHei Light" charset="-122"/>
                <a:cs typeface="Microsoft YaHei Light" charset="-122"/>
              </a:rPr>
              <a:t>操作系统：</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a:t>
            </a:r>
          </a:p>
        </p:txBody>
      </p:sp>
      <p:sp>
        <p:nvSpPr>
          <p:cNvPr id="16" name="矩形 15">
            <a:extLst>
              <a:ext uri="{FF2B5EF4-FFF2-40B4-BE49-F238E27FC236}">
                <a16:creationId xmlns:a16="http://schemas.microsoft.com/office/drawing/2014/main" id="{F6D1BB74-1947-4A77-99FE-AC0CEF37B3FB}"/>
              </a:ext>
            </a:extLst>
          </p:cNvPr>
          <p:cNvSpPr/>
          <p:nvPr/>
        </p:nvSpPr>
        <p:spPr>
          <a:xfrm>
            <a:off x="2915566" y="151556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设备成本预算</a:t>
            </a:r>
          </a:p>
        </p:txBody>
      </p:sp>
    </p:spTree>
    <p:extLst>
      <p:ext uri="{BB962C8B-B14F-4D97-AF65-F5344CB8AC3E}">
        <p14:creationId xmlns:p14="http://schemas.microsoft.com/office/powerpoint/2010/main" val="64520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6" name="矩形 15">
            <a:extLst>
              <a:ext uri="{FF2B5EF4-FFF2-40B4-BE49-F238E27FC236}">
                <a16:creationId xmlns:a16="http://schemas.microsoft.com/office/drawing/2014/main" id="{F6D1BB74-1947-4A77-99FE-AC0CEF37B3FB}"/>
              </a:ext>
            </a:extLst>
          </p:cNvPr>
          <p:cNvSpPr/>
          <p:nvPr/>
        </p:nvSpPr>
        <p:spPr>
          <a:xfrm>
            <a:off x="2915566" y="1515566"/>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项目具体任务预算</a:t>
            </a:r>
          </a:p>
        </p:txBody>
      </p:sp>
      <p:sp>
        <p:nvSpPr>
          <p:cNvPr id="2" name="文本框 1"/>
          <p:cNvSpPr txBox="1"/>
          <p:nvPr/>
        </p:nvSpPr>
        <p:spPr>
          <a:xfrm>
            <a:off x="2416092" y="2833954"/>
            <a:ext cx="1107996" cy="369332"/>
          </a:xfrm>
          <a:prstGeom prst="rect">
            <a:avLst/>
          </a:prstGeom>
          <a:noFill/>
        </p:spPr>
        <p:txBody>
          <a:bodyPr wrap="none" rtlCol="0">
            <a:spAutoFit/>
          </a:bodyPr>
          <a:lstStyle/>
          <a:p>
            <a:r>
              <a:rPr kumimoji="1" lang="zh-CN" altLang="en-US">
                <a:latin typeface="Microsoft YaHei Light" charset="-122"/>
                <a:ea typeface="Microsoft YaHei Light" charset="-122"/>
                <a:cs typeface="Microsoft YaHei Light" charset="-122"/>
              </a:rPr>
              <a:t>前期准备</a:t>
            </a:r>
          </a:p>
        </p:txBody>
      </p:sp>
      <p:sp>
        <p:nvSpPr>
          <p:cNvPr id="9" name="文本框 8"/>
          <p:cNvSpPr txBox="1"/>
          <p:nvPr/>
        </p:nvSpPr>
        <p:spPr>
          <a:xfrm>
            <a:off x="3041407"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可行性研究</a:t>
            </a:r>
          </a:p>
        </p:txBody>
      </p:sp>
      <p:sp>
        <p:nvSpPr>
          <p:cNvPr id="10" name="文本框 9"/>
          <p:cNvSpPr txBox="1"/>
          <p:nvPr/>
        </p:nvSpPr>
        <p:spPr>
          <a:xfrm>
            <a:off x="4077533" y="2830195"/>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需求分析</a:t>
            </a:r>
          </a:p>
        </p:txBody>
      </p:sp>
      <p:sp>
        <p:nvSpPr>
          <p:cNvPr id="11" name="文本框 10"/>
          <p:cNvSpPr txBox="1"/>
          <p:nvPr/>
        </p:nvSpPr>
        <p:spPr>
          <a:xfrm>
            <a:off x="4763333"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规格说明</a:t>
            </a:r>
          </a:p>
        </p:txBody>
      </p:sp>
      <p:sp>
        <p:nvSpPr>
          <p:cNvPr id="12" name="文本框 11"/>
          <p:cNvSpPr txBox="1"/>
          <p:nvPr/>
        </p:nvSpPr>
        <p:spPr>
          <a:xfrm>
            <a:off x="5591176" y="2829731"/>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设计</a:t>
            </a:r>
          </a:p>
        </p:txBody>
      </p:sp>
      <p:sp>
        <p:nvSpPr>
          <p:cNvPr id="13" name="文本框 12"/>
          <p:cNvSpPr txBox="1"/>
          <p:nvPr/>
        </p:nvSpPr>
        <p:spPr>
          <a:xfrm>
            <a:off x="6336048" y="3865472"/>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编码</a:t>
            </a:r>
            <a:endParaRPr kumimoji="1" lang="zh-CN" altLang="en-US" dirty="0">
              <a:latin typeface="Microsoft YaHei Light" charset="-122"/>
              <a:ea typeface="Microsoft YaHei Light" charset="-122"/>
              <a:cs typeface="Microsoft YaHei Light" charset="-122"/>
            </a:endParaRPr>
          </a:p>
        </p:txBody>
      </p:sp>
      <p:sp>
        <p:nvSpPr>
          <p:cNvPr id="14" name="文本框 13"/>
          <p:cNvSpPr txBox="1"/>
          <p:nvPr/>
        </p:nvSpPr>
        <p:spPr>
          <a:xfrm>
            <a:off x="6768847" y="2829731"/>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综合测试</a:t>
            </a:r>
            <a:endParaRPr kumimoji="1" lang="zh-CN" altLang="en-US" dirty="0">
              <a:latin typeface="Microsoft YaHei Light" charset="-122"/>
              <a:ea typeface="Microsoft YaHei Light" charset="-122"/>
              <a:cs typeface="Microsoft YaHei Light" charset="-122"/>
            </a:endParaRPr>
          </a:p>
        </p:txBody>
      </p:sp>
      <p:sp>
        <p:nvSpPr>
          <p:cNvPr id="15" name="文本框 14"/>
          <p:cNvSpPr txBox="1"/>
          <p:nvPr/>
        </p:nvSpPr>
        <p:spPr>
          <a:xfrm>
            <a:off x="7630992"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维护</a:t>
            </a:r>
          </a:p>
        </p:txBody>
      </p:sp>
      <p:cxnSp>
        <p:nvCxnSpPr>
          <p:cNvPr id="5" name="直线连接符 4"/>
          <p:cNvCxnSpPr/>
          <p:nvPr/>
        </p:nvCxnSpPr>
        <p:spPr>
          <a:xfrm>
            <a:off x="2416092" y="3604846"/>
            <a:ext cx="6586500" cy="0"/>
          </a:xfrm>
          <a:prstGeom prst="line">
            <a:avLst/>
          </a:prstGeom>
          <a:ln w="9525"/>
        </p:spPr>
        <p:style>
          <a:lnRef idx="1">
            <a:schemeClr val="dk1"/>
          </a:lnRef>
          <a:fillRef idx="0">
            <a:schemeClr val="dk1"/>
          </a:fillRef>
          <a:effectRef idx="0">
            <a:schemeClr val="dk1"/>
          </a:effectRef>
          <a:fontRef idx="minor">
            <a:schemeClr val="tx1"/>
          </a:fontRef>
        </p:style>
      </p:cxnSp>
      <p:sp>
        <p:nvSpPr>
          <p:cNvPr id="8" name="椭圆 7"/>
          <p:cNvSpPr/>
          <p:nvPr/>
        </p:nvSpPr>
        <p:spPr>
          <a:xfrm>
            <a:off x="2905613"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椭圆 23"/>
          <p:cNvSpPr/>
          <p:nvPr/>
        </p:nvSpPr>
        <p:spPr>
          <a:xfrm>
            <a:off x="3628298"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椭圆 24"/>
          <p:cNvSpPr/>
          <p:nvPr/>
        </p:nvSpPr>
        <p:spPr>
          <a:xfrm>
            <a:off x="457200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6" name="椭圆 25"/>
          <p:cNvSpPr/>
          <p:nvPr/>
        </p:nvSpPr>
        <p:spPr>
          <a:xfrm>
            <a:off x="5250229"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7" name="椭圆 26"/>
          <p:cNvSpPr/>
          <p:nvPr/>
        </p:nvSpPr>
        <p:spPr>
          <a:xfrm>
            <a:off x="584396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8" name="椭圆 27"/>
          <p:cNvSpPr/>
          <p:nvPr/>
        </p:nvSpPr>
        <p:spPr>
          <a:xfrm>
            <a:off x="6631122"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椭圆 28"/>
          <p:cNvSpPr/>
          <p:nvPr/>
        </p:nvSpPr>
        <p:spPr>
          <a:xfrm>
            <a:off x="7277775"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0" name="椭圆 29"/>
          <p:cNvSpPr/>
          <p:nvPr/>
        </p:nvSpPr>
        <p:spPr>
          <a:xfrm>
            <a:off x="7906676"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18" name="直线连接符 17"/>
          <p:cNvCxnSpPr/>
          <p:nvPr/>
        </p:nvCxnSpPr>
        <p:spPr>
          <a:xfrm>
            <a:off x="2947622" y="3242174"/>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2" name="直线连接符 31"/>
          <p:cNvCxnSpPr/>
          <p:nvPr/>
        </p:nvCxnSpPr>
        <p:spPr>
          <a:xfrm>
            <a:off x="3664298"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3" name="直线连接符 32"/>
          <p:cNvCxnSpPr/>
          <p:nvPr/>
        </p:nvCxnSpPr>
        <p:spPr>
          <a:xfrm>
            <a:off x="4602975" y="323683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4" name="直线连接符 33"/>
          <p:cNvCxnSpPr/>
          <p:nvPr/>
        </p:nvCxnSpPr>
        <p:spPr>
          <a:xfrm>
            <a:off x="5292927"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5" name="直线连接符 34"/>
          <p:cNvCxnSpPr/>
          <p:nvPr/>
        </p:nvCxnSpPr>
        <p:spPr>
          <a:xfrm>
            <a:off x="5879960" y="326996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6" name="直线连接符 35"/>
          <p:cNvCxnSpPr/>
          <p:nvPr/>
        </p:nvCxnSpPr>
        <p:spPr>
          <a:xfrm>
            <a:off x="6667122" y="358012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7" name="直线连接符 36"/>
          <p:cNvCxnSpPr/>
          <p:nvPr/>
        </p:nvCxnSpPr>
        <p:spPr>
          <a:xfrm>
            <a:off x="7320473" y="3281683"/>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8" name="直线连接符 37"/>
          <p:cNvCxnSpPr/>
          <p:nvPr/>
        </p:nvCxnSpPr>
        <p:spPr>
          <a:xfrm>
            <a:off x="7950205" y="3591843"/>
            <a:ext cx="0" cy="3231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51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0" presetClass="entr" presetSubtype="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nodeType="withEffect">
                                  <p:stCondLst>
                                    <p:cond delay="50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50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nodeType="withEffect">
                                  <p:stCondLst>
                                    <p:cond delay="5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50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nodeType="withEffect">
                                  <p:stCondLst>
                                    <p:cond delay="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nodeType="withEffect">
                                  <p:stCondLst>
                                    <p:cond delay="50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nodeType="with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P spid="15" grpId="0"/>
      <p:bldP spid="8" grpId="0" animBg="1"/>
      <p:bldP spid="24" grpId="0" animBg="1"/>
      <p:bldP spid="25" grpId="0" animBg="1"/>
      <p:bldP spid="26" grpId="0" animBg="1"/>
      <p:bldP spid="27" grpId="0" animBg="1"/>
      <p:bldP spid="28"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27380350"/>
              </p:ext>
            </p:extLst>
          </p:nvPr>
        </p:nvGraphicFramePr>
        <p:xfrm>
          <a:off x="3009137" y="222063"/>
          <a:ext cx="5760911" cy="5854891"/>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20000"/>
                    </a:ext>
                  </a:extLst>
                </a:gridCol>
                <a:gridCol w="2321246">
                  <a:extLst>
                    <a:ext uri="{9D8B030D-6E8A-4147-A177-3AD203B41FA5}">
                      <a16:colId xmlns:a16="http://schemas.microsoft.com/office/drawing/2014/main" val="20001"/>
                    </a:ext>
                  </a:extLst>
                </a:gridCol>
                <a:gridCol w="738577">
                  <a:extLst>
                    <a:ext uri="{9D8B030D-6E8A-4147-A177-3AD203B41FA5}">
                      <a16:colId xmlns:a16="http://schemas.microsoft.com/office/drawing/2014/main" val="20002"/>
                    </a:ext>
                  </a:extLst>
                </a:gridCol>
                <a:gridCol w="1899202">
                  <a:extLst>
                    <a:ext uri="{9D8B030D-6E8A-4147-A177-3AD203B41FA5}">
                      <a16:colId xmlns:a16="http://schemas.microsoft.com/office/drawing/2014/main" val="20003"/>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.3.16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0"/>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1"/>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关于项目</a:t>
                      </a:r>
                      <a:r>
                        <a:rPr lang="zh-CN" altLang="en-US" sz="1050" kern="100" dirty="0">
                          <a:effectLst/>
                        </a:rPr>
                        <a:t>计划</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050297">
                <a:tc gridSpan="4">
                  <a:txBody>
                    <a:bodyPr/>
                    <a:lstStyle/>
                    <a:p>
                      <a:pPr indent="76200" algn="just">
                        <a:lnSpc>
                          <a:spcPct val="200000"/>
                        </a:lnSpc>
                        <a:spcAft>
                          <a:spcPts val="0"/>
                        </a:spcAft>
                      </a:pPr>
                      <a:r>
                        <a:rPr lang="zh-CN" sz="1050" kern="100" dirty="0">
                          <a:effectLst/>
                        </a:rPr>
                        <a:t>会议内容：</a:t>
                      </a:r>
                    </a:p>
                    <a:p>
                      <a:pPr marL="342900" lvl="0" indent="-342900" algn="just">
                        <a:lnSpc>
                          <a:spcPct val="200000"/>
                        </a:lnSpc>
                        <a:spcAft>
                          <a:spcPts val="0"/>
                        </a:spcAft>
                        <a:buFont typeface="+mj-lt"/>
                        <a:buAutoNum type="arabicPeriod"/>
                      </a:pPr>
                      <a:r>
                        <a:rPr lang="zh-CN" sz="1050" kern="100" dirty="0">
                          <a:effectLst/>
                        </a:rPr>
                        <a:t>确定软件具体的功能。</a:t>
                      </a:r>
                    </a:p>
                    <a:p>
                      <a:pPr marL="342900" lvl="0" indent="-342900" algn="just">
                        <a:lnSpc>
                          <a:spcPct val="200000"/>
                        </a:lnSpc>
                        <a:spcAft>
                          <a:spcPts val="0"/>
                        </a:spcAft>
                        <a:buFont typeface="+mj-lt"/>
                        <a:buAutoNum type="arabicPeriod"/>
                      </a:pPr>
                      <a:r>
                        <a:rPr lang="zh-CN" sz="1050" kern="100" dirty="0">
                          <a:effectLst/>
                        </a:rPr>
                        <a:t>确定软件所需技术。</a:t>
                      </a:r>
                    </a:p>
                    <a:p>
                      <a:pPr marL="342900" lvl="0" indent="-342900" algn="just">
                        <a:lnSpc>
                          <a:spcPct val="200000"/>
                        </a:lnSpc>
                        <a:spcAft>
                          <a:spcPts val="0"/>
                        </a:spcAft>
                        <a:buFont typeface="+mj-lt"/>
                        <a:buAutoNum type="arabicPeriod"/>
                      </a:pPr>
                      <a:r>
                        <a:rPr lang="zh-CN" sz="1050" kern="100" dirty="0">
                          <a:effectLst/>
                        </a:rPr>
                        <a:t>确定软件实现形式。</a:t>
                      </a:r>
                    </a:p>
                    <a:p>
                      <a:pPr indent="76200" algn="just">
                        <a:lnSpc>
                          <a:spcPct val="200000"/>
                        </a:lnSpc>
                        <a:spcAft>
                          <a:spcPts val="0"/>
                        </a:spcAft>
                      </a:pPr>
                      <a:r>
                        <a:rPr lang="zh-CN" sz="1050" kern="100" dirty="0">
                          <a:effectLst/>
                        </a:rPr>
                        <a:t>具体如下：</a:t>
                      </a:r>
                    </a:p>
                    <a:p>
                      <a:pPr marL="342900" lvl="0" indent="-342900" algn="just">
                        <a:lnSpc>
                          <a:spcPct val="200000"/>
                        </a:lnSpc>
                        <a:spcAft>
                          <a:spcPts val="0"/>
                        </a:spcAft>
                        <a:buFont typeface="+mj-lt"/>
                        <a:buAutoNum type="arabicPeriod"/>
                      </a:pPr>
                      <a:r>
                        <a:rPr lang="zh-CN" sz="1050" kern="100" dirty="0">
                          <a:effectLst/>
                        </a:rPr>
                        <a:t>使用人群：全体人员</a:t>
                      </a:r>
                    </a:p>
                    <a:p>
                      <a:pPr marL="342900" lvl="0" indent="-342900" algn="just">
                        <a:lnSpc>
                          <a:spcPct val="200000"/>
                        </a:lnSpc>
                        <a:spcAft>
                          <a:spcPts val="0"/>
                        </a:spcAft>
                        <a:buFont typeface="+mj-lt"/>
                        <a:buAutoNum type="arabicPeriod"/>
                      </a:pPr>
                      <a:r>
                        <a:rPr lang="zh-CN" sz="1050" kern="100" dirty="0">
                          <a:effectLst/>
                        </a:rPr>
                        <a:t>项目环境：</a:t>
                      </a:r>
                      <a:r>
                        <a:rPr lang="zh-CN" altLang="en-US" sz="1050" kern="100" dirty="0">
                          <a:effectLst/>
                        </a:rPr>
                        <a:t>微信平台</a:t>
                      </a:r>
                      <a:endParaRPr lang="zh-CN" sz="1050" kern="100" dirty="0">
                        <a:effectLst/>
                      </a:endParaRPr>
                    </a:p>
                    <a:p>
                      <a:pPr marL="342900" lvl="0" indent="-342900" algn="just">
                        <a:lnSpc>
                          <a:spcPct val="200000"/>
                        </a:lnSpc>
                        <a:spcAft>
                          <a:spcPts val="0"/>
                        </a:spcAft>
                        <a:buFont typeface="+mj-lt"/>
                        <a:buAutoNum type="arabicPeriod"/>
                      </a:pPr>
                      <a:r>
                        <a:rPr lang="zh-CN" sz="1050" kern="100" dirty="0">
                          <a:effectLst/>
                        </a:rPr>
                        <a:t>最终效果：能通过关键字搜索来获取用户所需信息。</a:t>
                      </a:r>
                    </a:p>
                    <a:p>
                      <a:pPr marL="342900" lvl="0" indent="-342900" algn="just">
                        <a:lnSpc>
                          <a:spcPct val="200000"/>
                        </a:lnSpc>
                        <a:spcAft>
                          <a:spcPts val="0"/>
                        </a:spcAft>
                        <a:buFont typeface="+mj-lt"/>
                        <a:buAutoNum type="arabicPeriod"/>
                      </a:pPr>
                      <a:r>
                        <a:rPr lang="zh-CN" sz="1050" kern="100" dirty="0">
                          <a:effectLst/>
                        </a:rPr>
                        <a:t>具体功能：打开</a:t>
                      </a:r>
                      <a:r>
                        <a:rPr lang="zh-CN" altLang="en-US" sz="1050" kern="100" dirty="0">
                          <a:effectLst/>
                        </a:rPr>
                        <a:t>小程序</a:t>
                      </a:r>
                      <a:r>
                        <a:rPr lang="zh-CN" sz="1050" kern="100" dirty="0">
                          <a:effectLst/>
                        </a:rPr>
                        <a:t>，</a:t>
                      </a:r>
                      <a:r>
                        <a:rPr lang="zh-CN" altLang="en-US" sz="1050" kern="100" dirty="0">
                          <a:effectLst/>
                        </a:rPr>
                        <a:t>进入小程序</a:t>
                      </a:r>
                      <a:r>
                        <a:rPr lang="zh-CN" sz="1050" kern="100" dirty="0">
                          <a:effectLst/>
                        </a:rPr>
                        <a:t>后即可直接在界面操作；</a:t>
                      </a:r>
                      <a:r>
                        <a:rPr lang="zh-CN" altLang="en-US" sz="1050" kern="100" dirty="0">
                          <a:effectLst/>
                        </a:rPr>
                        <a:t>打开小程序用户的课表起始为空，界面将设有一个导入课表的</a:t>
                      </a:r>
                      <a:r>
                        <a:rPr lang="en-US" altLang="zh-CN" sz="1050" kern="100" dirty="0">
                          <a:effectLst/>
                        </a:rPr>
                        <a:t>button</a:t>
                      </a:r>
                      <a:r>
                        <a:rPr lang="zh-CN" altLang="en-US" sz="1050" kern="100" dirty="0">
                          <a:effectLst/>
                        </a:rPr>
                        <a:t>，用户选取具体学年和学期并输入教务系统账号密码即可通过后台爬虫获取课表信息。</a:t>
                      </a:r>
                    </a:p>
                    <a:p>
                      <a:pPr marL="342900" lvl="0" indent="-342900" algn="just">
                        <a:lnSpc>
                          <a:spcPct val="200000"/>
                        </a:lnSpc>
                        <a:spcAft>
                          <a:spcPts val="0"/>
                        </a:spcAft>
                        <a:buFont typeface="+mj-lt"/>
                        <a:buAutoNum type="arabicPeriod"/>
                      </a:pPr>
                      <a:r>
                        <a:rPr lang="zh-CN" sz="1050" kern="100" dirty="0">
                          <a:effectLst/>
                        </a:rPr>
                        <a:t>数据存放：</a:t>
                      </a:r>
                      <a:r>
                        <a:rPr lang="en-US" sz="1050" kern="100" dirty="0">
                          <a:effectLst/>
                        </a:rPr>
                        <a:t>SQLite</a:t>
                      </a:r>
                      <a:r>
                        <a:rPr lang="zh-CN" sz="1050" kern="100" dirty="0">
                          <a:effectLst/>
                        </a:rPr>
                        <a:t>数据库存储数据。</a:t>
                      </a:r>
                    </a:p>
                    <a:p>
                      <a:pPr marL="342900" lvl="0" indent="-342900" algn="just">
                        <a:lnSpc>
                          <a:spcPct val="200000"/>
                        </a:lnSpc>
                        <a:spcAft>
                          <a:spcPts val="0"/>
                        </a:spcAft>
                        <a:buFont typeface="+mj-lt"/>
                        <a:buAutoNum type="arabicPeriod"/>
                      </a:pPr>
                      <a:r>
                        <a:rPr lang="zh-CN" sz="1050" kern="100" dirty="0">
                          <a:effectLst/>
                        </a:rPr>
                        <a:t>最重难点：</a:t>
                      </a:r>
                      <a:r>
                        <a:rPr lang="zh-CN" altLang="en-US" sz="1050" kern="100" dirty="0">
                          <a:effectLst/>
                        </a:rPr>
                        <a:t>小程序</a:t>
                      </a:r>
                      <a:r>
                        <a:rPr lang="zh-CN" sz="1050" kern="100" dirty="0">
                          <a:effectLst/>
                        </a:rPr>
                        <a:t>用</a:t>
                      </a:r>
                      <a:r>
                        <a:rPr lang="zh-CN" altLang="en-US" sz="1050" kern="100" dirty="0">
                          <a:effectLst/>
                        </a:rPr>
                        <a:t>什么</a:t>
                      </a:r>
                      <a:r>
                        <a:rPr lang="zh-CN" sz="1050" kern="100" dirty="0">
                          <a:effectLst/>
                        </a:rPr>
                        <a:t>开发；爬虫；分析数据；如何让</a:t>
                      </a:r>
                      <a:r>
                        <a:rPr lang="en-US" altLang="zh-CN" sz="1050" kern="100" dirty="0">
                          <a:effectLst/>
                        </a:rPr>
                        <a:t>java</a:t>
                      </a:r>
                      <a:r>
                        <a:rPr lang="zh-CN" sz="1050" kern="100" dirty="0">
                          <a:effectLst/>
                        </a:rPr>
                        <a:t>实现你的指令；</a:t>
                      </a:r>
                      <a:r>
                        <a:rPr lang="en-US" sz="1050" kern="100" dirty="0">
                          <a:effectLst/>
                        </a:rPr>
                        <a:t>UI</a:t>
                      </a:r>
                      <a:r>
                        <a:rPr lang="zh-CN" sz="1050" kern="100" dirty="0">
                          <a:effectLst/>
                        </a:rPr>
                        <a:t>用啥做；数据存放。</a:t>
                      </a:r>
                    </a:p>
                    <a:p>
                      <a:pPr indent="76200" algn="just">
                        <a:lnSpc>
                          <a:spcPct val="200000"/>
                        </a:lnSpc>
                        <a:spcAft>
                          <a:spcPts val="0"/>
                        </a:spcAft>
                      </a:pPr>
                      <a:r>
                        <a:rPr lang="zh-CN" sz="1050" kern="100" dirty="0">
                          <a:effectLst/>
                        </a:rPr>
                        <a:t>近期安排：</a:t>
                      </a: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860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0" name="矩形 19">
            <a:extLst>
              <a:ext uri="{FF2B5EF4-FFF2-40B4-BE49-F238E27FC236}">
                <a16:creationId xmlns:a16="http://schemas.microsoft.com/office/drawing/2014/main" id="{5C2B2B24-9F91-441F-A079-DE91E711E1E2}"/>
              </a:ext>
            </a:extLst>
          </p:cNvPr>
          <p:cNvSpPr/>
          <p:nvPr/>
        </p:nvSpPr>
        <p:spPr>
          <a:xfrm>
            <a:off x="3537101" y="3565349"/>
            <a:ext cx="104387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预算</a:t>
            </a:r>
            <a:endParaRPr lang="zh-CN" altLang="en-US" sz="2000" dirty="0">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2326278"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可行性分析报告</a:t>
            </a:r>
          </a:p>
        </p:txBody>
      </p:sp>
      <p:sp>
        <p:nvSpPr>
          <p:cNvPr id="23" name="矩形 22">
            <a:extLst>
              <a:ext uri="{FF2B5EF4-FFF2-40B4-BE49-F238E27FC236}">
                <a16:creationId xmlns:a16="http://schemas.microsoft.com/office/drawing/2014/main" id="{F3623D9A-C4F6-44FE-8FF3-F1D131A8C089}"/>
              </a:ext>
            </a:extLst>
          </p:cNvPr>
          <p:cNvSpPr/>
          <p:nvPr/>
        </p:nvSpPr>
        <p:spPr>
          <a:xfrm>
            <a:off x="3537101" y="2775838"/>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项目团队建设</a:t>
            </a:r>
          </a:p>
        </p:txBody>
      </p:sp>
      <p:sp>
        <p:nvSpPr>
          <p:cNvPr id="24" name="矩形 23">
            <a:extLst>
              <a:ext uri="{FF2B5EF4-FFF2-40B4-BE49-F238E27FC236}">
                <a16:creationId xmlns:a16="http://schemas.microsoft.com/office/drawing/2014/main" id="{0BF77301-E6C3-43F0-B102-8BF3BD229D57}"/>
              </a:ext>
            </a:extLst>
          </p:cNvPr>
          <p:cNvSpPr/>
          <p:nvPr/>
        </p:nvSpPr>
        <p:spPr>
          <a:xfrm>
            <a:off x="3537101" y="3156939"/>
            <a:ext cx="130035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甘特图</a:t>
            </a:r>
          </a:p>
        </p:txBody>
      </p:sp>
      <p:sp>
        <p:nvSpPr>
          <p:cNvPr id="2" name="矩形 1">
            <a:extLst>
              <a:ext uri="{FF2B5EF4-FFF2-40B4-BE49-F238E27FC236}">
                <a16:creationId xmlns:a16="http://schemas.microsoft.com/office/drawing/2014/main" id="{976FD68D-2749-43D6-A9E2-EF8B1E1FA356}"/>
              </a:ext>
            </a:extLst>
          </p:cNvPr>
          <p:cNvSpPr/>
          <p:nvPr/>
        </p:nvSpPr>
        <p:spPr>
          <a:xfrm>
            <a:off x="3537101" y="4382132"/>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绩效评价</a:t>
            </a:r>
          </a:p>
        </p:txBody>
      </p:sp>
      <p:sp>
        <p:nvSpPr>
          <p:cNvPr id="12" name="矩形 11">
            <a:extLst>
              <a:ext uri="{FF2B5EF4-FFF2-40B4-BE49-F238E27FC236}">
                <a16:creationId xmlns:a16="http://schemas.microsoft.com/office/drawing/2014/main" id="{3F8DD09D-2F67-45D3-990A-92026E7F2AB2}"/>
              </a:ext>
            </a:extLst>
          </p:cNvPr>
          <p:cNvSpPr/>
          <p:nvPr/>
        </p:nvSpPr>
        <p:spPr>
          <a:xfrm>
            <a:off x="3537101" y="3973759"/>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会议记录</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170719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dirty="0">
                <a:latin typeface="微软雅黑 Light" panose="020B0502040204020203" pitchFamily="34" charset="-122"/>
                <a:ea typeface="微软雅黑 Light" panose="020B0502040204020203" pitchFamily="34" charset="-122"/>
              </a:rPr>
              <a:t>(key)</a:t>
            </a:r>
            <a:r>
              <a:rPr lang="zh-CN" altLang="en-US" kern="100" dirty="0">
                <a:latin typeface="微软雅黑 Light" panose="020B0502040204020203" pitchFamily="34" charset="-122"/>
                <a:ea typeface="微软雅黑 Light" panose="020B0502040204020203" pitchFamily="34" charset="-122"/>
              </a:rPr>
              <a:t>③定时发送信息提醒推送于一体的效率工具小程序。</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我们想做什么</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606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2923877"/>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86906" y="452762"/>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3" name="图片 2">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42" y="1403211"/>
            <a:ext cx="3095871" cy="4905872"/>
          </a:xfrm>
          <a:prstGeom prst="rect">
            <a:avLst/>
          </a:prstGeom>
        </p:spPr>
      </p:pic>
      <p:pic>
        <p:nvPicPr>
          <p:cNvPr id="5" name="图片 4">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800" y="1401743"/>
            <a:ext cx="2485203" cy="5003495"/>
          </a:xfrm>
          <a:prstGeom prst="rect">
            <a:avLst/>
          </a:prstGeom>
        </p:spPr>
      </p:pic>
      <p:pic>
        <p:nvPicPr>
          <p:cNvPr id="12" name="图片 11">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5157906" y="1354400"/>
            <a:ext cx="2490836" cy="5003494"/>
          </a:xfrm>
          <a:prstGeom prst="rect">
            <a:avLst/>
          </a:prstGeom>
        </p:spPr>
      </p:pic>
    </p:spTree>
    <p:extLst>
      <p:ext uri="{BB962C8B-B14F-4D97-AF65-F5344CB8AC3E}">
        <p14:creationId xmlns:p14="http://schemas.microsoft.com/office/powerpoint/2010/main" val="146262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a:extLst>
              <a:ext uri="{FF2B5EF4-FFF2-40B4-BE49-F238E27FC236}">
                <a16:creationId xmlns:a16="http://schemas.microsoft.com/office/drawing/2014/main" id="{80043950-47CF-47CA-A817-846F17948F58}"/>
              </a:ext>
            </a:extLst>
          </p:cNvPr>
          <p:cNvSpPr/>
          <p:nvPr/>
        </p:nvSpPr>
        <p:spPr>
          <a:xfrm>
            <a:off x="3563312" y="895141"/>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Eclipse java</a:t>
            </a:r>
            <a:r>
              <a:rPr lang="zh-CN" altLang="en-US" sz="1600" kern="100" dirty="0">
                <a:latin typeface="微软雅黑 Light" panose="020B0502040204020203" pitchFamily="34" charset="-122"/>
                <a:ea typeface="微软雅黑 Light" panose="020B0502040204020203" pitchFamily="34" charset="-122"/>
              </a:rPr>
              <a:t>：一个开放源代码的、基于</a:t>
            </a:r>
            <a:r>
              <a:rPr lang="en-US" altLang="zh-CN" sz="1600" kern="100" dirty="0">
                <a:latin typeface="微软雅黑 Light" panose="020B0502040204020203" pitchFamily="34" charset="-122"/>
                <a:ea typeface="微软雅黑 Light" panose="020B0502040204020203" pitchFamily="34" charset="-122"/>
              </a:rPr>
              <a:t>Java</a:t>
            </a:r>
            <a:r>
              <a:rPr lang="zh-CN" altLang="en-US" sz="1600" kern="100" dirty="0">
                <a:latin typeface="微软雅黑 Light" panose="020B0502040204020203" pitchFamily="34" charset="-122"/>
                <a:ea typeface="微软雅黑 Light" panose="020B0502040204020203" pitchFamily="34" charset="-122"/>
              </a:rPr>
              <a:t>的可扩展开发平台。</a:t>
            </a:r>
          </a:p>
        </p:txBody>
      </p:sp>
      <p:grpSp>
        <p:nvGrpSpPr>
          <p:cNvPr id="7" name="组 6"/>
          <p:cNvGrpSpPr/>
          <p:nvPr/>
        </p:nvGrpSpPr>
        <p:grpSpPr>
          <a:xfrm>
            <a:off x="2999017" y="5289358"/>
            <a:ext cx="5100452" cy="584775"/>
            <a:chOff x="3162014" y="2484446"/>
            <a:chExt cx="5100452"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690466" y="2484446"/>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2915918" y="2665224"/>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2947299" y="349489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2999017" y="4436802"/>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5">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999017" y="33814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pic>
        <p:nvPicPr>
          <p:cNvPr id="17" name="图片 16">
            <a:extLst>
              <a:ext uri="{FF2B5EF4-FFF2-40B4-BE49-F238E27FC236}">
                <a16:creationId xmlns:a16="http://schemas.microsoft.com/office/drawing/2014/main" id="{C63A9C0E-F3F8-4756-94B5-43A635A9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299" y="895141"/>
            <a:ext cx="582981" cy="586792"/>
          </a:xfrm>
          <a:prstGeom prst="rect">
            <a:avLst/>
          </a:prstGeom>
        </p:spPr>
      </p:pic>
      <p:pic>
        <p:nvPicPr>
          <p:cNvPr id="24" name="图片 23">
            <a:extLst>
              <a:ext uri="{FF2B5EF4-FFF2-40B4-BE49-F238E27FC236}">
                <a16:creationId xmlns:a16="http://schemas.microsoft.com/office/drawing/2014/main" id="{48000BD4-801E-4430-923A-BD76F071B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7299" y="1875306"/>
            <a:ext cx="642390" cy="531893"/>
          </a:xfrm>
          <a:prstGeom prst="rect">
            <a:avLst/>
          </a:prstGeom>
        </p:spPr>
      </p:pic>
      <p:sp>
        <p:nvSpPr>
          <p:cNvPr id="27" name="矩形 26">
            <a:extLst>
              <a:ext uri="{FF2B5EF4-FFF2-40B4-BE49-F238E27FC236}">
                <a16:creationId xmlns:a16="http://schemas.microsoft.com/office/drawing/2014/main" id="{DDD85196-3DE1-427A-94BD-9FCFD21A2650}"/>
              </a:ext>
            </a:extLst>
          </p:cNvPr>
          <p:cNvSpPr/>
          <p:nvPr/>
        </p:nvSpPr>
        <p:spPr>
          <a:xfrm>
            <a:off x="3645449" y="1812866"/>
            <a:ext cx="4572000" cy="584775"/>
          </a:xfrm>
          <a:prstGeom prst="rect">
            <a:avLst/>
          </a:prstGeom>
        </p:spPr>
        <p:txBody>
          <a:bodyPr>
            <a:spAutoFit/>
          </a:bodyPr>
          <a:lstStyle/>
          <a:p>
            <a:r>
              <a:rPr lang="zh-CN" altLang="en-US" sz="1600" kern="100" dirty="0">
                <a:latin typeface="微软雅黑 Light" panose="020B0502040204020203" pitchFamily="34" charset="-122"/>
                <a:ea typeface="微软雅黑 Light" panose="020B0502040204020203" pitchFamily="34" charset="-122"/>
              </a:rPr>
              <a:t>微信开发者工具：帮助开发者简单和高效地开发和调试微信小程序</a:t>
            </a:r>
          </a:p>
        </p:txBody>
      </p:sp>
    </p:spTree>
    <p:extLst>
      <p:ext uri="{BB962C8B-B14F-4D97-AF65-F5344CB8AC3E}">
        <p14:creationId xmlns:p14="http://schemas.microsoft.com/office/powerpoint/2010/main" val="360233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195863"/>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1497</TotalTime>
  <Words>1895</Words>
  <Application>Microsoft Office PowerPoint</Application>
  <PresentationFormat>全屏显示(4:3)</PresentationFormat>
  <Paragraphs>224</Paragraphs>
  <Slides>21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Microsoft YaHei Light</vt:lpstr>
      <vt:lpstr>等线</vt:lpstr>
      <vt:lpstr>等线 Light</vt:lpstr>
      <vt:lpstr>黑体</vt:lpstr>
      <vt:lpstr>微软雅黑</vt:lpstr>
      <vt:lpstr>微软雅黑</vt:lpstr>
      <vt:lpstr>微软雅黑 Light</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 </cp:lastModifiedBy>
  <cp:revision>139</cp:revision>
  <dcterms:created xsi:type="dcterms:W3CDTF">2018-03-18T13:41:17Z</dcterms:created>
  <dcterms:modified xsi:type="dcterms:W3CDTF">2019-03-28T14:22:05Z</dcterms:modified>
</cp:coreProperties>
</file>