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68" r:id="rId2"/>
    <p:sldId id="275" r:id="rId3"/>
    <p:sldId id="258" r:id="rId4"/>
    <p:sldId id="303" r:id="rId5"/>
    <p:sldId id="346" r:id="rId6"/>
    <p:sldId id="379" r:id="rId7"/>
    <p:sldId id="380" r:id="rId8"/>
    <p:sldId id="344" r:id="rId9"/>
    <p:sldId id="347" r:id="rId10"/>
    <p:sldId id="370" r:id="rId11"/>
    <p:sldId id="371" r:id="rId12"/>
    <p:sldId id="372" r:id="rId13"/>
    <p:sldId id="373" r:id="rId14"/>
    <p:sldId id="374" r:id="rId15"/>
    <p:sldId id="375" r:id="rId16"/>
    <p:sldId id="376" r:id="rId17"/>
    <p:sldId id="369" r:id="rId18"/>
    <p:sldId id="351" r:id="rId19"/>
    <p:sldId id="362" r:id="rId20"/>
    <p:sldId id="36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2019/4/14</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关于功能课程表的需求分析</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19505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5047536"/>
          </a:xfrm>
          <a:prstGeom prst="rect">
            <a:avLst/>
          </a:prstGeom>
          <a:noFill/>
        </p:spPr>
        <p:txBody>
          <a:bodyPr wrap="square" rtlCol="0">
            <a:spAutoFit/>
          </a:bodyPr>
          <a:lstStyle/>
          <a:p>
            <a:pPr lvl="0"/>
            <a:r>
              <a:rPr lang="zh-CN" altLang="en-US" sz="2000" b="1" dirty="0"/>
              <a:t>系统处理的准确性和及时性</a:t>
            </a:r>
          </a:p>
          <a:p>
            <a:pPr lvl="0"/>
            <a:r>
              <a:rPr lang="zh-CN" altLang="en-US" sz="2000" dirty="0"/>
              <a:t>系统处理的准确性和及时性是系统的必要性能。在系统设计和开发过程中，要充分考虑系统当前和将来可能承受的工作量，使系统的处理能力和响应时间能够满足企业对信息处理的需求。</a:t>
            </a:r>
            <a:endParaRPr lang="en-US" altLang="zh-CN" sz="2000" dirty="0"/>
          </a:p>
          <a:p>
            <a:pPr lvl="0"/>
            <a:endParaRPr lang="en-US" altLang="zh-CN" sz="2000" dirty="0"/>
          </a:p>
          <a:p>
            <a:pPr lvl="0"/>
            <a:endParaRPr lang="en-US" altLang="zh-CN" sz="2000" dirty="0"/>
          </a:p>
          <a:p>
            <a:pPr lvl="0"/>
            <a:r>
              <a:rPr lang="zh-CN" altLang="zh-CN" b="1" dirty="0"/>
              <a:t>系统的开放性和系统的可扩充性</a:t>
            </a:r>
            <a:endParaRPr lang="zh-CN" altLang="zh-CN" dirty="0"/>
          </a:p>
          <a:p>
            <a:r>
              <a:rPr lang="zh-CN" altLang="zh-CN" dirty="0"/>
              <a:t>功能课程表学习效率软件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lvl="0"/>
            <a:endParaRPr lang="zh-CN" altLang="en-US" sz="2000" dirty="0"/>
          </a:p>
        </p:txBody>
      </p:sp>
    </p:spTree>
    <p:extLst>
      <p:ext uri="{BB962C8B-B14F-4D97-AF65-F5344CB8AC3E}">
        <p14:creationId xmlns:p14="http://schemas.microsoft.com/office/powerpoint/2010/main" val="6724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6494085"/>
          </a:xfrm>
          <a:prstGeom prst="rect">
            <a:avLst/>
          </a:prstGeom>
          <a:noFill/>
        </p:spPr>
        <p:txBody>
          <a:bodyPr wrap="square" rtlCol="0">
            <a:spAutoFit/>
          </a:bodyPr>
          <a:lstStyle/>
          <a:p>
            <a:pPr lvl="0"/>
            <a:r>
              <a:rPr lang="zh-CN" altLang="zh-CN" b="1" dirty="0"/>
              <a:t>系统的易用性和易维护性</a:t>
            </a:r>
            <a:endParaRPr lang="zh-CN" altLang="zh-CN" dirty="0"/>
          </a:p>
          <a:p>
            <a:r>
              <a:rPr lang="zh-CN" altLang="zh-CN" dirty="0"/>
              <a:t>对于客户端的使用会涉及到各种类型的人群，凭借其简洁明了的</a:t>
            </a:r>
            <a:r>
              <a:rPr lang="en-US" altLang="zh-CN" dirty="0"/>
              <a:t>UI </a:t>
            </a:r>
            <a:r>
              <a:rPr lang="zh-CN" altLang="zh-CN" dirty="0"/>
              <a:t>和快捷的操作特性，并不要求用户对其特别的熟悉，因此可以做到让使用方法简单易懂，操作方法尽量浅显明了，使用户能够在短时间内借助简易的说明快速上手。为了提高系统的实用性，要求具有较强的可靠性和较大的吞吐量。</a:t>
            </a:r>
          </a:p>
          <a:p>
            <a:r>
              <a:rPr lang="zh-CN" altLang="zh-CN" dirty="0"/>
              <a:t>对于服务端的管理人员，由于软件设计的提供给操作人员的接口仅仅会涉及到简单的文件新建、修改、复制、删除等操作，因此仅仅需要操作人员熟悉简单的电脑操作即可，不需要专门进行培训。该产品操作简单快捷，功能大部分齐全，可以满足用户的基本需求，而且通俗易学，故可以使用该产品。</a:t>
            </a:r>
          </a:p>
          <a:p>
            <a:pPr lvl="0"/>
            <a:r>
              <a:rPr lang="zh-CN" altLang="zh-CN" b="1" dirty="0"/>
              <a:t>系统的标准性</a:t>
            </a:r>
            <a:endParaRPr lang="zh-CN" altLang="zh-CN" dirty="0"/>
          </a:p>
          <a:p>
            <a:r>
              <a:rPr lang="zh-CN" altLang="zh-CN"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dirty="0"/>
              <a:t>TCP/IP</a:t>
            </a:r>
            <a:r>
              <a:rPr lang="zh-CN" altLang="zh-CN" dirty="0"/>
              <a:t>网络协议及</a:t>
            </a:r>
            <a:r>
              <a:rPr lang="en-US" altLang="zh-CN" dirty="0"/>
              <a:t>ISO9002</a:t>
            </a:r>
            <a:r>
              <a:rPr lang="zh-CN" altLang="zh-CN" dirty="0"/>
              <a:t>标准所要求的质量规范等；同时，在自主开发本系统时，要进行良好的设计工作，制订行之有效的软件工程规范，保证代码的易读性、可操作性和可移植性。</a:t>
            </a:r>
          </a:p>
          <a:p>
            <a:pPr lvl="0"/>
            <a:endParaRPr lang="en-US" altLang="zh-CN" sz="2000" dirty="0"/>
          </a:p>
        </p:txBody>
      </p:sp>
    </p:spTree>
    <p:extLst>
      <p:ext uri="{BB962C8B-B14F-4D97-AF65-F5344CB8AC3E}">
        <p14:creationId xmlns:p14="http://schemas.microsoft.com/office/powerpoint/2010/main" val="514132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、性能需求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4832092"/>
          </a:xfrm>
          <a:prstGeom prst="rect">
            <a:avLst/>
          </a:prstGeom>
          <a:noFill/>
        </p:spPr>
        <p:txBody>
          <a:bodyPr wrap="square" rtlCol="0">
            <a:spAutoFit/>
          </a:bodyPr>
          <a:lstStyle/>
          <a:p>
            <a:pPr lvl="0"/>
            <a:r>
              <a:rPr lang="zh-CN" altLang="zh-CN" b="1" dirty="0"/>
              <a:t>系统的先进性</a:t>
            </a:r>
            <a:endParaRPr lang="zh-CN" altLang="zh-CN" dirty="0"/>
          </a:p>
          <a:p>
            <a:r>
              <a:rPr lang="zh-CN" altLang="zh-CN" dirty="0"/>
              <a:t>目前计算系统的技术发展相当快，为功能课程表学习效率软件的开发，应该保证系统在下个世纪仍旧是先进的，在系统的生命周期尽量做到系统的先进，充分完成用户信息数据挖掘与处理的要求而不至于落后。这一方面通过系统的开放性和可扩充性，不断改善系统的功能完成。另一方面，在系统设计和开发的过程中，应在考虑成本的基础上尽量采用当前主流并先进且有良好发展前途的产品。</a:t>
            </a:r>
            <a:endParaRPr lang="en-US" altLang="zh-CN" dirty="0"/>
          </a:p>
          <a:p>
            <a:endParaRPr lang="en-US" altLang="zh-CN" dirty="0"/>
          </a:p>
          <a:p>
            <a:endParaRPr lang="zh-CN" altLang="zh-CN" dirty="0"/>
          </a:p>
          <a:p>
            <a:pPr lvl="0"/>
            <a:r>
              <a:rPr lang="zh-CN" altLang="zh-CN" b="1" dirty="0"/>
              <a:t>系统的响应速度</a:t>
            </a:r>
            <a:endParaRPr lang="zh-CN" altLang="zh-CN" dirty="0"/>
          </a:p>
          <a:p>
            <a:r>
              <a:rPr lang="zh-CN" altLang="zh-CN" dirty="0"/>
              <a:t>功能课程表学习效率软件在日常处理中的响应速度为秒级，达到实时要求，以及时反馈信息。在进行统计分析时，根据所需数据量的不同而从秒级到分钟级，原则是保证操作人员不会因为速度问题而影响工作效率。</a:t>
            </a:r>
          </a:p>
          <a:p>
            <a:pPr lvl="0"/>
            <a:endParaRPr lang="en-US" altLang="zh-CN" sz="2000" dirty="0"/>
          </a:p>
        </p:txBody>
      </p:sp>
    </p:spTree>
    <p:extLst>
      <p:ext uri="{BB962C8B-B14F-4D97-AF65-F5344CB8AC3E}">
        <p14:creationId xmlns:p14="http://schemas.microsoft.com/office/powerpoint/2010/main" val="108458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90015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、可靠性和可用性需求</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2308324"/>
          </a:xfrm>
          <a:prstGeom prst="rect">
            <a:avLst/>
          </a:prstGeom>
          <a:noFill/>
        </p:spPr>
        <p:txBody>
          <a:bodyPr wrap="square" rtlCol="0">
            <a:spAutoFit/>
          </a:bodyPr>
          <a:lstStyle/>
          <a:p>
            <a:pPr lvl="0"/>
            <a:r>
              <a:rPr lang="zh-CN" altLang="pt-BR" b="1" dirty="0"/>
              <a:t>可靠性需求</a:t>
            </a:r>
            <a:endParaRPr lang="en-US" altLang="zh-CN" b="1" dirty="0"/>
          </a:p>
          <a:p>
            <a:pPr lvl="0"/>
            <a:r>
              <a:rPr lang="zh-CN" altLang="en-US" dirty="0"/>
              <a:t>服务器在使用阶段不能关闭，系统在使用的时候不能出现终止程序运行的恶性</a:t>
            </a:r>
            <a:r>
              <a:rPr lang="en-US" altLang="zh-CN" dirty="0"/>
              <a:t>bug</a:t>
            </a:r>
            <a:r>
              <a:rPr lang="zh-CN" altLang="en-US" dirty="0"/>
              <a:t>，系统对错误的操作有相应的反馈。</a:t>
            </a:r>
            <a:endParaRPr lang="en-US" altLang="zh-CN" dirty="0"/>
          </a:p>
          <a:p>
            <a:endParaRPr lang="zh-CN" altLang="zh-CN" dirty="0"/>
          </a:p>
          <a:p>
            <a:pPr lvl="0"/>
            <a:r>
              <a:rPr lang="zh-CN" altLang="en-US" b="1" dirty="0"/>
              <a:t>可用性需求</a:t>
            </a:r>
            <a:endParaRPr lang="en-US" altLang="zh-CN" b="1" dirty="0"/>
          </a:p>
          <a:p>
            <a:pPr lvl="0"/>
            <a:r>
              <a:rPr lang="zh-CN" altLang="en-US" dirty="0"/>
              <a:t>系统功能均需要可用，服务器至少要有一台能为系统供给服务。</a:t>
            </a:r>
            <a:endParaRPr lang="en-US" altLang="zh-CN" sz="2000" dirty="0"/>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213071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、出错处理需求</a:t>
            </a: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若系统对环境发生了错误响应，则系统会自动关闭并弹出报错窗口，用户可通过报错窗口向管理员反应出错信息。</a:t>
            </a:r>
          </a:p>
          <a:p>
            <a:pPr lvl="0"/>
            <a:r>
              <a:rPr lang="zh-CN" altLang="en-US" sz="2000" dirty="0"/>
              <a:t>输入错误的数据时系统给出“输入数据有误”的提示；输入数据不合法给出“输入数据不合法”的提示；账号信息不存在时，提示“账号不存在”等。</a:t>
            </a:r>
          </a:p>
          <a:p>
            <a:pPr lvl="0"/>
            <a:endParaRPr lang="en-US" altLang="zh-CN" sz="2000" dirty="0"/>
          </a:p>
        </p:txBody>
      </p:sp>
    </p:spTree>
    <p:extLst>
      <p:ext uri="{BB962C8B-B14F-4D97-AF65-F5344CB8AC3E}">
        <p14:creationId xmlns:p14="http://schemas.microsoft.com/office/powerpoint/2010/main" val="9302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87423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、标准符合性</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1938992"/>
          </a:xfrm>
          <a:prstGeom prst="rect">
            <a:avLst/>
          </a:prstGeom>
          <a:noFill/>
        </p:spPr>
        <p:txBody>
          <a:bodyPr wrap="square" rtlCol="0">
            <a:spAutoFit/>
          </a:bodyPr>
          <a:lstStyle/>
          <a:p>
            <a:pPr lvl="0"/>
            <a:r>
              <a:rPr lang="zh-CN" altLang="en-US" sz="2000" dirty="0"/>
              <a:t>本系统需求采用国家标准</a:t>
            </a:r>
            <a:r>
              <a:rPr lang="en-US" altLang="zh-CN" sz="2000" dirty="0"/>
              <a:t>GB8567-88</a:t>
            </a:r>
            <a:r>
              <a:rPr lang="zh-CN" altLang="en-US" sz="2000" dirty="0"/>
              <a:t>；</a:t>
            </a:r>
          </a:p>
          <a:p>
            <a:pPr lvl="0"/>
            <a:r>
              <a:rPr lang="zh-CN" altLang="en-US" sz="2000" dirty="0"/>
              <a:t>国家标准</a:t>
            </a:r>
            <a:r>
              <a:rPr lang="en-US" altLang="zh-CN" sz="2000" dirty="0"/>
              <a:t>GB8567-88 </a:t>
            </a:r>
            <a:r>
              <a:rPr lang="zh-CN" altLang="en-US" sz="2000" dirty="0"/>
              <a:t>：对所开发软件的功能、性能、用户界面及运行环境等作出详细的说明。它是在用户与开发人员双方对软件需求取得共同理解并达成协议的条件下编写的，也是实施开发工作的基础。</a:t>
            </a:r>
          </a:p>
        </p:txBody>
      </p:sp>
      <p:sp>
        <p:nvSpPr>
          <p:cNvPr id="9" name="文本框 8">
            <a:extLst>
              <a:ext uri="{FF2B5EF4-FFF2-40B4-BE49-F238E27FC236}">
                <a16:creationId xmlns:a16="http://schemas.microsoft.com/office/drawing/2014/main" id="{C5FDD48D-3B36-4BD8-A4F5-CDDA20C2BFD4}"/>
              </a:ext>
            </a:extLst>
          </p:cNvPr>
          <p:cNvSpPr txBox="1"/>
          <p:nvPr/>
        </p:nvSpPr>
        <p:spPr>
          <a:xfrm>
            <a:off x="2657365" y="3028890"/>
            <a:ext cx="151515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dirty="0"/>
              <a:t>硬件约束</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5377977-8D30-4A9F-82A4-29283C9A1727}"/>
              </a:ext>
            </a:extLst>
          </p:cNvPr>
          <p:cNvSpPr txBox="1"/>
          <p:nvPr/>
        </p:nvSpPr>
        <p:spPr>
          <a:xfrm>
            <a:off x="2657365" y="3456069"/>
            <a:ext cx="5765780" cy="2246769"/>
          </a:xfrm>
          <a:prstGeom prst="rect">
            <a:avLst/>
          </a:prstGeom>
          <a:noFill/>
        </p:spPr>
        <p:txBody>
          <a:bodyPr wrap="square" rtlCol="0">
            <a:spAutoFit/>
          </a:bodyPr>
          <a:lstStyle/>
          <a:p>
            <a:pPr lvl="0"/>
            <a:r>
              <a:rPr lang="zh-CN" altLang="en-US" sz="2000" dirty="0"/>
              <a:t>开发地点：宿舍 </a:t>
            </a:r>
            <a:r>
              <a:rPr lang="en-US" altLang="zh-CN" sz="2000" dirty="0"/>
              <a:t>/ </a:t>
            </a:r>
            <a:r>
              <a:rPr lang="zh-CN" altLang="en-US" sz="2000" dirty="0"/>
              <a:t>机房 </a:t>
            </a:r>
            <a:r>
              <a:rPr lang="en-US" altLang="zh-CN" sz="2000" dirty="0"/>
              <a:t>/ </a:t>
            </a:r>
            <a:r>
              <a:rPr lang="zh-CN" altLang="en-US" sz="2000" dirty="0"/>
              <a:t>图书馆</a:t>
            </a:r>
          </a:p>
          <a:p>
            <a:pPr lvl="0"/>
            <a:r>
              <a:rPr lang="zh-CN" altLang="en-US" sz="2000" dirty="0"/>
              <a:t>实验设备：个人</a:t>
            </a:r>
            <a:r>
              <a:rPr lang="en-US" altLang="zh-CN" sz="2000" dirty="0"/>
              <a:t>PC </a:t>
            </a:r>
            <a:r>
              <a:rPr lang="zh-CN" altLang="en-US" sz="2000" dirty="0"/>
              <a:t>机 </a:t>
            </a:r>
            <a:r>
              <a:rPr lang="en-US" altLang="zh-CN" sz="2000" dirty="0"/>
              <a:t>/ </a:t>
            </a:r>
            <a:r>
              <a:rPr lang="zh-CN" altLang="en-US" sz="2000" dirty="0"/>
              <a:t>笔记本 </a:t>
            </a:r>
            <a:r>
              <a:rPr lang="en-US" altLang="zh-CN" sz="2000" dirty="0"/>
              <a:t>/ </a:t>
            </a:r>
            <a:r>
              <a:rPr lang="zh-CN" altLang="en-US" sz="2000" dirty="0"/>
              <a:t>实验室</a:t>
            </a:r>
            <a:r>
              <a:rPr lang="en-US" altLang="zh-CN" sz="2000" dirty="0"/>
              <a:t>PC</a:t>
            </a:r>
            <a:r>
              <a:rPr lang="zh-CN" altLang="en-US" sz="2000" dirty="0"/>
              <a:t>机</a:t>
            </a:r>
          </a:p>
          <a:p>
            <a:pPr lvl="0"/>
            <a:r>
              <a:rPr lang="zh-CN" altLang="en-US" sz="2000" dirty="0"/>
              <a:t>项目资源：</a:t>
            </a:r>
            <a:r>
              <a:rPr lang="en-US" altLang="zh-CN" sz="2000" dirty="0"/>
              <a:t>3</a:t>
            </a:r>
            <a:r>
              <a:rPr lang="zh-CN" altLang="en-US" sz="2000" dirty="0"/>
              <a:t>台个人电脑</a:t>
            </a:r>
          </a:p>
          <a:p>
            <a:pPr lvl="0"/>
            <a:r>
              <a:rPr lang="zh-CN" altLang="en-US" sz="2000" dirty="0"/>
              <a:t>操作系统：</a:t>
            </a:r>
            <a:r>
              <a:rPr lang="en-US" altLang="zh-CN" sz="2000" dirty="0"/>
              <a:t>Windows 10 </a:t>
            </a:r>
          </a:p>
          <a:p>
            <a:pPr lvl="0"/>
            <a:r>
              <a:rPr lang="zh-CN" altLang="en-US" sz="2000" dirty="0"/>
              <a:t>数据存储能力：磁盘类型</a:t>
            </a:r>
            <a:r>
              <a:rPr lang="en-US" altLang="zh-CN" sz="2000" dirty="0"/>
              <a:t>SSD 16TB</a:t>
            </a:r>
            <a:r>
              <a:rPr lang="zh-CN" altLang="en-US" sz="2000" dirty="0"/>
              <a:t>容量 </a:t>
            </a:r>
          </a:p>
          <a:p>
            <a:pPr lvl="0"/>
            <a:r>
              <a:rPr lang="zh-CN" altLang="en-US" sz="2000" dirty="0"/>
              <a:t>网络服务吞吐能力：</a:t>
            </a:r>
            <a:r>
              <a:rPr lang="en-US" altLang="zh-CN" sz="2000" dirty="0"/>
              <a:t>150Mbps </a:t>
            </a:r>
            <a:r>
              <a:rPr lang="zh-CN" altLang="en-US" sz="2000" dirty="0"/>
              <a:t>时延</a:t>
            </a:r>
            <a:r>
              <a:rPr lang="en-US" altLang="zh-CN" sz="2000" dirty="0"/>
              <a:t>2ms</a:t>
            </a:r>
          </a:p>
          <a:p>
            <a:pPr lvl="0"/>
            <a:endParaRPr lang="en-US" altLang="zh-CN" sz="2000" dirty="0"/>
          </a:p>
        </p:txBody>
      </p:sp>
    </p:spTree>
    <p:extLst>
      <p:ext uri="{BB962C8B-B14F-4D97-AF65-F5344CB8AC3E}">
        <p14:creationId xmlns:p14="http://schemas.microsoft.com/office/powerpoint/2010/main" val="3329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设计约束</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Design constraints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、技术限制</a:t>
            </a:r>
          </a:p>
        </p:txBody>
      </p:sp>
      <p:sp>
        <p:nvSpPr>
          <p:cNvPr id="8" name="文本框 7">
            <a:extLst>
              <a:ext uri="{FF2B5EF4-FFF2-40B4-BE49-F238E27FC236}">
                <a16:creationId xmlns:a16="http://schemas.microsoft.com/office/drawing/2014/main" id="{9B4F53E4-D3B1-441F-9AEA-70D40DEA28D8}"/>
              </a:ext>
            </a:extLst>
          </p:cNvPr>
          <p:cNvSpPr txBox="1"/>
          <p:nvPr/>
        </p:nvSpPr>
        <p:spPr>
          <a:xfrm>
            <a:off x="2657365" y="693497"/>
            <a:ext cx="5765780" cy="3785652"/>
          </a:xfrm>
          <a:prstGeom prst="rect">
            <a:avLst/>
          </a:prstGeom>
          <a:noFill/>
        </p:spPr>
        <p:txBody>
          <a:bodyPr wrap="square" rtlCol="0">
            <a:spAutoFit/>
          </a:bodyPr>
          <a:lstStyle/>
          <a:p>
            <a:pPr lvl="0"/>
            <a:r>
              <a:rPr lang="zh-CN" altLang="en-US" sz="2000" dirty="0"/>
              <a:t>本节包括对使用特定技术的限制，包括接口，数据库，并行操作，通讯协议，设计约定，编程规范等。</a:t>
            </a:r>
          </a:p>
          <a:p>
            <a:pPr lvl="0"/>
            <a:r>
              <a:rPr lang="zh-CN" altLang="en-US" sz="2000" dirty="0"/>
              <a:t>数据库为：</a:t>
            </a:r>
            <a:r>
              <a:rPr lang="en-US" altLang="zh-CN" sz="2000" dirty="0"/>
              <a:t>MySQL 5.7</a:t>
            </a:r>
          </a:p>
          <a:p>
            <a:pPr lvl="0"/>
            <a:r>
              <a:rPr lang="zh-CN" altLang="en-US" sz="2000" dirty="0"/>
              <a:t>浏览器为：</a:t>
            </a:r>
            <a:r>
              <a:rPr lang="en-US" altLang="zh-CN" sz="2000" dirty="0"/>
              <a:t>IE6.0 / Google chrome</a:t>
            </a:r>
          </a:p>
          <a:p>
            <a:pPr lvl="0"/>
            <a:r>
              <a:rPr lang="zh-CN" altLang="en-US" sz="2000" dirty="0"/>
              <a:t>操作系统： </a:t>
            </a:r>
            <a:r>
              <a:rPr lang="en-US" altLang="zh-CN" sz="2000" dirty="0"/>
              <a:t>Windows 10 / Centos 7   </a:t>
            </a:r>
          </a:p>
          <a:p>
            <a:pPr lvl="0"/>
            <a:r>
              <a:rPr lang="zh-CN" altLang="en-US" sz="2000" dirty="0"/>
              <a:t>支持环境：</a:t>
            </a:r>
            <a:r>
              <a:rPr lang="en-US" altLang="zh-CN" sz="2000" dirty="0"/>
              <a:t>Android</a:t>
            </a:r>
          </a:p>
          <a:p>
            <a:pPr lvl="0"/>
            <a:r>
              <a:rPr lang="zh-CN" altLang="en-US" sz="2000" dirty="0"/>
              <a:t>编程语言：</a:t>
            </a:r>
            <a:r>
              <a:rPr lang="en-US" altLang="zh-CN" sz="2000" dirty="0"/>
              <a:t>java/ MySQL </a:t>
            </a:r>
          </a:p>
          <a:p>
            <a:pPr lvl="0"/>
            <a:r>
              <a:rPr lang="zh-CN" altLang="en-US" sz="2000" dirty="0"/>
              <a:t>设计工具：微信开发者工具</a:t>
            </a:r>
          </a:p>
          <a:p>
            <a:pPr lvl="0"/>
            <a:r>
              <a:rPr lang="zh-CN" altLang="en-US" sz="2000" dirty="0"/>
              <a:t>通信协议：</a:t>
            </a:r>
            <a:r>
              <a:rPr lang="en-US" altLang="zh-CN" sz="2000" dirty="0"/>
              <a:t>TCP/IP</a:t>
            </a:r>
          </a:p>
          <a:p>
            <a:pPr lvl="0"/>
            <a:r>
              <a:rPr lang="zh-CN" altLang="en-US" sz="2000" dirty="0"/>
              <a:t>编程规范：由于技术问题，所编写的代码比较不规范</a:t>
            </a:r>
          </a:p>
        </p:txBody>
      </p:sp>
    </p:spTree>
    <p:extLst>
      <p:ext uri="{BB962C8B-B14F-4D97-AF65-F5344CB8AC3E}">
        <p14:creationId xmlns:p14="http://schemas.microsoft.com/office/powerpoint/2010/main" val="381573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0" y="0"/>
            <a:ext cx="2447463" cy="6858000"/>
            <a:chOff x="-2" y="0"/>
            <a:chExt cx="2447463" cy="6858000"/>
          </a:xfrm>
        </p:grpSpPr>
        <p:sp>
          <p:nvSpPr>
            <p:cNvPr id="14" name="矩形 13">
              <a:extLst>
                <a:ext uri="{FF2B5EF4-FFF2-40B4-BE49-F238E27FC236}">
                  <a16:creationId xmlns:a16="http://schemas.microsoft.com/office/drawing/2014/main" id="{B4E0122F-E1D4-4A24-B900-4B130D82741E}"/>
                </a:ext>
              </a:extLst>
            </p:cNvPr>
            <p:cNvSpPr/>
            <p:nvPr/>
          </p:nvSpPr>
          <p:spPr>
            <a:xfrm>
              <a:off x="-2"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附录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文本框 6">
            <a:extLst>
              <a:ext uri="{FF2B5EF4-FFF2-40B4-BE49-F238E27FC236}">
                <a16:creationId xmlns:a16="http://schemas.microsoft.com/office/drawing/2014/main" id="{B1252EF4-FA08-4C39-AA5F-05A2DABE0CEF}"/>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、数据流图</a:t>
            </a:r>
          </a:p>
        </p:txBody>
      </p:sp>
      <p:sp>
        <p:nvSpPr>
          <p:cNvPr id="2" name="Rectangle 2">
            <a:extLst>
              <a:ext uri="{FF2B5EF4-FFF2-40B4-BE49-F238E27FC236}">
                <a16:creationId xmlns:a16="http://schemas.microsoft.com/office/drawing/2014/main" id="{E078662E-859A-4FBD-92BB-24D708FE5DC3}"/>
              </a:ext>
            </a:extLst>
          </p:cNvPr>
          <p:cNvSpPr>
            <a:spLocks noChangeArrowheads="1"/>
          </p:cNvSpPr>
          <p:nvPr/>
        </p:nvSpPr>
        <p:spPr bwMode="auto">
          <a:xfrm>
            <a:off x="2816352" y="93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569673A7-5153-498E-B6F8-6A1491DE899A}"/>
              </a:ext>
            </a:extLst>
          </p:cNvPr>
          <p:cNvGraphicFramePr>
            <a:graphicFrameLocks noChangeAspect="1"/>
          </p:cNvGraphicFramePr>
          <p:nvPr>
            <p:extLst>
              <p:ext uri="{D42A27DB-BD31-4B8C-83A1-F6EECF244321}">
                <p14:modId xmlns:p14="http://schemas.microsoft.com/office/powerpoint/2010/main" val="2121599176"/>
              </p:ext>
            </p:extLst>
          </p:nvPr>
        </p:nvGraphicFramePr>
        <p:xfrm>
          <a:off x="2816352" y="932688"/>
          <a:ext cx="5273675" cy="1341438"/>
        </p:xfrm>
        <a:graphic>
          <a:graphicData uri="http://schemas.openxmlformats.org/presentationml/2006/ole">
            <mc:AlternateContent xmlns:mc="http://schemas.openxmlformats.org/markup-compatibility/2006">
              <mc:Choice xmlns:v="urn:schemas-microsoft-com:vml" Requires="v">
                <p:oleObj spid="_x0000_s1032" r:id="rId3" imgW="7372328" imgH="1876478" progId="Visio.Drawing.15">
                  <p:embed/>
                </p:oleObj>
              </mc:Choice>
              <mc:Fallback>
                <p:oleObj r:id="rId3" imgW="7372328" imgH="18764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352" y="932688"/>
                        <a:ext cx="5273675" cy="1341438"/>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2B835745-A93F-4F28-96F3-3156B9C60C78}"/>
              </a:ext>
            </a:extLst>
          </p:cNvPr>
          <p:cNvSpPr txBox="1"/>
          <p:nvPr/>
        </p:nvSpPr>
        <p:spPr>
          <a:xfrm>
            <a:off x="2657365" y="2751704"/>
            <a:ext cx="126669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a:t>
            </a:r>
          </a:p>
        </p:txBody>
      </p:sp>
      <p:pic>
        <p:nvPicPr>
          <p:cNvPr id="5" name="图片 4">
            <a:extLst>
              <a:ext uri="{FF2B5EF4-FFF2-40B4-BE49-F238E27FC236}">
                <a16:creationId xmlns:a16="http://schemas.microsoft.com/office/drawing/2014/main" id="{43293ED7-B6BD-4772-9448-462945F7A1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6352" y="3522616"/>
            <a:ext cx="3874698" cy="2293435"/>
          </a:xfrm>
          <a:prstGeom prst="rect">
            <a:avLst/>
          </a:prstGeom>
        </p:spPr>
      </p:pic>
    </p:spTree>
    <p:extLst>
      <p:ext uri="{BB962C8B-B14F-4D97-AF65-F5344CB8AC3E}">
        <p14:creationId xmlns:p14="http://schemas.microsoft.com/office/powerpoint/2010/main" val="317054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703544095"/>
              </p:ext>
            </p:extLst>
          </p:nvPr>
        </p:nvGraphicFramePr>
        <p:xfrm>
          <a:off x="2982504" y="1283703"/>
          <a:ext cx="5760911" cy="4149101"/>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a:t>
                      </a:r>
                      <a:r>
                        <a:rPr lang="en-US" altLang="zh-CN" sz="1050" kern="100" dirty="0">
                          <a:effectLst/>
                        </a:rPr>
                        <a:t>4</a:t>
                      </a:r>
                      <a:r>
                        <a:rPr lang="en-US" sz="1050" kern="100" dirty="0">
                          <a:effectLst/>
                        </a:rPr>
                        <a:t>.</a:t>
                      </a:r>
                      <a:r>
                        <a:rPr lang="en-US" altLang="zh-CN" sz="1050" kern="100" dirty="0">
                          <a:effectLst/>
                        </a:rPr>
                        <a:t>11</a:t>
                      </a:r>
                      <a:r>
                        <a:rPr lang="en-US" sz="1050" kern="100" dirty="0">
                          <a:effectLst/>
                        </a:rPr>
                        <a:t>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a:t>
                      </a:r>
                      <a:r>
                        <a:rPr lang="zh-CN" altLang="en-US" sz="1050" kern="100" dirty="0">
                          <a:effectLst/>
                        </a:rPr>
                        <a:t>需求分析</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a:t>
                      </a:r>
                      <a:r>
                        <a:rPr lang="zh-CN" altLang="en-US" sz="1050" kern="100" dirty="0">
                          <a:effectLst/>
                        </a:rPr>
                        <a:t>功能需求</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讨论设计约束</a:t>
                      </a:r>
                      <a:r>
                        <a:rPr lang="zh-CN" sz="1050" kern="100" dirty="0">
                          <a:effectLst/>
                        </a:rPr>
                        <a:t>。</a:t>
                      </a:r>
                    </a:p>
                    <a:p>
                      <a:pPr marL="342900" lvl="0" indent="-342900" algn="just">
                        <a:lnSpc>
                          <a:spcPct val="200000"/>
                        </a:lnSpc>
                        <a:spcAft>
                          <a:spcPts val="0"/>
                        </a:spcAft>
                        <a:buFont typeface="+mj-lt"/>
                        <a:buAutoNum type="arabicPeriod"/>
                      </a:pPr>
                      <a:r>
                        <a:rPr lang="zh-CN" altLang="en-US" sz="1050" kern="100" dirty="0">
                          <a:effectLst/>
                        </a:rPr>
                        <a:t>制作各种图</a:t>
                      </a:r>
                      <a:r>
                        <a:rPr lang="zh-CN" sz="1050" kern="100" dirty="0">
                          <a:effectLst/>
                        </a:rPr>
                        <a:t>。</a:t>
                      </a:r>
                      <a:endParaRPr lang="en-US" altLang="zh-CN" sz="1050" kern="100" dirty="0">
                        <a:effectLst/>
                      </a:endParaRPr>
                    </a:p>
                    <a:p>
                      <a:pPr marL="0" lvl="0" indent="0" algn="just">
                        <a:lnSpc>
                          <a:spcPct val="200000"/>
                        </a:lnSpc>
                        <a:spcAft>
                          <a:spcPts val="0"/>
                        </a:spcAft>
                        <a:buFont typeface="+mj-lt"/>
                        <a:buNone/>
                      </a:pPr>
                      <a:r>
                        <a:rPr lang="en-US" altLang="zh-CN" sz="1050" kern="100" dirty="0">
                          <a:effectLst/>
                        </a:rPr>
                        <a:t>4.</a:t>
                      </a:r>
                      <a:r>
                        <a:rPr lang="zh-CN" altLang="en-US" sz="1050" kern="100" dirty="0">
                          <a:effectLst/>
                        </a:rPr>
                        <a:t>        交互界面的设计讨论</a:t>
                      </a:r>
                      <a:endParaRPr lang="zh-CN" sz="1050" kern="100" dirty="0">
                        <a:effectLst/>
                      </a:endParaRPr>
                    </a:p>
                    <a:p>
                      <a:pPr indent="76200" algn="just">
                        <a:lnSpc>
                          <a:spcPct val="200000"/>
                        </a:lnSpc>
                        <a:spcAft>
                          <a:spcPts val="0"/>
                        </a:spcAft>
                      </a:pPr>
                      <a:r>
                        <a:rPr lang="zh-CN" sz="1050" kern="100" dirty="0">
                          <a:effectLst/>
                        </a:rPr>
                        <a:t>近期安排：</a:t>
                      </a:r>
                      <a:endParaRPr lang="en-US" altLang="zh-CN" sz="1050" kern="100" dirty="0">
                        <a:effectLst/>
                      </a:endParaRPr>
                    </a:p>
                    <a:p>
                      <a:pPr indent="76200" algn="just">
                        <a:lnSpc>
                          <a:spcPct val="200000"/>
                        </a:lnSpc>
                        <a:spcAft>
                          <a:spcPts val="0"/>
                        </a:spcAft>
                      </a:pPr>
                      <a:r>
                        <a:rPr lang="zh-CN" altLang="en-US" sz="1050" kern="100" dirty="0">
                          <a:effectLst/>
                        </a:rPr>
                        <a:t>方绪俊 需求分析</a:t>
                      </a:r>
                      <a:r>
                        <a:rPr lang="en-US" altLang="zh-CN" sz="1050" kern="100" dirty="0">
                          <a:effectLst/>
                        </a:rPr>
                        <a:t>ppt </a:t>
                      </a:r>
                      <a:r>
                        <a:rPr lang="zh-CN" altLang="en-US" sz="1050" kern="100" dirty="0">
                          <a:effectLst/>
                        </a:rPr>
                        <a:t>制作交互页面</a:t>
                      </a:r>
                      <a:endParaRPr lang="en-US" altLang="zh-CN" sz="1050" kern="100" dirty="0">
                        <a:effectLst/>
                      </a:endParaRPr>
                    </a:p>
                    <a:p>
                      <a:pPr marL="0" marR="0" lvl="0" indent="76200" algn="just" defTabSz="914400" rtl="0" eaLnBrk="1" fontAlgn="auto" latinLnBrk="0" hangingPunct="1">
                        <a:lnSpc>
                          <a:spcPct val="200000"/>
                        </a:lnSpc>
                        <a:spcBef>
                          <a:spcPts val="0"/>
                        </a:spcBef>
                        <a:spcAft>
                          <a:spcPts val="0"/>
                        </a:spcAft>
                        <a:buClrTx/>
                        <a:buSzTx/>
                        <a:buFontTx/>
                        <a:buNone/>
                        <a:tabLst/>
                        <a:defRPr/>
                      </a:pPr>
                      <a:r>
                        <a:rPr lang="zh-CN" altLang="en-US" sz="1050" kern="100" dirty="0">
                          <a:effectLst/>
                        </a:rPr>
                        <a:t>赵雨泽 需求分析</a:t>
                      </a:r>
                      <a:r>
                        <a:rPr lang="en-US" altLang="zh-CN" sz="1050" kern="100" dirty="0">
                          <a:effectLst/>
                        </a:rPr>
                        <a:t>word </a:t>
                      </a:r>
                      <a:r>
                        <a:rPr lang="zh-CN" altLang="en-US" sz="1050" kern="100" dirty="0">
                          <a:effectLst/>
                        </a:rPr>
                        <a:t>制作各种图</a:t>
                      </a:r>
                      <a:endParaRPr lang="en-US" altLang="zh-CN" sz="1050" kern="100" dirty="0">
                        <a:effectLst/>
                      </a:endParaRPr>
                    </a:p>
                    <a:p>
                      <a:pPr indent="76200" algn="just">
                        <a:lnSpc>
                          <a:spcPct val="200000"/>
                        </a:lnSpc>
                        <a:spcAft>
                          <a:spcPts val="0"/>
                        </a:spcAft>
                      </a:pPr>
                      <a:r>
                        <a:rPr lang="zh-CN" altLang="en-US" sz="1050" kern="100" dirty="0">
                          <a:effectLst/>
                        </a:rPr>
                        <a:t>王子超  对面向用户收集调查反馈</a:t>
                      </a:r>
                      <a:endParaRPr lang="zh-CN" sz="1050" kern="100" dirty="0">
                        <a:effectLst/>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具体需求分析</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设计约束</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附录</a:t>
            </a:r>
          </a:p>
        </p:txBody>
      </p:sp>
      <p:sp>
        <p:nvSpPr>
          <p:cNvPr id="2" name="矩形 1">
            <a:extLst>
              <a:ext uri="{FF2B5EF4-FFF2-40B4-BE49-F238E27FC236}">
                <a16:creationId xmlns:a16="http://schemas.microsoft.com/office/drawing/2014/main" id="{976FD68D-2749-43D6-A9E2-EF8B1E1FA356}"/>
              </a:ext>
            </a:extLst>
          </p:cNvPr>
          <p:cNvSpPr/>
          <p:nvPr/>
        </p:nvSpPr>
        <p:spPr>
          <a:xfrm>
            <a:off x="3537101" y="3938150"/>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55704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2923877"/>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矩形 25"/>
          <p:cNvSpPr/>
          <p:nvPr/>
        </p:nvSpPr>
        <p:spPr>
          <a:xfrm>
            <a:off x="2349840" y="80228"/>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42" y="531144"/>
            <a:ext cx="3095871" cy="4905872"/>
          </a:xfrm>
          <a:prstGeom prst="rect">
            <a:avLst/>
          </a:prstGeom>
        </p:spPr>
      </p:pic>
      <p:pic>
        <p:nvPicPr>
          <p:cNvPr id="28" name="图片 27">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611" y="531144"/>
            <a:ext cx="2485203" cy="5003495"/>
          </a:xfrm>
          <a:prstGeom prst="rect">
            <a:avLst/>
          </a:prstGeom>
        </p:spPr>
      </p:pic>
      <p:pic>
        <p:nvPicPr>
          <p:cNvPr id="29" name="图片 28">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6588773" y="588167"/>
            <a:ext cx="2490836" cy="5003494"/>
          </a:xfrm>
          <a:prstGeom prst="rect">
            <a:avLst/>
          </a:prstGeom>
        </p:spPr>
      </p:pic>
    </p:spTree>
    <p:extLst>
      <p:ext uri="{BB962C8B-B14F-4D97-AF65-F5344CB8AC3E}">
        <p14:creationId xmlns:p14="http://schemas.microsoft.com/office/powerpoint/2010/main" val="24290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矩形 25"/>
          <p:cNvSpPr/>
          <p:nvPr/>
        </p:nvSpPr>
        <p:spPr>
          <a:xfrm>
            <a:off x="2349840" y="80228"/>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2A84E760-B6B6-4B65-8EAC-8BFBC6C8007E}"/>
              </a:ext>
            </a:extLst>
          </p:cNvPr>
          <p:cNvGrpSpPr/>
          <p:nvPr/>
        </p:nvGrpSpPr>
        <p:grpSpPr>
          <a:xfrm>
            <a:off x="4150593" y="1403211"/>
            <a:ext cx="2834308" cy="5637320"/>
            <a:chOff x="2978741" y="756880"/>
            <a:chExt cx="2834308" cy="5637320"/>
          </a:xfrm>
        </p:grpSpPr>
        <p:pic>
          <p:nvPicPr>
            <p:cNvPr id="3" name="图片 2">
              <a:extLst>
                <a:ext uri="{FF2B5EF4-FFF2-40B4-BE49-F238E27FC236}">
                  <a16:creationId xmlns:a16="http://schemas.microsoft.com/office/drawing/2014/main" id="{A39E5DAE-C862-45AA-86A6-9B0531C97833}"/>
                </a:ext>
              </a:extLst>
            </p:cNvPr>
            <p:cNvPicPr>
              <a:picLocks noChangeAspect="1"/>
            </p:cNvPicPr>
            <p:nvPr/>
          </p:nvPicPr>
          <p:blipFill rotWithShape="1">
            <a:blip r:embed="rId2">
              <a:extLst>
                <a:ext uri="{28A0092B-C50C-407E-A947-70E740481C1C}">
                  <a14:useLocalDpi xmlns:a14="http://schemas.microsoft.com/office/drawing/2010/main" val="0"/>
                </a:ext>
              </a:extLst>
            </a:blip>
            <a:srcRect l="1" t="4660" r="130" b="3560"/>
            <a:stretch/>
          </p:blipFill>
          <p:spPr>
            <a:xfrm>
              <a:off x="2978741" y="756880"/>
              <a:ext cx="2834308" cy="5637320"/>
            </a:xfrm>
            <a:prstGeom prst="rect">
              <a:avLst/>
            </a:prstGeom>
          </p:spPr>
        </p:pic>
        <p:pic>
          <p:nvPicPr>
            <p:cNvPr id="7" name="图片 6">
              <a:extLst>
                <a:ext uri="{FF2B5EF4-FFF2-40B4-BE49-F238E27FC236}">
                  <a16:creationId xmlns:a16="http://schemas.microsoft.com/office/drawing/2014/main" id="{6DF8C8F3-65FB-40E0-B7FA-0E8D29BE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844" y="2405971"/>
              <a:ext cx="1140102" cy="1078205"/>
            </a:xfrm>
            <a:prstGeom prst="rect">
              <a:avLst/>
            </a:prstGeom>
          </p:spPr>
        </p:pic>
      </p:grpSp>
    </p:spTree>
    <p:extLst>
      <p:ext uri="{BB962C8B-B14F-4D97-AF65-F5344CB8AC3E}">
        <p14:creationId xmlns:p14="http://schemas.microsoft.com/office/powerpoint/2010/main" val="338301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具体需求分析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Specific requirements</a:t>
              </a:r>
            </a:p>
            <a:p>
              <a:r>
                <a:rPr lang="en-US" altLang="zh-CN" sz="2400" dirty="0">
                  <a:solidFill>
                    <a:schemeClr val="bg1"/>
                  </a:solidFill>
                  <a:latin typeface="微软雅黑 Light" panose="020B0502040204020203" pitchFamily="34" charset="-122"/>
                  <a:ea typeface="微软雅黑 Light" panose="020B0502040204020203" pitchFamily="34" charset="-122"/>
                </a:rPr>
                <a:t>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6177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、功能需求</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2862322"/>
          </a:xfrm>
          <a:prstGeom prst="rect">
            <a:avLst/>
          </a:prstGeom>
          <a:noFill/>
        </p:spPr>
        <p:txBody>
          <a:bodyPr wrap="square" rtlCol="0">
            <a:spAutoFit/>
          </a:bodyPr>
          <a:lstStyle/>
          <a:p>
            <a:pPr lvl="0"/>
            <a:r>
              <a:rPr lang="zh-CN" altLang="en-US" sz="2000" dirty="0"/>
              <a:t>本项目开发的总目标为：能实现在用户学习过程中能够记录每一个同学的课表、上课时间、地点、任课老师等课程信息，并通过推送消息的方式提醒学生按时上课，同时添加未完成事项的类似备忘录的功能确保每位同学按时完成作业或者其他待办事项。</a:t>
            </a:r>
          </a:p>
          <a:p>
            <a:pPr lvl="0"/>
            <a:r>
              <a:rPr lang="zh-CN" altLang="en-US" sz="2000" dirty="0"/>
              <a:t>主要分为四个模块：登陆注册模块正式用户功能模块，管理员功能模块。</a:t>
            </a:r>
            <a:endParaRPr lang="en-US" altLang="zh-CN" sz="2000" dirty="0"/>
          </a:p>
          <a:p>
            <a:pPr lvl="0"/>
            <a:r>
              <a:rPr lang="zh-CN" altLang="en-US" sz="2000" dirty="0"/>
              <a:t>具体子系统功能模块在</a:t>
            </a:r>
            <a:r>
              <a:rPr lang="en-US" altLang="zh-CN" sz="2000" dirty="0"/>
              <a:t>word</a:t>
            </a:r>
            <a:r>
              <a:rPr lang="zh-CN" altLang="en-US" sz="2000" dirty="0"/>
              <a:t>中</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1741</TotalTime>
  <Words>1745</Words>
  <Application>Microsoft Office PowerPoint</Application>
  <PresentationFormat>全屏显示(4:3)</PresentationFormat>
  <Paragraphs>182</Paragraphs>
  <Slides>20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3" baseType="lpstr">
      <vt:lpstr>Microsoft YaHei Light</vt:lpstr>
      <vt:lpstr>等线</vt:lpstr>
      <vt:lpstr>等线 Light</vt:lpstr>
      <vt:lpstr>黑体</vt:lpstr>
      <vt:lpstr>微软雅黑</vt:lpstr>
      <vt:lpstr>微软雅黑 Light</vt:lpstr>
      <vt:lpstr>Arial</vt:lpstr>
      <vt:lpstr>Calibri</vt:lpstr>
      <vt:lpstr>Calibri Light</vt:lpstr>
      <vt:lpstr>Impact</vt:lpstr>
      <vt:lpstr>Times New Roman</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159</cp:revision>
  <dcterms:created xsi:type="dcterms:W3CDTF">2018-03-18T13:41:17Z</dcterms:created>
  <dcterms:modified xsi:type="dcterms:W3CDTF">2019-04-14T04:17:19Z</dcterms:modified>
</cp:coreProperties>
</file>