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368" r:id="rId2"/>
    <p:sldId id="275" r:id="rId3"/>
    <p:sldId id="258" r:id="rId4"/>
    <p:sldId id="303" r:id="rId5"/>
    <p:sldId id="346" r:id="rId6"/>
    <p:sldId id="264" r:id="rId7"/>
    <p:sldId id="344" r:id="rId8"/>
    <p:sldId id="347" r:id="rId9"/>
    <p:sldId id="320" r:id="rId10"/>
    <p:sldId id="355" r:id="rId11"/>
    <p:sldId id="357" r:id="rId12"/>
    <p:sldId id="359" r:id="rId13"/>
    <p:sldId id="351" r:id="rId14"/>
    <p:sldId id="362" r:id="rId15"/>
    <p:sldId id="3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8ED"/>
    <a:srgbClr val="DEE9ED"/>
    <a:srgbClr val="8CE7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p:cViewPr varScale="1">
        <p:scale>
          <a:sx n="86" d="100"/>
          <a:sy n="86" d="100"/>
        </p:scale>
        <p:origin x="138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8E391-FE89-4CC7-9BD0-ACE05D40C667}" type="datetimeFigureOut">
              <a:rPr lang="zh-CN" altLang="en-US" smtClean="0"/>
              <a:t>2019/4/15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7E1BC-06C0-492D-8584-3F8653917AE3}" type="slidenum">
              <a:rPr lang="zh-CN" altLang="en-US" smtClean="0"/>
              <a:t>‹#›</a:t>
            </a:fld>
            <a:endParaRPr lang="zh-CN" altLang="en-US"/>
          </a:p>
        </p:txBody>
      </p:sp>
    </p:spTree>
    <p:extLst>
      <p:ext uri="{BB962C8B-B14F-4D97-AF65-F5344CB8AC3E}">
        <p14:creationId xmlns:p14="http://schemas.microsoft.com/office/powerpoint/2010/main" val="1551484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extLst>
      <p:ext uri="{BB962C8B-B14F-4D97-AF65-F5344CB8AC3E}">
        <p14:creationId xmlns:p14="http://schemas.microsoft.com/office/powerpoint/2010/main" val="3132243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02359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82640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112261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02235"/>
      </p:ext>
    </p:extLst>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11376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71456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17475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1"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66257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92892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42820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8107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8871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2F5F8-F761-48C6-9267-8C5034088554}" type="datetimeFigureOut">
              <a:rPr lang="zh-CN" altLang="en-US" smtClean="0"/>
              <a:t>2019/4/15</a:t>
            </a:fld>
            <a:endParaRPr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779246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5E8046C-AB43-4CA8-B822-A68A004E8452}"/>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a:off x="0" y="3184374"/>
            <a:ext cx="3777343" cy="2816378"/>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8" name="图片 7">
            <a:extLst>
              <a:ext uri="{FF2B5EF4-FFF2-40B4-BE49-F238E27FC236}">
                <a16:creationId xmlns:a16="http://schemas.microsoft.com/office/drawing/2014/main" id="{6939AFE2-B0BF-468D-AD04-62E67275F9F4}"/>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rot="10800000">
            <a:off x="5910943" y="857251"/>
            <a:ext cx="3233057" cy="241055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 name="文本框 9">
            <a:extLst>
              <a:ext uri="{FF2B5EF4-FFF2-40B4-BE49-F238E27FC236}">
                <a16:creationId xmlns:a16="http://schemas.microsoft.com/office/drawing/2014/main" id="{5CDB6186-B727-4B3C-B4D3-B3CE88ABA9CB}"/>
              </a:ext>
            </a:extLst>
          </p:cNvPr>
          <p:cNvSpPr txBox="1"/>
          <p:nvPr/>
        </p:nvSpPr>
        <p:spPr>
          <a:xfrm>
            <a:off x="710804" y="3070177"/>
            <a:ext cx="7722394" cy="715581"/>
          </a:xfrm>
          <a:prstGeom prst="rect">
            <a:avLst/>
          </a:prstGeom>
          <a:noFill/>
        </p:spPr>
        <p:txBody>
          <a:bodyPr wrap="square" rtlCol="0" anchor="ctr" anchorCtr="0">
            <a:spAutoFit/>
          </a:bodyPr>
          <a:lstStyle/>
          <a:p>
            <a:pPr algn="ctr"/>
            <a:r>
              <a:rPr lang="zh-CN" altLang="en-US" sz="4050" b="1" dirty="0">
                <a:latin typeface="+mj-ea"/>
                <a:ea typeface="+mj-ea"/>
              </a:rPr>
              <a:t>功能课程表项目计划</a:t>
            </a:r>
          </a:p>
        </p:txBody>
      </p:sp>
      <p:sp>
        <p:nvSpPr>
          <p:cNvPr id="13" name="椭圆 12">
            <a:extLst>
              <a:ext uri="{FF2B5EF4-FFF2-40B4-BE49-F238E27FC236}">
                <a16:creationId xmlns:a16="http://schemas.microsoft.com/office/drawing/2014/main" id="{7A14EFEA-3113-4BAE-AB42-5B1C3E14229C}"/>
              </a:ext>
            </a:extLst>
          </p:cNvPr>
          <p:cNvSpPr/>
          <p:nvPr/>
        </p:nvSpPr>
        <p:spPr>
          <a:xfrm>
            <a:off x="3328049" y="2034093"/>
            <a:ext cx="641243" cy="641243"/>
          </a:xfrm>
          <a:prstGeom prst="ellipse">
            <a:avLst/>
          </a:prstGeom>
          <a:gradFill>
            <a:gsLst>
              <a:gs pos="0">
                <a:schemeClr val="accent1">
                  <a:lumMod val="70000"/>
                  <a:lumOff val="30000"/>
                </a:schemeClr>
              </a:gs>
              <a:gs pos="100000">
                <a:schemeClr val="accent1"/>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2</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4" name="椭圆 13">
            <a:extLst>
              <a:ext uri="{FF2B5EF4-FFF2-40B4-BE49-F238E27FC236}">
                <a16:creationId xmlns:a16="http://schemas.microsoft.com/office/drawing/2014/main" id="{312E0BBD-6B5B-4158-ABA6-7CF612D46827}"/>
              </a:ext>
            </a:extLst>
          </p:cNvPr>
          <p:cNvSpPr/>
          <p:nvPr/>
        </p:nvSpPr>
        <p:spPr>
          <a:xfrm>
            <a:off x="3937565" y="2034093"/>
            <a:ext cx="641243" cy="641243"/>
          </a:xfrm>
          <a:prstGeom prst="ellipse">
            <a:avLst/>
          </a:prstGeom>
          <a:gradFill>
            <a:gsLst>
              <a:gs pos="0">
                <a:schemeClr val="accent2">
                  <a:lumMod val="70000"/>
                  <a:lumOff val="30000"/>
                </a:schemeClr>
              </a:gs>
              <a:gs pos="100000">
                <a:schemeClr val="accent2"/>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0</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5" name="椭圆 14">
            <a:extLst>
              <a:ext uri="{FF2B5EF4-FFF2-40B4-BE49-F238E27FC236}">
                <a16:creationId xmlns:a16="http://schemas.microsoft.com/office/drawing/2014/main" id="{B787B94C-9A66-44EF-9642-7FBD1EE1CF44}"/>
              </a:ext>
            </a:extLst>
          </p:cNvPr>
          <p:cNvSpPr/>
          <p:nvPr/>
        </p:nvSpPr>
        <p:spPr>
          <a:xfrm>
            <a:off x="4547081" y="2034093"/>
            <a:ext cx="641243" cy="641243"/>
          </a:xfrm>
          <a:prstGeom prst="ellipse">
            <a:avLst/>
          </a:prstGeom>
          <a:gradFill>
            <a:gsLst>
              <a:gs pos="0">
                <a:schemeClr val="accent3">
                  <a:lumMod val="70000"/>
                  <a:lumOff val="30000"/>
                </a:schemeClr>
              </a:gs>
              <a:gs pos="100000">
                <a:schemeClr val="accent3"/>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1</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6" name="椭圆 15">
            <a:extLst>
              <a:ext uri="{FF2B5EF4-FFF2-40B4-BE49-F238E27FC236}">
                <a16:creationId xmlns:a16="http://schemas.microsoft.com/office/drawing/2014/main" id="{BC248A4F-AD26-42E9-BE6D-AA05F3C2F7FE}"/>
              </a:ext>
            </a:extLst>
          </p:cNvPr>
          <p:cNvSpPr/>
          <p:nvPr/>
        </p:nvSpPr>
        <p:spPr>
          <a:xfrm>
            <a:off x="5156596" y="2034093"/>
            <a:ext cx="641243" cy="641243"/>
          </a:xfrm>
          <a:prstGeom prst="ellipse">
            <a:avLst/>
          </a:prstGeom>
          <a:gradFill>
            <a:gsLst>
              <a:gs pos="0">
                <a:schemeClr val="accent4">
                  <a:lumMod val="70000"/>
                  <a:lumOff val="30000"/>
                </a:schemeClr>
              </a:gs>
              <a:gs pos="100000">
                <a:schemeClr val="accent4"/>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9</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7" name="文本框 16">
            <a:extLst>
              <a:ext uri="{FF2B5EF4-FFF2-40B4-BE49-F238E27FC236}">
                <a16:creationId xmlns:a16="http://schemas.microsoft.com/office/drawing/2014/main" id="{883D18F5-54A4-4FC3-94CD-2A009B98DD81}"/>
              </a:ext>
            </a:extLst>
          </p:cNvPr>
          <p:cNvSpPr txBox="1"/>
          <p:nvPr/>
        </p:nvSpPr>
        <p:spPr>
          <a:xfrm>
            <a:off x="2996816" y="4180599"/>
            <a:ext cx="3100529" cy="338554"/>
          </a:xfrm>
          <a:prstGeom prst="rect">
            <a:avLst/>
          </a:prstGeom>
          <a:noFill/>
        </p:spPr>
        <p:txBody>
          <a:bodyPr wrap="none" rtlCol="0">
            <a:spAutoFit/>
          </a:bodyPr>
          <a:lstStyle/>
          <a:p>
            <a:r>
              <a:rPr lang="en-US" altLang="zh-CN" sz="1600" dirty="0">
                <a:latin typeface="微软雅黑" panose="020B0503020204020204" pitchFamily="34" charset="-122"/>
                <a:ea typeface="微软雅黑" panose="020B0503020204020204" pitchFamily="34" charset="-122"/>
              </a:rPr>
              <a:t>2018</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25</a:t>
            </a:r>
            <a:r>
              <a:rPr lang="zh-CN" altLang="en-US" sz="1600" dirty="0">
                <a:latin typeface="微软雅黑" panose="020B0503020204020204" pitchFamily="34" charset="-122"/>
                <a:ea typeface="微软雅黑" panose="020B0503020204020204" pitchFamily="34" charset="-122"/>
              </a:rPr>
              <a:t>日 </a:t>
            </a:r>
            <a:r>
              <a:rPr lang="en-US" altLang="zh-CN" sz="1600" dirty="0">
                <a:latin typeface="微软雅黑" panose="020B0503020204020204" pitchFamily="34" charset="-122"/>
                <a:ea typeface="微软雅黑" panose="020B0503020204020204" pitchFamily="34" charset="-122"/>
              </a:rPr>
              <a:t>SE2018</a:t>
            </a:r>
            <a:r>
              <a:rPr lang="zh-CN" altLang="en-US" sz="1600" dirty="0">
                <a:latin typeface="微软雅黑" panose="020B0503020204020204" pitchFamily="34" charset="-122"/>
                <a:ea typeface="微软雅黑" panose="020B0503020204020204" pitchFamily="34" charset="-122"/>
              </a:rPr>
              <a:t>春</a:t>
            </a:r>
            <a:r>
              <a:rPr lang="en-US" altLang="zh-CN" sz="1600" dirty="0">
                <a:latin typeface="微软雅黑" panose="020B0503020204020204" pitchFamily="34" charset="-122"/>
                <a:ea typeface="微软雅黑" panose="020B0503020204020204" pitchFamily="34" charset="-122"/>
              </a:rPr>
              <a:t>-G11</a:t>
            </a:r>
          </a:p>
        </p:txBody>
      </p:sp>
    </p:spTree>
    <p:extLst>
      <p:ext uri="{BB962C8B-B14F-4D97-AF65-F5344CB8AC3E}">
        <p14:creationId xmlns:p14="http://schemas.microsoft.com/office/powerpoint/2010/main" val="12130301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 calcmode="lin" valueType="num">
                                      <p:cBhvr>
                                        <p:cTn id="16" dur="500" fill="hold"/>
                                        <p:tgtEl>
                                          <p:spTgt spid="14"/>
                                        </p:tgtEl>
                                        <p:attrNameLst>
                                          <p:attrName>style.rotation</p:attrName>
                                        </p:attrNameLst>
                                      </p:cBhvr>
                                      <p:tavLst>
                                        <p:tav tm="0">
                                          <p:val>
                                            <p:fltVal val="360"/>
                                          </p:val>
                                        </p:tav>
                                        <p:tav tm="100000">
                                          <p:val>
                                            <p:fltVal val="0"/>
                                          </p:val>
                                        </p:tav>
                                      </p:tavLst>
                                    </p:anim>
                                    <p:animEffect transition="in" filter="fade">
                                      <p:cBhvr>
                                        <p:cTn id="17" dur="500"/>
                                        <p:tgtEl>
                                          <p:spTgt spid="14"/>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 calcmode="lin" valueType="num">
                                      <p:cBhvr>
                                        <p:cTn id="23" dur="500" fill="hold"/>
                                        <p:tgtEl>
                                          <p:spTgt spid="15"/>
                                        </p:tgtEl>
                                        <p:attrNameLst>
                                          <p:attrName>style.rotation</p:attrName>
                                        </p:attrNameLst>
                                      </p:cBhvr>
                                      <p:tavLst>
                                        <p:tav tm="0">
                                          <p:val>
                                            <p:fltVal val="360"/>
                                          </p:val>
                                        </p:tav>
                                        <p:tav tm="100000">
                                          <p:val>
                                            <p:fltVal val="0"/>
                                          </p:val>
                                        </p:tav>
                                      </p:tavLst>
                                    </p:anim>
                                    <p:animEffect transition="in" filter="fade">
                                      <p:cBhvr>
                                        <p:cTn id="24" dur="500"/>
                                        <p:tgtEl>
                                          <p:spTgt spid="15"/>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 calcmode="lin" valueType="num">
                                      <p:cBhvr>
                                        <p:cTn id="30" dur="500" fill="hold"/>
                                        <p:tgtEl>
                                          <p:spTgt spid="16"/>
                                        </p:tgtEl>
                                        <p:attrNameLst>
                                          <p:attrName>style.rotation</p:attrName>
                                        </p:attrNameLst>
                                      </p:cBhvr>
                                      <p:tavLst>
                                        <p:tav tm="0">
                                          <p:val>
                                            <p:fltVal val="360"/>
                                          </p:val>
                                        </p:tav>
                                        <p:tav tm="100000">
                                          <p:val>
                                            <p:fltVal val="0"/>
                                          </p:val>
                                        </p:tav>
                                      </p:tavLst>
                                    </p:anim>
                                    <p:animEffect transition="in" filter="fade">
                                      <p:cBhvr>
                                        <p:cTn id="31" dur="500"/>
                                        <p:tgtEl>
                                          <p:spTgt spid="16"/>
                                        </p:tgtEl>
                                      </p:cBhvr>
                                    </p:animEffect>
                                  </p:childTnLst>
                                </p:cTn>
                              </p:par>
                            </p:childTnLst>
                          </p:cTn>
                        </p:par>
                        <p:par>
                          <p:cTn id="32" fill="hold">
                            <p:stCondLst>
                              <p:cond delay="2000"/>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10"/>
                                        </p:tgtEl>
                                        <p:attrNameLst>
                                          <p:attrName>style.visibility</p:attrName>
                                        </p:attrNameLst>
                                      </p:cBhvr>
                                      <p:to>
                                        <p:strVal val="visible"/>
                                      </p:to>
                                    </p:set>
                                    <p:anim by="(-#ppt_w*2)" calcmode="lin" valueType="num">
                                      <p:cBhvr rctx="PPT">
                                        <p:cTn id="35" dur="500" autoRev="1" fill="hold">
                                          <p:stCondLst>
                                            <p:cond delay="0"/>
                                          </p:stCondLst>
                                        </p:cTn>
                                        <p:tgtEl>
                                          <p:spTgt spid="10"/>
                                        </p:tgtEl>
                                        <p:attrNameLst>
                                          <p:attrName>ppt_w</p:attrName>
                                        </p:attrNameLst>
                                      </p:cBhvr>
                                    </p:anim>
                                    <p:anim by="(#ppt_w*0.50)" calcmode="lin" valueType="num">
                                      <p:cBhvr>
                                        <p:cTn id="36" dur="500" decel="50000" autoRev="1" fill="hold">
                                          <p:stCondLst>
                                            <p:cond delay="0"/>
                                          </p:stCondLst>
                                        </p:cTn>
                                        <p:tgtEl>
                                          <p:spTgt spid="10"/>
                                        </p:tgtEl>
                                        <p:attrNameLst>
                                          <p:attrName>ppt_x</p:attrName>
                                        </p:attrNameLst>
                                      </p:cBhvr>
                                    </p:anim>
                                    <p:anim from="(-#ppt_h/2)" to="(#ppt_y)" calcmode="lin" valueType="num">
                                      <p:cBhvr>
                                        <p:cTn id="37" dur="1000" fill="hold">
                                          <p:stCondLst>
                                            <p:cond delay="0"/>
                                          </p:stCondLst>
                                        </p:cTn>
                                        <p:tgtEl>
                                          <p:spTgt spid="10"/>
                                        </p:tgtEl>
                                        <p:attrNameLst>
                                          <p:attrName>ppt_y</p:attrName>
                                        </p:attrNameLst>
                                      </p:cBhvr>
                                    </p:anim>
                                    <p:animRot by="21600000">
                                      <p:cBhvr>
                                        <p:cTn id="38" dur="1000" fill="hold">
                                          <p:stCondLst>
                                            <p:cond delay="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animBg="1"/>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311882"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75372" y="703490"/>
              <a:ext cx="1723549"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甘特图</a:t>
              </a:r>
            </a:p>
          </p:txBody>
        </p:sp>
        <p:sp>
          <p:nvSpPr>
            <p:cNvPr id="18" name="文本框 17">
              <a:extLst>
                <a:ext uri="{FF2B5EF4-FFF2-40B4-BE49-F238E27FC236}">
                  <a16:creationId xmlns:a16="http://schemas.microsoft.com/office/drawing/2014/main" id="{BED6706F-D3D9-425C-ADE6-DF4D7A1890A6}"/>
                </a:ext>
              </a:extLst>
            </p:cNvPr>
            <p:cNvSpPr txBox="1"/>
            <p:nvPr/>
          </p:nvSpPr>
          <p:spPr>
            <a:xfrm>
              <a:off x="147492" y="1411376"/>
              <a:ext cx="1552354"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Gantt Chart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pic>
        <p:nvPicPr>
          <p:cNvPr id="9" name="图片 8">
            <a:extLst>
              <a:ext uri="{FF2B5EF4-FFF2-40B4-BE49-F238E27FC236}">
                <a16:creationId xmlns:a16="http://schemas.microsoft.com/office/drawing/2014/main" id="{A1842570-B701-4150-8D3F-15A5ABC6992A}"/>
              </a:ext>
            </a:extLst>
          </p:cNvPr>
          <p:cNvPicPr>
            <a:picLocks noChangeAspect="1"/>
          </p:cNvPicPr>
          <p:nvPr/>
        </p:nvPicPr>
        <p:blipFill>
          <a:blip r:embed="rId2"/>
          <a:stretch>
            <a:fillRect/>
          </a:stretch>
        </p:blipFill>
        <p:spPr>
          <a:xfrm>
            <a:off x="2459374" y="1695788"/>
            <a:ext cx="6405712" cy="3466424"/>
          </a:xfrm>
          <a:prstGeom prst="rect">
            <a:avLst/>
          </a:prstGeom>
        </p:spPr>
      </p:pic>
    </p:spTree>
    <p:extLst>
      <p:ext uri="{BB962C8B-B14F-4D97-AF65-F5344CB8AC3E}">
        <p14:creationId xmlns:p14="http://schemas.microsoft.com/office/powerpoint/2010/main" val="202346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20" name="矩形 19">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14F5AF5-4F44-499F-BC59-758FC0711E32}"/>
                </a:ext>
              </a:extLst>
            </p:cNvPr>
            <p:cNvSpPr txBox="1"/>
            <p:nvPr/>
          </p:nvSpPr>
          <p:spPr>
            <a:xfrm>
              <a:off x="179962" y="756880"/>
              <a:ext cx="1107996"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预算</a:t>
              </a:r>
            </a:p>
          </p:txBody>
        </p:sp>
        <p:sp>
          <p:nvSpPr>
            <p:cNvPr id="22" name="文本框 21">
              <a:extLst>
                <a:ext uri="{FF2B5EF4-FFF2-40B4-BE49-F238E27FC236}">
                  <a16:creationId xmlns:a16="http://schemas.microsoft.com/office/drawing/2014/main" id="{C0998982-8805-459B-8671-C105ED176EC1}"/>
                </a:ext>
              </a:extLst>
            </p:cNvPr>
            <p:cNvSpPr txBox="1"/>
            <p:nvPr/>
          </p:nvSpPr>
          <p:spPr>
            <a:xfrm>
              <a:off x="179962" y="1454011"/>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The budget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4" name="矩形 3"/>
          <p:cNvSpPr/>
          <p:nvPr/>
        </p:nvSpPr>
        <p:spPr>
          <a:xfrm>
            <a:off x="2915566" y="2136340"/>
            <a:ext cx="5999834" cy="2585323"/>
          </a:xfrm>
          <a:prstGeom prst="rect">
            <a:avLst/>
          </a:prstGeom>
        </p:spPr>
        <p:txBody>
          <a:bodyPr wrap="square">
            <a:spAutoFit/>
          </a:bodyPr>
          <a:lstStyle/>
          <a:p>
            <a:pPr>
              <a:lnSpc>
                <a:spcPct val="150000"/>
              </a:lnSpc>
            </a:pPr>
            <a:r>
              <a:rPr lang="zh-CN" altLang="en-US" b="1" dirty="0">
                <a:latin typeface="Microsoft YaHei Light" charset="-122"/>
                <a:ea typeface="Microsoft YaHei Light" charset="-122"/>
                <a:cs typeface="Microsoft YaHei Light" charset="-122"/>
              </a:rPr>
              <a:t>支持软件：</a:t>
            </a:r>
            <a:r>
              <a:rPr lang="en-US" altLang="zh-CN" dirty="0" err="1">
                <a:latin typeface="Microsoft YaHei Light" charset="-122"/>
                <a:ea typeface="Microsoft YaHei Light" charset="-122"/>
                <a:cs typeface="Microsoft YaHei Light" charset="-122"/>
              </a:rPr>
              <a:t>JetBrains</a:t>
            </a:r>
            <a:r>
              <a:rPr lang="en-US" altLang="zh-CN" dirty="0">
                <a:latin typeface="Microsoft YaHei Light" charset="-122"/>
                <a:ea typeface="Microsoft YaHei Light" charset="-122"/>
                <a:cs typeface="Microsoft YaHei Light" charset="-122"/>
              </a:rPr>
              <a:t> </a:t>
            </a:r>
            <a:r>
              <a:rPr lang="en-US" altLang="zh-CN" dirty="0" err="1">
                <a:latin typeface="Microsoft YaHei Light" charset="-122"/>
                <a:ea typeface="Microsoft YaHei Light" charset="-122"/>
                <a:cs typeface="Microsoft YaHei Light" charset="-122"/>
              </a:rPr>
              <a:t>WebStorm</a:t>
            </a:r>
            <a:r>
              <a:rPr lang="en-US" altLang="zh-CN" dirty="0">
                <a:latin typeface="Microsoft YaHei Light" charset="-122"/>
                <a:ea typeface="Microsoft YaHei Light" charset="-122"/>
                <a:cs typeface="Microsoft YaHei Light" charset="-122"/>
              </a:rPr>
              <a:t> 11.0.3</a:t>
            </a:r>
            <a:r>
              <a:rPr lang="zh-CN" altLang="en-US" dirty="0">
                <a:latin typeface="Microsoft YaHei Light" charset="-122"/>
                <a:ea typeface="Microsoft YaHei Light" charset="-122"/>
                <a:cs typeface="Microsoft YaHei Light" charset="-122"/>
              </a:rPr>
              <a:t>、</a:t>
            </a:r>
            <a:r>
              <a:rPr lang="en-US" altLang="zh-CN" dirty="0" err="1">
                <a:latin typeface="Microsoft YaHei Light" charset="-122"/>
                <a:ea typeface="Microsoft YaHei Light" charset="-122"/>
                <a:cs typeface="Microsoft YaHei Light" charset="-122"/>
              </a:rPr>
              <a:t>AxureRP</a:t>
            </a:r>
            <a:r>
              <a:rPr lang="zh-CN" altLang="en-US" dirty="0">
                <a:latin typeface="Microsoft YaHei Light" charset="-122"/>
                <a:ea typeface="Microsoft YaHei Light" charset="-122"/>
                <a:cs typeface="Microsoft YaHei Light" charset="-122"/>
              </a:rPr>
              <a:t>、</a:t>
            </a:r>
            <a:r>
              <a:rPr lang="en-US" altLang="zh-CN" dirty="0">
                <a:latin typeface="Microsoft YaHei Light" charset="-122"/>
                <a:ea typeface="Microsoft YaHei Light" charset="-122"/>
                <a:cs typeface="Microsoft YaHei Light" charset="-122"/>
              </a:rPr>
              <a:t>Photoshop</a:t>
            </a:r>
            <a:r>
              <a:rPr lang="zh-CN" altLang="en-US" dirty="0">
                <a:latin typeface="Microsoft YaHei Light" charset="-122"/>
                <a:ea typeface="Microsoft YaHei Light" charset="-122"/>
                <a:cs typeface="Microsoft YaHei Light" charset="-122"/>
              </a:rPr>
              <a:t>、</a:t>
            </a:r>
            <a:r>
              <a:rPr lang="en-US" altLang="zh-CN" dirty="0">
                <a:latin typeface="Microsoft YaHei Light" charset="-122"/>
                <a:ea typeface="Microsoft YaHei Light" charset="-122"/>
                <a:cs typeface="Microsoft YaHei Light" charset="-122"/>
              </a:rPr>
              <a:t>office</a:t>
            </a:r>
            <a:r>
              <a:rPr lang="zh-CN" altLang="en-US" dirty="0">
                <a:latin typeface="Microsoft YaHei Light" charset="-122"/>
                <a:ea typeface="Microsoft YaHei Light" charset="-122"/>
                <a:cs typeface="Microsoft YaHei Light" charset="-122"/>
              </a:rPr>
              <a:t>、</a:t>
            </a:r>
            <a:r>
              <a:rPr lang="en-US" altLang="zh-CN" dirty="0">
                <a:latin typeface="Microsoft YaHei Light" charset="-122"/>
                <a:ea typeface="Microsoft YaHei Light" charset="-122"/>
                <a:cs typeface="Microsoft YaHei Light" charset="-122"/>
              </a:rPr>
              <a:t>IBM rational rose</a:t>
            </a:r>
            <a:r>
              <a:rPr lang="zh-CN" altLang="en-US" dirty="0">
                <a:latin typeface="Microsoft YaHei Light" charset="-122"/>
                <a:ea typeface="Microsoft YaHei Light" charset="-122"/>
                <a:cs typeface="Microsoft YaHei Light" charset="-122"/>
              </a:rPr>
              <a:t>、</a:t>
            </a:r>
            <a:r>
              <a:rPr lang="en-US" altLang="zh-CN" dirty="0" err="1">
                <a:latin typeface="Microsoft YaHei Light" charset="-122"/>
                <a:ea typeface="Microsoft YaHei Light" charset="-122"/>
                <a:cs typeface="Microsoft YaHei Light" charset="-122"/>
              </a:rPr>
              <a:t>Soursetree</a:t>
            </a:r>
            <a:endParaRPr lang="en-US" altLang="zh-CN" dirty="0">
              <a:latin typeface="Microsoft YaHei Light" charset="-122"/>
              <a:ea typeface="Microsoft YaHei Light" charset="-122"/>
              <a:cs typeface="Microsoft YaHei Light" charset="-122"/>
            </a:endParaRPr>
          </a:p>
          <a:p>
            <a:pPr>
              <a:lnSpc>
                <a:spcPct val="150000"/>
              </a:lnSpc>
            </a:pPr>
            <a:r>
              <a:rPr lang="zh-CN" altLang="en-US" b="1" dirty="0">
                <a:latin typeface="Microsoft YaHei Light" charset="-122"/>
                <a:ea typeface="Microsoft YaHei Light" charset="-122"/>
                <a:cs typeface="Microsoft YaHei Light" charset="-122"/>
              </a:rPr>
              <a:t>开发地点：</a:t>
            </a:r>
            <a:r>
              <a:rPr lang="zh-CN" altLang="en-US" dirty="0">
                <a:latin typeface="Microsoft YaHei Light" charset="-122"/>
                <a:ea typeface="Microsoft YaHei Light" charset="-122"/>
                <a:cs typeface="Microsoft YaHei Light" charset="-122"/>
              </a:rPr>
              <a:t>宿舍、机房、图书馆</a:t>
            </a:r>
          </a:p>
          <a:p>
            <a:pPr>
              <a:lnSpc>
                <a:spcPct val="150000"/>
              </a:lnSpc>
            </a:pPr>
            <a:r>
              <a:rPr lang="zh-CN" altLang="en-US" b="1" dirty="0">
                <a:latin typeface="Microsoft YaHei Light" charset="-122"/>
                <a:ea typeface="Microsoft YaHei Light" charset="-122"/>
                <a:cs typeface="Microsoft YaHei Light" charset="-122"/>
              </a:rPr>
              <a:t>实验设备：</a:t>
            </a:r>
            <a:r>
              <a:rPr lang="zh-CN" altLang="en-US" dirty="0">
                <a:latin typeface="Microsoft YaHei Light" charset="-122"/>
                <a:ea typeface="Microsoft YaHei Light" charset="-122"/>
                <a:cs typeface="Microsoft YaHei Light" charset="-122"/>
              </a:rPr>
              <a:t>个人</a:t>
            </a:r>
            <a:r>
              <a:rPr lang="en-US" altLang="zh-CN" dirty="0">
                <a:latin typeface="Microsoft YaHei Light" charset="-122"/>
                <a:ea typeface="Microsoft YaHei Light" charset="-122"/>
                <a:cs typeface="Microsoft YaHei Light" charset="-122"/>
              </a:rPr>
              <a:t>PC </a:t>
            </a:r>
            <a:r>
              <a:rPr lang="zh-CN" altLang="en-US" dirty="0">
                <a:latin typeface="Microsoft YaHei Light" charset="-122"/>
                <a:ea typeface="Microsoft YaHei Light" charset="-122"/>
                <a:cs typeface="Microsoft YaHei Light" charset="-122"/>
              </a:rPr>
              <a:t>机、笔记本、实验室</a:t>
            </a:r>
            <a:r>
              <a:rPr lang="en-US" altLang="zh-CN" dirty="0">
                <a:latin typeface="Microsoft YaHei Light" charset="-122"/>
                <a:ea typeface="Microsoft YaHei Light" charset="-122"/>
                <a:cs typeface="Microsoft YaHei Light" charset="-122"/>
              </a:rPr>
              <a:t>PC</a:t>
            </a:r>
            <a:r>
              <a:rPr lang="zh-CN" altLang="en-US" dirty="0">
                <a:latin typeface="Microsoft YaHei Light" charset="-122"/>
                <a:ea typeface="Microsoft YaHei Light" charset="-122"/>
                <a:cs typeface="Microsoft YaHei Light" charset="-122"/>
              </a:rPr>
              <a:t>机</a:t>
            </a:r>
          </a:p>
          <a:p>
            <a:pPr>
              <a:lnSpc>
                <a:spcPct val="150000"/>
              </a:lnSpc>
            </a:pPr>
            <a:r>
              <a:rPr lang="zh-CN" altLang="en-US" b="1" dirty="0">
                <a:latin typeface="Microsoft YaHei Light" charset="-122"/>
                <a:ea typeface="Microsoft YaHei Light" charset="-122"/>
                <a:cs typeface="Microsoft YaHei Light" charset="-122"/>
              </a:rPr>
              <a:t>项目资源维护需求的数目和类型：</a:t>
            </a:r>
            <a:r>
              <a:rPr lang="en-US" altLang="zh-CN" dirty="0">
                <a:latin typeface="Microsoft YaHei Light" charset="-122"/>
                <a:ea typeface="Microsoft YaHei Light" charset="-122"/>
                <a:cs typeface="Microsoft YaHei Light" charset="-122"/>
              </a:rPr>
              <a:t>4</a:t>
            </a:r>
            <a:r>
              <a:rPr lang="zh-CN" altLang="en-US" dirty="0">
                <a:latin typeface="Microsoft YaHei Light" charset="-122"/>
                <a:ea typeface="Microsoft YaHei Light" charset="-122"/>
                <a:cs typeface="Microsoft YaHei Light" charset="-122"/>
              </a:rPr>
              <a:t>台个人电脑</a:t>
            </a:r>
          </a:p>
          <a:p>
            <a:pPr>
              <a:lnSpc>
                <a:spcPct val="150000"/>
              </a:lnSpc>
            </a:pPr>
            <a:r>
              <a:rPr lang="zh-CN" altLang="en-US" b="1" dirty="0">
                <a:latin typeface="Microsoft YaHei Light" charset="-122"/>
                <a:ea typeface="Microsoft YaHei Light" charset="-122"/>
                <a:cs typeface="Microsoft YaHei Light" charset="-122"/>
              </a:rPr>
              <a:t>操作系统：</a:t>
            </a:r>
            <a:r>
              <a:rPr lang="en-US" altLang="zh-CN" dirty="0">
                <a:latin typeface="Microsoft YaHei Light" charset="-122"/>
                <a:ea typeface="Microsoft YaHei Light" charset="-122"/>
                <a:cs typeface="Microsoft YaHei Light" charset="-122"/>
              </a:rPr>
              <a:t>Windows</a:t>
            </a:r>
            <a:r>
              <a:rPr lang="zh-CN" altLang="en-US" dirty="0">
                <a:latin typeface="Microsoft YaHei Light" charset="-122"/>
                <a:ea typeface="Microsoft YaHei Light" charset="-122"/>
                <a:cs typeface="Microsoft YaHei Light" charset="-122"/>
              </a:rPr>
              <a:t>操作系统</a:t>
            </a:r>
          </a:p>
        </p:txBody>
      </p:sp>
      <p:sp>
        <p:nvSpPr>
          <p:cNvPr id="16" name="矩形 15">
            <a:extLst>
              <a:ext uri="{FF2B5EF4-FFF2-40B4-BE49-F238E27FC236}">
                <a16:creationId xmlns:a16="http://schemas.microsoft.com/office/drawing/2014/main" id="{F6D1BB74-1947-4A77-99FE-AC0CEF37B3FB}"/>
              </a:ext>
            </a:extLst>
          </p:cNvPr>
          <p:cNvSpPr/>
          <p:nvPr/>
        </p:nvSpPr>
        <p:spPr>
          <a:xfrm>
            <a:off x="2915566" y="1515566"/>
            <a:ext cx="1210588"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设备成本</a:t>
            </a:r>
          </a:p>
        </p:txBody>
      </p:sp>
    </p:spTree>
    <p:extLst>
      <p:ext uri="{BB962C8B-B14F-4D97-AF65-F5344CB8AC3E}">
        <p14:creationId xmlns:p14="http://schemas.microsoft.com/office/powerpoint/2010/main" val="64520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20" name="矩形 19">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14F5AF5-4F44-499F-BC59-758FC0711E32}"/>
                </a:ext>
              </a:extLst>
            </p:cNvPr>
            <p:cNvSpPr txBox="1"/>
            <p:nvPr/>
          </p:nvSpPr>
          <p:spPr>
            <a:xfrm>
              <a:off x="179962" y="756880"/>
              <a:ext cx="1107996"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预算</a:t>
              </a:r>
            </a:p>
          </p:txBody>
        </p:sp>
        <p:sp>
          <p:nvSpPr>
            <p:cNvPr id="22" name="文本框 21">
              <a:extLst>
                <a:ext uri="{FF2B5EF4-FFF2-40B4-BE49-F238E27FC236}">
                  <a16:creationId xmlns:a16="http://schemas.microsoft.com/office/drawing/2014/main" id="{C0998982-8805-459B-8671-C105ED176EC1}"/>
                </a:ext>
              </a:extLst>
            </p:cNvPr>
            <p:cNvSpPr txBox="1"/>
            <p:nvPr/>
          </p:nvSpPr>
          <p:spPr>
            <a:xfrm>
              <a:off x="179962" y="1454011"/>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The budget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6" name="矩形 15">
            <a:extLst>
              <a:ext uri="{FF2B5EF4-FFF2-40B4-BE49-F238E27FC236}">
                <a16:creationId xmlns:a16="http://schemas.microsoft.com/office/drawing/2014/main" id="{F6D1BB74-1947-4A77-99FE-AC0CEF37B3FB}"/>
              </a:ext>
            </a:extLst>
          </p:cNvPr>
          <p:cNvSpPr/>
          <p:nvPr/>
        </p:nvSpPr>
        <p:spPr>
          <a:xfrm>
            <a:off x="2915566" y="1515566"/>
            <a:ext cx="2236510"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项目具体任务预算</a:t>
            </a:r>
          </a:p>
        </p:txBody>
      </p:sp>
      <p:sp>
        <p:nvSpPr>
          <p:cNvPr id="2" name="文本框 1"/>
          <p:cNvSpPr txBox="1"/>
          <p:nvPr/>
        </p:nvSpPr>
        <p:spPr>
          <a:xfrm>
            <a:off x="2416092" y="2833954"/>
            <a:ext cx="1107996" cy="369332"/>
          </a:xfrm>
          <a:prstGeom prst="rect">
            <a:avLst/>
          </a:prstGeom>
          <a:noFill/>
        </p:spPr>
        <p:txBody>
          <a:bodyPr wrap="none" rtlCol="0">
            <a:spAutoFit/>
          </a:bodyPr>
          <a:lstStyle/>
          <a:p>
            <a:r>
              <a:rPr kumimoji="1" lang="zh-CN" altLang="en-US">
                <a:latin typeface="Microsoft YaHei Light" charset="-122"/>
                <a:ea typeface="Microsoft YaHei Light" charset="-122"/>
                <a:cs typeface="Microsoft YaHei Light" charset="-122"/>
              </a:rPr>
              <a:t>前期准备</a:t>
            </a:r>
          </a:p>
        </p:txBody>
      </p:sp>
      <p:sp>
        <p:nvSpPr>
          <p:cNvPr id="9" name="文本框 8"/>
          <p:cNvSpPr txBox="1"/>
          <p:nvPr/>
        </p:nvSpPr>
        <p:spPr>
          <a:xfrm>
            <a:off x="3041407" y="3865472"/>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可行性研究</a:t>
            </a:r>
          </a:p>
        </p:txBody>
      </p:sp>
      <p:sp>
        <p:nvSpPr>
          <p:cNvPr id="10" name="文本框 9"/>
          <p:cNvSpPr txBox="1"/>
          <p:nvPr/>
        </p:nvSpPr>
        <p:spPr>
          <a:xfrm>
            <a:off x="4077533" y="2830195"/>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需求分析</a:t>
            </a:r>
          </a:p>
        </p:txBody>
      </p:sp>
      <p:sp>
        <p:nvSpPr>
          <p:cNvPr id="11" name="文本框 10"/>
          <p:cNvSpPr txBox="1"/>
          <p:nvPr/>
        </p:nvSpPr>
        <p:spPr>
          <a:xfrm>
            <a:off x="4763333" y="3865472"/>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规格说明</a:t>
            </a:r>
          </a:p>
        </p:txBody>
      </p:sp>
      <p:sp>
        <p:nvSpPr>
          <p:cNvPr id="12" name="文本框 11"/>
          <p:cNvSpPr txBox="1"/>
          <p:nvPr/>
        </p:nvSpPr>
        <p:spPr>
          <a:xfrm>
            <a:off x="5591176" y="2829731"/>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设计</a:t>
            </a:r>
          </a:p>
        </p:txBody>
      </p:sp>
      <p:sp>
        <p:nvSpPr>
          <p:cNvPr id="13" name="文本框 12"/>
          <p:cNvSpPr txBox="1"/>
          <p:nvPr/>
        </p:nvSpPr>
        <p:spPr>
          <a:xfrm>
            <a:off x="6336048" y="3865472"/>
            <a:ext cx="1371600" cy="369332"/>
          </a:xfrm>
          <a:prstGeom prst="rect">
            <a:avLst/>
          </a:prstGeom>
          <a:noFill/>
        </p:spPr>
        <p:txBody>
          <a:bodyPr wrap="square" rtlCol="0">
            <a:spAutoFit/>
          </a:bodyPr>
          <a:lstStyle/>
          <a:p>
            <a:r>
              <a:rPr kumimoji="1" lang="zh-CN" altLang="en-US">
                <a:latin typeface="Microsoft YaHei Light" charset="-122"/>
                <a:ea typeface="Microsoft YaHei Light" charset="-122"/>
                <a:cs typeface="Microsoft YaHei Light" charset="-122"/>
              </a:rPr>
              <a:t>编码</a:t>
            </a:r>
            <a:endParaRPr kumimoji="1" lang="zh-CN" altLang="en-US" dirty="0">
              <a:latin typeface="Microsoft YaHei Light" charset="-122"/>
              <a:ea typeface="Microsoft YaHei Light" charset="-122"/>
              <a:cs typeface="Microsoft YaHei Light" charset="-122"/>
            </a:endParaRPr>
          </a:p>
        </p:txBody>
      </p:sp>
      <p:sp>
        <p:nvSpPr>
          <p:cNvPr id="14" name="文本框 13"/>
          <p:cNvSpPr txBox="1"/>
          <p:nvPr/>
        </p:nvSpPr>
        <p:spPr>
          <a:xfrm>
            <a:off x="6768847" y="2829731"/>
            <a:ext cx="1371600" cy="369332"/>
          </a:xfrm>
          <a:prstGeom prst="rect">
            <a:avLst/>
          </a:prstGeom>
          <a:noFill/>
        </p:spPr>
        <p:txBody>
          <a:bodyPr wrap="square" rtlCol="0">
            <a:spAutoFit/>
          </a:bodyPr>
          <a:lstStyle/>
          <a:p>
            <a:r>
              <a:rPr kumimoji="1" lang="zh-CN" altLang="en-US">
                <a:latin typeface="Microsoft YaHei Light" charset="-122"/>
                <a:ea typeface="Microsoft YaHei Light" charset="-122"/>
                <a:cs typeface="Microsoft YaHei Light" charset="-122"/>
              </a:rPr>
              <a:t>综合测试</a:t>
            </a:r>
            <a:endParaRPr kumimoji="1" lang="zh-CN" altLang="en-US" dirty="0">
              <a:latin typeface="Microsoft YaHei Light" charset="-122"/>
              <a:ea typeface="Microsoft YaHei Light" charset="-122"/>
              <a:cs typeface="Microsoft YaHei Light" charset="-122"/>
            </a:endParaRPr>
          </a:p>
        </p:txBody>
      </p:sp>
      <p:sp>
        <p:nvSpPr>
          <p:cNvPr id="15" name="文本框 14"/>
          <p:cNvSpPr txBox="1"/>
          <p:nvPr/>
        </p:nvSpPr>
        <p:spPr>
          <a:xfrm>
            <a:off x="7630992" y="3865472"/>
            <a:ext cx="1371600" cy="369332"/>
          </a:xfrm>
          <a:prstGeom prst="rect">
            <a:avLst/>
          </a:prstGeom>
          <a:noFill/>
        </p:spPr>
        <p:txBody>
          <a:bodyPr wrap="square" rtlCol="0">
            <a:spAutoFit/>
          </a:bodyPr>
          <a:lstStyle/>
          <a:p>
            <a:r>
              <a:rPr kumimoji="1" lang="zh-CN" altLang="en-US" dirty="0">
                <a:latin typeface="Microsoft YaHei Light" charset="-122"/>
                <a:ea typeface="Microsoft YaHei Light" charset="-122"/>
                <a:cs typeface="Microsoft YaHei Light" charset="-122"/>
              </a:rPr>
              <a:t>维护</a:t>
            </a:r>
          </a:p>
        </p:txBody>
      </p:sp>
      <p:cxnSp>
        <p:nvCxnSpPr>
          <p:cNvPr id="5" name="直线连接符 4"/>
          <p:cNvCxnSpPr/>
          <p:nvPr/>
        </p:nvCxnSpPr>
        <p:spPr>
          <a:xfrm>
            <a:off x="2416092" y="3604846"/>
            <a:ext cx="6586500" cy="0"/>
          </a:xfrm>
          <a:prstGeom prst="line">
            <a:avLst/>
          </a:prstGeom>
          <a:ln w="9525"/>
        </p:spPr>
        <p:style>
          <a:lnRef idx="1">
            <a:schemeClr val="dk1"/>
          </a:lnRef>
          <a:fillRef idx="0">
            <a:schemeClr val="dk1"/>
          </a:fillRef>
          <a:effectRef idx="0">
            <a:schemeClr val="dk1"/>
          </a:effectRef>
          <a:fontRef idx="minor">
            <a:schemeClr val="tx1"/>
          </a:fontRef>
        </p:style>
      </p:cxnSp>
      <p:sp>
        <p:nvSpPr>
          <p:cNvPr id="8" name="椭圆 7"/>
          <p:cNvSpPr/>
          <p:nvPr/>
        </p:nvSpPr>
        <p:spPr>
          <a:xfrm>
            <a:off x="2905613"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4" name="椭圆 23"/>
          <p:cNvSpPr/>
          <p:nvPr/>
        </p:nvSpPr>
        <p:spPr>
          <a:xfrm>
            <a:off x="3628298"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5" name="椭圆 24"/>
          <p:cNvSpPr/>
          <p:nvPr/>
        </p:nvSpPr>
        <p:spPr>
          <a:xfrm>
            <a:off x="4572000"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6" name="椭圆 25"/>
          <p:cNvSpPr/>
          <p:nvPr/>
        </p:nvSpPr>
        <p:spPr>
          <a:xfrm>
            <a:off x="5250229"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7" name="椭圆 26"/>
          <p:cNvSpPr/>
          <p:nvPr/>
        </p:nvSpPr>
        <p:spPr>
          <a:xfrm>
            <a:off x="5843960"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8" name="椭圆 27"/>
          <p:cNvSpPr/>
          <p:nvPr/>
        </p:nvSpPr>
        <p:spPr>
          <a:xfrm>
            <a:off x="6631122"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29" name="椭圆 28"/>
          <p:cNvSpPr/>
          <p:nvPr/>
        </p:nvSpPr>
        <p:spPr>
          <a:xfrm>
            <a:off x="7277775"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0" name="椭圆 29"/>
          <p:cNvSpPr/>
          <p:nvPr/>
        </p:nvSpPr>
        <p:spPr>
          <a:xfrm>
            <a:off x="7906676" y="355999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cxnSp>
        <p:nvCxnSpPr>
          <p:cNvPr id="18" name="直线连接符 17"/>
          <p:cNvCxnSpPr/>
          <p:nvPr/>
        </p:nvCxnSpPr>
        <p:spPr>
          <a:xfrm>
            <a:off x="2947622" y="3242174"/>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2" name="直线连接符 31"/>
          <p:cNvCxnSpPr/>
          <p:nvPr/>
        </p:nvCxnSpPr>
        <p:spPr>
          <a:xfrm>
            <a:off x="3664298" y="3559995"/>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3" name="直线连接符 32"/>
          <p:cNvCxnSpPr/>
          <p:nvPr/>
        </p:nvCxnSpPr>
        <p:spPr>
          <a:xfrm>
            <a:off x="4602975" y="3236830"/>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4" name="直线连接符 33"/>
          <p:cNvCxnSpPr/>
          <p:nvPr/>
        </p:nvCxnSpPr>
        <p:spPr>
          <a:xfrm>
            <a:off x="5292927" y="3559995"/>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5" name="直线连接符 34"/>
          <p:cNvCxnSpPr/>
          <p:nvPr/>
        </p:nvCxnSpPr>
        <p:spPr>
          <a:xfrm>
            <a:off x="5879960" y="3269960"/>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6" name="直线连接符 35"/>
          <p:cNvCxnSpPr/>
          <p:nvPr/>
        </p:nvCxnSpPr>
        <p:spPr>
          <a:xfrm>
            <a:off x="6667122" y="3580120"/>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7" name="直线连接符 36"/>
          <p:cNvCxnSpPr/>
          <p:nvPr/>
        </p:nvCxnSpPr>
        <p:spPr>
          <a:xfrm>
            <a:off x="7320473" y="3281683"/>
            <a:ext cx="0" cy="323165"/>
          </a:xfrm>
          <a:prstGeom prst="line">
            <a:avLst/>
          </a:prstGeom>
        </p:spPr>
        <p:style>
          <a:lnRef idx="1">
            <a:schemeClr val="dk1"/>
          </a:lnRef>
          <a:fillRef idx="0">
            <a:schemeClr val="dk1"/>
          </a:fillRef>
          <a:effectRef idx="0">
            <a:schemeClr val="dk1"/>
          </a:effectRef>
          <a:fontRef idx="minor">
            <a:schemeClr val="tx1"/>
          </a:fontRef>
        </p:style>
      </p:cxnSp>
      <p:cxnSp>
        <p:nvCxnSpPr>
          <p:cNvPr id="38" name="直线连接符 37"/>
          <p:cNvCxnSpPr/>
          <p:nvPr/>
        </p:nvCxnSpPr>
        <p:spPr>
          <a:xfrm>
            <a:off x="7950205" y="3591843"/>
            <a:ext cx="0" cy="32316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5511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par>
                                <p:cTn id="9" presetID="10" presetClass="entr" presetSubtype="0" fill="hold" grpId="0" nodeType="with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50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50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nodeType="withEffect">
                                  <p:stCondLst>
                                    <p:cond delay="50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par>
                                <p:cTn id="57" presetID="10" presetClass="entr" presetSubtype="0" fill="hold" nodeType="withEffect">
                                  <p:stCondLst>
                                    <p:cond delay="50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par>
                                <p:cTn id="60" presetID="10" presetClass="entr" presetSubtype="0" fill="hold" nodeType="withEffect">
                                  <p:stCondLst>
                                    <p:cond delay="50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par>
                                <p:cTn id="63" presetID="10" presetClass="entr" presetSubtype="0" fill="hold" nodeType="withEffect">
                                  <p:stCondLst>
                                    <p:cond delay="50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nodeType="withEffect">
                                  <p:stCondLst>
                                    <p:cond delay="500"/>
                                  </p:stCondLst>
                                  <p:childTnLst>
                                    <p:set>
                                      <p:cBhvr>
                                        <p:cTn id="67" dur="1" fill="hold">
                                          <p:stCondLst>
                                            <p:cond delay="0"/>
                                          </p:stCondLst>
                                        </p:cTn>
                                        <p:tgtEl>
                                          <p:spTgt spid="35"/>
                                        </p:tgtEl>
                                        <p:attrNameLst>
                                          <p:attrName>style.visibility</p:attrName>
                                        </p:attrNameLst>
                                      </p:cBhvr>
                                      <p:to>
                                        <p:strVal val="visible"/>
                                      </p:to>
                                    </p:set>
                                    <p:animEffect transition="in" filter="fade">
                                      <p:cBhvr>
                                        <p:cTn id="68" dur="500"/>
                                        <p:tgtEl>
                                          <p:spTgt spid="35"/>
                                        </p:tgtEl>
                                      </p:cBhvr>
                                    </p:animEffect>
                                  </p:childTnLst>
                                </p:cTn>
                              </p:par>
                              <p:par>
                                <p:cTn id="69" presetID="10" presetClass="entr" presetSubtype="0" fill="hold" nodeType="withEffect">
                                  <p:stCondLst>
                                    <p:cond delay="50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500"/>
                                        <p:tgtEl>
                                          <p:spTgt spid="36"/>
                                        </p:tgtEl>
                                      </p:cBhvr>
                                    </p:animEffect>
                                  </p:childTnLst>
                                </p:cTn>
                              </p:par>
                              <p:par>
                                <p:cTn id="72" presetID="10" presetClass="entr" presetSubtype="0" fill="hold" nodeType="withEffect">
                                  <p:stCondLst>
                                    <p:cond delay="500"/>
                                  </p:stCondLst>
                                  <p:childTnLst>
                                    <p:set>
                                      <p:cBhvr>
                                        <p:cTn id="73" dur="1" fill="hold">
                                          <p:stCondLst>
                                            <p:cond delay="0"/>
                                          </p:stCondLst>
                                        </p:cTn>
                                        <p:tgtEl>
                                          <p:spTgt spid="37"/>
                                        </p:tgtEl>
                                        <p:attrNameLst>
                                          <p:attrName>style.visibility</p:attrName>
                                        </p:attrNameLst>
                                      </p:cBhvr>
                                      <p:to>
                                        <p:strVal val="visible"/>
                                      </p:to>
                                    </p:set>
                                    <p:animEffect transition="in" filter="fade">
                                      <p:cBhvr>
                                        <p:cTn id="74" dur="500"/>
                                        <p:tgtEl>
                                          <p:spTgt spid="37"/>
                                        </p:tgtEl>
                                      </p:cBhvr>
                                    </p:animEffect>
                                  </p:childTnLst>
                                </p:cTn>
                              </p:par>
                              <p:par>
                                <p:cTn id="75" presetID="10" presetClass="entr" presetSubtype="0" fill="hold" nodeType="withEffect">
                                  <p:stCondLst>
                                    <p:cond delay="50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500"/>
                                        <p:tgtEl>
                                          <p:spTgt spid="38"/>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5"/>
                                        </p:tgtEl>
                                        <p:attrNameLst>
                                          <p:attrName>style.visibility</p:attrName>
                                        </p:attrNameLst>
                                      </p:cBhvr>
                                      <p:to>
                                        <p:strVal val="visible"/>
                                      </p:to>
                                    </p:set>
                                    <p:animEffect transition="in" filter="fade">
                                      <p:cBhvr>
                                        <p:cTn id="8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P spid="13" grpId="0"/>
      <p:bldP spid="14" grpId="0"/>
      <p:bldP spid="15" grpId="0"/>
      <p:bldP spid="8" grpId="0" animBg="1"/>
      <p:bldP spid="24" grpId="0" animBg="1"/>
      <p:bldP spid="25" grpId="0" animBg="1"/>
      <p:bldP spid="26" grpId="0" animBg="1"/>
      <p:bldP spid="27" grpId="0" animBg="1"/>
      <p:bldP spid="28" grpId="0" animBg="1"/>
      <p:bldP spid="29" grpId="0" animBg="1"/>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
            <a:extLst>
              <a:ext uri="{FF2B5EF4-FFF2-40B4-BE49-F238E27FC236}">
                <a16:creationId xmlns:a16="http://schemas.microsoft.com/office/drawing/2014/main" id="{DA2DD40C-5452-4C2E-961A-28713678FE70}"/>
              </a:ext>
            </a:extLst>
          </p:cNvPr>
          <p:cNvGrpSpPr/>
          <p:nvPr/>
        </p:nvGrpSpPr>
        <p:grpSpPr>
          <a:xfrm>
            <a:off x="2" y="0"/>
            <a:ext cx="2447461" cy="6858000"/>
            <a:chOff x="0" y="0"/>
            <a:chExt cx="2447461" cy="6858000"/>
          </a:xfrm>
        </p:grpSpPr>
        <p:sp>
          <p:nvSpPr>
            <p:cNvPr id="14" name="矩形 13">
              <a:extLst>
                <a:ext uri="{FF2B5EF4-FFF2-40B4-BE49-F238E27FC236}">
                  <a16:creationId xmlns:a16="http://schemas.microsoft.com/office/drawing/2014/main" id="{B4E0122F-E1D4-4A24-B900-4B130D82741E}"/>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F9CD1CA-F01E-4E35-BB5E-8BBFE9286116}"/>
                </a:ext>
              </a:extLst>
            </p:cNvPr>
            <p:cNvSpPr txBox="1"/>
            <p:nvPr/>
          </p:nvSpPr>
          <p:spPr>
            <a:xfrm>
              <a:off x="135580" y="756880"/>
              <a:ext cx="2311881" cy="461665"/>
            </a:xfrm>
            <a:prstGeom prst="rect">
              <a:avLst/>
            </a:prstGeom>
            <a:noFill/>
            <a:ln>
              <a:noFill/>
            </a:ln>
          </p:spPr>
          <p:txBody>
            <a:bodyPr wrap="square" rtlCol="0">
              <a:spAutoFit/>
            </a:bodyPr>
            <a:lstStyle/>
            <a:p>
              <a:r>
                <a:rPr lang="zh-CN" altLang="en-US" sz="2400" dirty="0">
                  <a:solidFill>
                    <a:schemeClr val="bg1"/>
                  </a:solidFill>
                  <a:latin typeface="微软雅黑 Light" panose="020B0502040204020203" pitchFamily="34" charset="-122"/>
                  <a:ea typeface="微软雅黑 Light" panose="020B0502040204020203" pitchFamily="34" charset="-122"/>
                </a:rPr>
                <a:t>会议记录</a:t>
              </a:r>
            </a:p>
          </p:txBody>
        </p:sp>
        <p:sp>
          <p:nvSpPr>
            <p:cNvPr id="16" name="文本框 15">
              <a:extLst>
                <a:ext uri="{FF2B5EF4-FFF2-40B4-BE49-F238E27FC236}">
                  <a16:creationId xmlns:a16="http://schemas.microsoft.com/office/drawing/2014/main" id="{F1222369-1E52-4525-9033-E485FFD3FECA}"/>
                </a:ext>
              </a:extLst>
            </p:cNvPr>
            <p:cNvSpPr txBox="1"/>
            <p:nvPr/>
          </p:nvSpPr>
          <p:spPr>
            <a:xfrm>
              <a:off x="91196" y="1283703"/>
              <a:ext cx="2220686"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Meeting minute</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1132532729"/>
              </p:ext>
            </p:extLst>
          </p:nvPr>
        </p:nvGraphicFramePr>
        <p:xfrm>
          <a:off x="3009137" y="222063"/>
          <a:ext cx="5760911" cy="6174105"/>
        </p:xfrm>
        <a:graphic>
          <a:graphicData uri="http://schemas.openxmlformats.org/drawingml/2006/table">
            <a:tbl>
              <a:tblPr>
                <a:tableStyleId>{5C22544A-7EE6-4342-B048-85BDC9FD1C3A}</a:tableStyleId>
              </a:tblPr>
              <a:tblGrid>
                <a:gridCol w="801886">
                  <a:extLst>
                    <a:ext uri="{9D8B030D-6E8A-4147-A177-3AD203B41FA5}">
                      <a16:colId xmlns:a16="http://schemas.microsoft.com/office/drawing/2014/main" val="20000"/>
                    </a:ext>
                  </a:extLst>
                </a:gridCol>
                <a:gridCol w="2321246">
                  <a:extLst>
                    <a:ext uri="{9D8B030D-6E8A-4147-A177-3AD203B41FA5}">
                      <a16:colId xmlns:a16="http://schemas.microsoft.com/office/drawing/2014/main" val="20001"/>
                    </a:ext>
                  </a:extLst>
                </a:gridCol>
                <a:gridCol w="738577">
                  <a:extLst>
                    <a:ext uri="{9D8B030D-6E8A-4147-A177-3AD203B41FA5}">
                      <a16:colId xmlns:a16="http://schemas.microsoft.com/office/drawing/2014/main" val="20002"/>
                    </a:ext>
                  </a:extLst>
                </a:gridCol>
                <a:gridCol w="1899202">
                  <a:extLst>
                    <a:ext uri="{9D8B030D-6E8A-4147-A177-3AD203B41FA5}">
                      <a16:colId xmlns:a16="http://schemas.microsoft.com/office/drawing/2014/main" val="20003"/>
                    </a:ext>
                  </a:extLst>
                </a:gridCol>
              </a:tblGrid>
              <a:tr h="176209">
                <a:tc>
                  <a:txBody>
                    <a:bodyPr/>
                    <a:lstStyle/>
                    <a:p>
                      <a:pPr algn="ctr">
                        <a:lnSpc>
                          <a:spcPct val="200000"/>
                        </a:lnSpc>
                        <a:spcAft>
                          <a:spcPts val="0"/>
                        </a:spcAft>
                      </a:pPr>
                      <a:r>
                        <a:rPr lang="zh-CN" sz="1050" kern="100">
                          <a:effectLst/>
                        </a:rPr>
                        <a:t>会议地点</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微信语音</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会议时间</a:t>
                      </a:r>
                      <a:endParaRPr lang="zh-CN" sz="1050" kern="100">
                        <a:effectLst/>
                        <a:latin typeface="Times New Roman" charset="0"/>
                        <a:ea typeface="宋体" charset="-122"/>
                      </a:endParaRPr>
                    </a:p>
                  </a:txBody>
                  <a:tcPr marL="40043" marR="40043" marT="0" marB="0"/>
                </a:tc>
                <a:tc>
                  <a:txBody>
                    <a:bodyPr/>
                    <a:lstStyle/>
                    <a:p>
                      <a:pPr algn="just">
                        <a:lnSpc>
                          <a:spcPct val="200000"/>
                        </a:lnSpc>
                        <a:spcAft>
                          <a:spcPts val="0"/>
                        </a:spcAft>
                      </a:pPr>
                      <a:r>
                        <a:rPr lang="en-US" sz="1050" kern="100" dirty="0">
                          <a:effectLst/>
                        </a:rPr>
                        <a:t>20</a:t>
                      </a:r>
                      <a:r>
                        <a:rPr lang="en-US" altLang="zh-CN" sz="1050" kern="100" dirty="0">
                          <a:effectLst/>
                        </a:rPr>
                        <a:t>19</a:t>
                      </a:r>
                      <a:r>
                        <a:rPr lang="en-US" sz="1050" kern="100" dirty="0">
                          <a:effectLst/>
                        </a:rPr>
                        <a:t>.3.16 21:00</a:t>
                      </a:r>
                      <a:endParaRPr lang="zh-CN" sz="1050" kern="100" dirty="0">
                        <a:effectLst/>
                        <a:latin typeface="Times New Roman" charset="0"/>
                        <a:ea typeface="宋体" charset="-122"/>
                      </a:endParaRPr>
                    </a:p>
                  </a:txBody>
                  <a:tcPr marL="40043" marR="40043" marT="0" marB="0"/>
                </a:tc>
                <a:extLst>
                  <a:ext uri="{0D108BD9-81ED-4DB2-BD59-A6C34878D82A}">
                    <a16:rowId xmlns:a16="http://schemas.microsoft.com/office/drawing/2014/main" val="10000"/>
                  </a:ext>
                </a:extLst>
              </a:tr>
              <a:tr h="176209">
                <a:tc>
                  <a:txBody>
                    <a:bodyPr/>
                    <a:lstStyle/>
                    <a:p>
                      <a:pPr algn="ctr">
                        <a:lnSpc>
                          <a:spcPct val="200000"/>
                        </a:lnSpc>
                        <a:spcAft>
                          <a:spcPts val="0"/>
                        </a:spcAft>
                      </a:pPr>
                      <a:r>
                        <a:rPr lang="zh-CN" sz="1050" kern="100">
                          <a:effectLst/>
                        </a:rPr>
                        <a:t>主 持 人</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altLang="en-US" sz="1050" kern="100" dirty="0">
                          <a:effectLst/>
                          <a:latin typeface="Times New Roman" charset="0"/>
                          <a:ea typeface="宋体" charset="-122"/>
                        </a:rPr>
                        <a:t>方绪俊</a:t>
                      </a:r>
                      <a:endParaRPr lang="zh-CN" sz="1050" kern="100" dirty="0">
                        <a:effectLst/>
                        <a:latin typeface="Times New Roman" charset="0"/>
                        <a:ea typeface="宋体" charset="-122"/>
                      </a:endParaRPr>
                    </a:p>
                  </a:txBody>
                  <a:tcPr marL="40043" marR="40043" marT="0" marB="0"/>
                </a:tc>
                <a:tc>
                  <a:txBody>
                    <a:bodyPr/>
                    <a:lstStyle/>
                    <a:p>
                      <a:pPr algn="ctr">
                        <a:lnSpc>
                          <a:spcPct val="200000"/>
                        </a:lnSpc>
                        <a:spcAft>
                          <a:spcPts val="0"/>
                        </a:spcAft>
                      </a:pPr>
                      <a:r>
                        <a:rPr lang="zh-CN" sz="1050" kern="100">
                          <a:effectLst/>
                        </a:rPr>
                        <a:t>记录 人</a:t>
                      </a:r>
                      <a:endParaRPr lang="zh-CN" sz="1050" kern="100">
                        <a:effectLst/>
                        <a:latin typeface="Times New Roman" charset="0"/>
                        <a:ea typeface="宋体" charset="-122"/>
                      </a:endParaRPr>
                    </a:p>
                  </a:txBody>
                  <a:tcPr marL="40043" marR="40043" marT="0" marB="0"/>
                </a:tc>
                <a:tc>
                  <a:txBody>
                    <a:bodyPr/>
                    <a:lstStyle/>
                    <a:p>
                      <a:pPr algn="ctr">
                        <a:lnSpc>
                          <a:spcPct val="200000"/>
                        </a:lnSpc>
                        <a:spcAft>
                          <a:spcPts val="0"/>
                        </a:spcAft>
                      </a:pPr>
                      <a:r>
                        <a:rPr lang="zh-CN" altLang="en-US" sz="1050" kern="100" dirty="0">
                          <a:effectLst/>
                          <a:latin typeface="Times New Roman" charset="0"/>
                          <a:ea typeface="宋体" charset="-122"/>
                        </a:rPr>
                        <a:t>赵雨泽</a:t>
                      </a:r>
                      <a:endParaRPr lang="zh-CN" sz="1050" kern="100" dirty="0">
                        <a:effectLst/>
                        <a:latin typeface="Times New Roman" charset="0"/>
                        <a:ea typeface="宋体" charset="-122"/>
                      </a:endParaRPr>
                    </a:p>
                  </a:txBody>
                  <a:tcPr marL="40043" marR="40043" marT="0" marB="0"/>
                </a:tc>
                <a:extLst>
                  <a:ext uri="{0D108BD9-81ED-4DB2-BD59-A6C34878D82A}">
                    <a16:rowId xmlns:a16="http://schemas.microsoft.com/office/drawing/2014/main" val="10001"/>
                  </a:ext>
                </a:extLst>
              </a:tr>
              <a:tr h="176209">
                <a:tc>
                  <a:txBody>
                    <a:bodyPr/>
                    <a:lstStyle/>
                    <a:p>
                      <a:pPr algn="ctr">
                        <a:lnSpc>
                          <a:spcPct val="200000"/>
                        </a:lnSpc>
                        <a:spcAft>
                          <a:spcPts val="0"/>
                        </a:spcAft>
                      </a:pPr>
                      <a:r>
                        <a:rPr lang="zh-CN" sz="1050" kern="100">
                          <a:effectLst/>
                        </a:rPr>
                        <a:t>参会人员</a:t>
                      </a:r>
                      <a:endParaRPr lang="zh-CN" sz="1050" kern="100">
                        <a:effectLst/>
                        <a:latin typeface="Times New Roman" charset="0"/>
                        <a:ea typeface="宋体" charset="-122"/>
                      </a:endParaRPr>
                    </a:p>
                  </a:txBody>
                  <a:tcPr marL="40043" marR="40043" marT="0" marB="0" anchor="ctr"/>
                </a:tc>
                <a:tc gridSpan="3">
                  <a:txBody>
                    <a:bodyPr/>
                    <a:lstStyle/>
                    <a:p>
                      <a:pPr algn="ctr">
                        <a:lnSpc>
                          <a:spcPct val="200000"/>
                        </a:lnSpc>
                        <a:spcAft>
                          <a:spcPts val="0"/>
                        </a:spcAft>
                      </a:pPr>
                      <a:r>
                        <a:rPr lang="zh-CN" altLang="en-US" sz="1050" kern="100" dirty="0">
                          <a:effectLst/>
                        </a:rPr>
                        <a:t>方绪俊、赵雨泽、王子超</a:t>
                      </a:r>
                      <a:endParaRPr lang="zh-CN" sz="1050" kern="100" dirty="0">
                        <a:effectLst/>
                        <a:latin typeface="Times New Roman" charset="0"/>
                        <a:ea typeface="宋体" charset="-122"/>
                      </a:endParaRPr>
                    </a:p>
                  </a:txBody>
                  <a:tcPr marL="40043" marR="40043"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176209">
                <a:tc>
                  <a:txBody>
                    <a:bodyPr/>
                    <a:lstStyle/>
                    <a:p>
                      <a:pPr algn="ctr">
                        <a:lnSpc>
                          <a:spcPct val="200000"/>
                        </a:lnSpc>
                        <a:spcAft>
                          <a:spcPts val="0"/>
                        </a:spcAft>
                      </a:pPr>
                      <a:r>
                        <a:rPr lang="zh-CN" sz="1050" kern="100">
                          <a:effectLst/>
                        </a:rPr>
                        <a:t>会议主题</a:t>
                      </a:r>
                      <a:endParaRPr lang="zh-CN" sz="1050" kern="100">
                        <a:effectLst/>
                        <a:latin typeface="Times New Roman" charset="0"/>
                        <a:ea typeface="宋体" charset="-122"/>
                      </a:endParaRPr>
                    </a:p>
                  </a:txBody>
                  <a:tcPr marL="40043" marR="40043" marT="0" marB="0" anchor="ctr"/>
                </a:tc>
                <a:tc gridSpan="3">
                  <a:txBody>
                    <a:bodyPr/>
                    <a:lstStyle/>
                    <a:p>
                      <a:pPr algn="ctr">
                        <a:lnSpc>
                          <a:spcPct val="200000"/>
                        </a:lnSpc>
                        <a:spcAft>
                          <a:spcPts val="0"/>
                        </a:spcAft>
                      </a:pPr>
                      <a:r>
                        <a:rPr lang="zh-CN" sz="1050" kern="100" dirty="0">
                          <a:effectLst/>
                        </a:rPr>
                        <a:t>关于项目</a:t>
                      </a:r>
                      <a:r>
                        <a:rPr lang="zh-CN" altLang="en-US" sz="1050" kern="100" dirty="0">
                          <a:effectLst/>
                        </a:rPr>
                        <a:t>计划</a:t>
                      </a:r>
                      <a:r>
                        <a:rPr lang="zh-CN" sz="1050" kern="100" dirty="0">
                          <a:effectLst/>
                        </a:rPr>
                        <a:t>的讨论</a:t>
                      </a:r>
                      <a:endParaRPr lang="zh-CN" sz="1050" kern="100" dirty="0">
                        <a:effectLst/>
                        <a:latin typeface="Times New Roman" charset="0"/>
                        <a:ea typeface="宋体" charset="-122"/>
                      </a:endParaRPr>
                    </a:p>
                  </a:txBody>
                  <a:tcPr marL="40043" marR="40043"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3050297">
                <a:tc gridSpan="4">
                  <a:txBody>
                    <a:bodyPr/>
                    <a:lstStyle/>
                    <a:p>
                      <a:pPr indent="76200" algn="just">
                        <a:lnSpc>
                          <a:spcPct val="200000"/>
                        </a:lnSpc>
                        <a:spcAft>
                          <a:spcPts val="0"/>
                        </a:spcAft>
                      </a:pPr>
                      <a:r>
                        <a:rPr lang="zh-CN" sz="1050" kern="100" dirty="0">
                          <a:effectLst/>
                        </a:rPr>
                        <a:t>会议内容：</a:t>
                      </a:r>
                    </a:p>
                    <a:p>
                      <a:pPr marL="342900" lvl="0" indent="-342900" algn="just">
                        <a:lnSpc>
                          <a:spcPct val="200000"/>
                        </a:lnSpc>
                        <a:spcAft>
                          <a:spcPts val="0"/>
                        </a:spcAft>
                        <a:buFont typeface="+mj-lt"/>
                        <a:buAutoNum type="arabicPeriod"/>
                      </a:pPr>
                      <a:r>
                        <a:rPr lang="zh-CN" sz="1050" kern="100" dirty="0">
                          <a:effectLst/>
                        </a:rPr>
                        <a:t>确定软件具体的功能。</a:t>
                      </a:r>
                    </a:p>
                    <a:p>
                      <a:pPr marL="342900" lvl="0" indent="-342900" algn="just">
                        <a:lnSpc>
                          <a:spcPct val="200000"/>
                        </a:lnSpc>
                        <a:spcAft>
                          <a:spcPts val="0"/>
                        </a:spcAft>
                        <a:buFont typeface="+mj-lt"/>
                        <a:buAutoNum type="arabicPeriod"/>
                      </a:pPr>
                      <a:r>
                        <a:rPr lang="zh-CN" sz="1050" kern="100" dirty="0">
                          <a:effectLst/>
                        </a:rPr>
                        <a:t>确定软件所需技术。</a:t>
                      </a:r>
                    </a:p>
                    <a:p>
                      <a:pPr marL="342900" lvl="0" indent="-342900" algn="just">
                        <a:lnSpc>
                          <a:spcPct val="200000"/>
                        </a:lnSpc>
                        <a:spcAft>
                          <a:spcPts val="0"/>
                        </a:spcAft>
                        <a:buFont typeface="+mj-lt"/>
                        <a:buAutoNum type="arabicPeriod"/>
                      </a:pPr>
                      <a:r>
                        <a:rPr lang="zh-CN" sz="1050" kern="100" dirty="0">
                          <a:effectLst/>
                        </a:rPr>
                        <a:t>确定软件实现形式。</a:t>
                      </a:r>
                    </a:p>
                    <a:p>
                      <a:pPr indent="76200" algn="just">
                        <a:lnSpc>
                          <a:spcPct val="200000"/>
                        </a:lnSpc>
                        <a:spcAft>
                          <a:spcPts val="0"/>
                        </a:spcAft>
                      </a:pPr>
                      <a:r>
                        <a:rPr lang="zh-CN" sz="1050" kern="100" dirty="0">
                          <a:effectLst/>
                        </a:rPr>
                        <a:t>具体如下：</a:t>
                      </a:r>
                    </a:p>
                    <a:p>
                      <a:pPr marL="342900" lvl="0" indent="-342900" algn="just">
                        <a:lnSpc>
                          <a:spcPct val="200000"/>
                        </a:lnSpc>
                        <a:spcAft>
                          <a:spcPts val="0"/>
                        </a:spcAft>
                        <a:buFont typeface="+mj-lt"/>
                        <a:buAutoNum type="arabicPeriod"/>
                      </a:pPr>
                      <a:r>
                        <a:rPr lang="zh-CN" sz="1050" kern="100" dirty="0">
                          <a:effectLst/>
                        </a:rPr>
                        <a:t>使用人群：全体人员</a:t>
                      </a:r>
                    </a:p>
                    <a:p>
                      <a:pPr marL="342900" lvl="0" indent="-342900" algn="just">
                        <a:lnSpc>
                          <a:spcPct val="200000"/>
                        </a:lnSpc>
                        <a:spcAft>
                          <a:spcPts val="0"/>
                        </a:spcAft>
                        <a:buFont typeface="+mj-lt"/>
                        <a:buAutoNum type="arabicPeriod"/>
                      </a:pPr>
                      <a:r>
                        <a:rPr lang="zh-CN" sz="1050" kern="100" dirty="0">
                          <a:effectLst/>
                        </a:rPr>
                        <a:t>项目环境：</a:t>
                      </a:r>
                      <a:r>
                        <a:rPr lang="zh-CN" altLang="en-US" sz="1050" kern="100" dirty="0">
                          <a:effectLst/>
                        </a:rPr>
                        <a:t>微信平台</a:t>
                      </a:r>
                      <a:endParaRPr lang="zh-CN" sz="1050" kern="100" dirty="0">
                        <a:effectLst/>
                      </a:endParaRPr>
                    </a:p>
                    <a:p>
                      <a:pPr marL="342900" lvl="0" indent="-342900" algn="just">
                        <a:lnSpc>
                          <a:spcPct val="200000"/>
                        </a:lnSpc>
                        <a:spcAft>
                          <a:spcPts val="0"/>
                        </a:spcAft>
                        <a:buFont typeface="+mj-lt"/>
                        <a:buAutoNum type="arabicPeriod"/>
                      </a:pPr>
                      <a:r>
                        <a:rPr lang="zh-CN" sz="1050" kern="100" dirty="0">
                          <a:effectLst/>
                        </a:rPr>
                        <a:t>最终效果：能通过关键字搜索来获取用户所需信息。</a:t>
                      </a:r>
                    </a:p>
                    <a:p>
                      <a:pPr marL="342900" lvl="0" indent="-342900" algn="just">
                        <a:lnSpc>
                          <a:spcPct val="200000"/>
                        </a:lnSpc>
                        <a:spcAft>
                          <a:spcPts val="0"/>
                        </a:spcAft>
                        <a:buFont typeface="+mj-lt"/>
                        <a:buAutoNum type="arabicPeriod"/>
                      </a:pPr>
                      <a:r>
                        <a:rPr lang="zh-CN" sz="1050" kern="100" dirty="0">
                          <a:effectLst/>
                        </a:rPr>
                        <a:t>具体功能：打开</a:t>
                      </a:r>
                      <a:r>
                        <a:rPr lang="zh-CN" altLang="en-US" sz="1050" kern="100" dirty="0">
                          <a:effectLst/>
                        </a:rPr>
                        <a:t>小程序</a:t>
                      </a:r>
                      <a:r>
                        <a:rPr lang="zh-CN" sz="1050" kern="100" dirty="0">
                          <a:effectLst/>
                        </a:rPr>
                        <a:t>，</a:t>
                      </a:r>
                      <a:r>
                        <a:rPr lang="zh-CN" altLang="en-US" sz="1050" kern="100" dirty="0">
                          <a:effectLst/>
                        </a:rPr>
                        <a:t>进入小程序</a:t>
                      </a:r>
                      <a:r>
                        <a:rPr lang="zh-CN" sz="1050" kern="100" dirty="0">
                          <a:effectLst/>
                        </a:rPr>
                        <a:t>后即可直接在界面操作；</a:t>
                      </a:r>
                      <a:r>
                        <a:rPr lang="zh-CN" altLang="en-US" sz="1050" kern="100" dirty="0">
                          <a:effectLst/>
                        </a:rPr>
                        <a:t>打开小程序用户的课表起始为空，界面将设有一个导入课表的</a:t>
                      </a:r>
                      <a:r>
                        <a:rPr lang="en-US" altLang="zh-CN" sz="1050" kern="100" dirty="0">
                          <a:effectLst/>
                        </a:rPr>
                        <a:t>button</a:t>
                      </a:r>
                      <a:r>
                        <a:rPr lang="zh-CN" altLang="en-US" sz="1050" kern="100" dirty="0">
                          <a:effectLst/>
                        </a:rPr>
                        <a:t>，用户选取具体学年和学期并输入教务系统账号密码即可通过后台爬虫获取课表信息。</a:t>
                      </a:r>
                    </a:p>
                    <a:p>
                      <a:pPr marL="342900" lvl="0" indent="-342900" algn="just">
                        <a:lnSpc>
                          <a:spcPct val="200000"/>
                        </a:lnSpc>
                        <a:spcAft>
                          <a:spcPts val="0"/>
                        </a:spcAft>
                        <a:buFont typeface="+mj-lt"/>
                        <a:buAutoNum type="arabicPeriod"/>
                      </a:pPr>
                      <a:r>
                        <a:rPr lang="zh-CN" sz="1050" kern="100" dirty="0">
                          <a:effectLst/>
                        </a:rPr>
                        <a:t>数据存放：</a:t>
                      </a:r>
                      <a:r>
                        <a:rPr lang="en-US" sz="1050" kern="100" dirty="0">
                          <a:effectLst/>
                        </a:rPr>
                        <a:t>SQLite</a:t>
                      </a:r>
                      <a:r>
                        <a:rPr lang="zh-CN" sz="1050" kern="100" dirty="0">
                          <a:effectLst/>
                        </a:rPr>
                        <a:t>数据库存储数据。</a:t>
                      </a:r>
                    </a:p>
                    <a:p>
                      <a:pPr marL="342900" lvl="0" indent="-342900" algn="just">
                        <a:lnSpc>
                          <a:spcPct val="200000"/>
                        </a:lnSpc>
                        <a:spcAft>
                          <a:spcPts val="0"/>
                        </a:spcAft>
                        <a:buFont typeface="+mj-lt"/>
                        <a:buAutoNum type="arabicPeriod"/>
                      </a:pPr>
                      <a:r>
                        <a:rPr lang="zh-CN" sz="1050" kern="100" dirty="0">
                          <a:effectLst/>
                        </a:rPr>
                        <a:t>最重难点：</a:t>
                      </a:r>
                      <a:r>
                        <a:rPr lang="en-US" sz="1050" kern="100" dirty="0">
                          <a:effectLst/>
                        </a:rPr>
                        <a:t>app</a:t>
                      </a:r>
                      <a:r>
                        <a:rPr lang="zh-CN" sz="1050" kern="100" dirty="0">
                          <a:effectLst/>
                        </a:rPr>
                        <a:t>用啥开发；如何实现搜索引擎；爬虫；分析数据；如何让</a:t>
                      </a:r>
                      <a:r>
                        <a:rPr lang="en-US" sz="1050" kern="100" dirty="0">
                          <a:effectLst/>
                        </a:rPr>
                        <a:t>python</a:t>
                      </a:r>
                      <a:r>
                        <a:rPr lang="zh-CN" sz="1050" kern="100" dirty="0">
                          <a:effectLst/>
                        </a:rPr>
                        <a:t>实现你的指令；</a:t>
                      </a:r>
                      <a:r>
                        <a:rPr lang="en-US" sz="1050" kern="100" dirty="0">
                          <a:effectLst/>
                        </a:rPr>
                        <a:t>UI</a:t>
                      </a:r>
                      <a:r>
                        <a:rPr lang="zh-CN" sz="1050" kern="100" dirty="0">
                          <a:effectLst/>
                        </a:rPr>
                        <a:t>用啥做；搜索结果弹窗展示问题；</a:t>
                      </a:r>
                      <a:r>
                        <a:rPr lang="en-US" sz="1050" kern="100" dirty="0">
                          <a:effectLst/>
                        </a:rPr>
                        <a:t>app</a:t>
                      </a:r>
                      <a:r>
                        <a:rPr lang="zh-CN" sz="1050" kern="100" dirty="0">
                          <a:effectLst/>
                        </a:rPr>
                        <a:t>浮窗效果；数据存放。</a:t>
                      </a:r>
                    </a:p>
                    <a:p>
                      <a:pPr indent="76200" algn="just">
                        <a:lnSpc>
                          <a:spcPct val="200000"/>
                        </a:lnSpc>
                        <a:spcAft>
                          <a:spcPts val="0"/>
                        </a:spcAft>
                      </a:pPr>
                      <a:r>
                        <a:rPr lang="zh-CN" sz="1050" kern="100" dirty="0">
                          <a:effectLst/>
                        </a:rPr>
                        <a:t>近期安排：</a:t>
                      </a:r>
                    </a:p>
                    <a:p>
                      <a:pPr indent="76200" algn="just">
                        <a:lnSpc>
                          <a:spcPct val="200000"/>
                        </a:lnSpc>
                        <a:spcAft>
                          <a:spcPts val="0"/>
                        </a:spcAft>
                      </a:pPr>
                      <a:r>
                        <a:rPr lang="en-US" sz="1050" kern="100" dirty="0">
                          <a:effectLst/>
                        </a:rPr>
                        <a:t>3.17</a:t>
                      </a:r>
                      <a:r>
                        <a:rPr lang="zh-CN" sz="1050" kern="100" dirty="0">
                          <a:effectLst/>
                        </a:rPr>
                        <a:t>继续开会并分配作业。</a:t>
                      </a:r>
                      <a:endParaRPr lang="zh-CN" sz="1050" kern="100" dirty="0">
                        <a:effectLst/>
                        <a:latin typeface="Times New Roman" charset="0"/>
                        <a:ea typeface="宋体" charset="-122"/>
                      </a:endParaRPr>
                    </a:p>
                  </a:txBody>
                  <a:tcPr marL="40043" marR="40043"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8600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20" name="矩形 19">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绩效评价</a:t>
              </a:r>
            </a:p>
          </p:txBody>
        </p:sp>
        <p:sp>
          <p:nvSpPr>
            <p:cNvPr id="22" name="文本框 21">
              <a:extLst>
                <a:ext uri="{FF2B5EF4-FFF2-40B4-BE49-F238E27FC236}">
                  <a16:creationId xmlns:a16="http://schemas.microsoft.com/office/drawing/2014/main" id="{C0998982-8805-459B-8671-C105ED176EC1}"/>
                </a:ext>
              </a:extLst>
            </p:cNvPr>
            <p:cNvSpPr txBox="1"/>
            <p:nvPr/>
          </p:nvSpPr>
          <p:spPr>
            <a:xfrm>
              <a:off x="179962" y="1454011"/>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The Performance Evaluation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8" name="矩形 7">
            <a:extLst>
              <a:ext uri="{FF2B5EF4-FFF2-40B4-BE49-F238E27FC236}">
                <a16:creationId xmlns:a16="http://schemas.microsoft.com/office/drawing/2014/main" id="{B7E427DF-29B4-4607-8C16-69C0DF996A6B}"/>
              </a:ext>
            </a:extLst>
          </p:cNvPr>
          <p:cNvSpPr/>
          <p:nvPr/>
        </p:nvSpPr>
        <p:spPr>
          <a:xfrm>
            <a:off x="2915566" y="2136340"/>
            <a:ext cx="5999834" cy="2122697"/>
          </a:xfrm>
          <a:prstGeom prst="rect">
            <a:avLst/>
          </a:prstGeom>
        </p:spPr>
        <p:txBody>
          <a:bodyPr wrap="square">
            <a:spAutoFit/>
          </a:bodyPr>
          <a:lstStyle/>
          <a:p>
            <a:pPr>
              <a:lnSpc>
                <a:spcPct val="150000"/>
              </a:lnSpc>
            </a:pPr>
            <a:r>
              <a:rPr lang="zh-CN" altLang="en-US" b="1" dirty="0">
                <a:latin typeface="Microsoft YaHei Light" charset="-122"/>
                <a:ea typeface="Microsoft YaHei Light" charset="-122"/>
                <a:cs typeface="Microsoft YaHei Light" charset="-122"/>
              </a:rPr>
              <a:t>组长：</a:t>
            </a:r>
            <a:endParaRPr lang="en-US" altLang="zh-CN" b="1" dirty="0">
              <a:latin typeface="Microsoft YaHei Light" charset="-122"/>
              <a:ea typeface="Microsoft YaHei Light" charset="-122"/>
              <a:cs typeface="Microsoft YaHei Light" charset="-122"/>
            </a:endParaRPr>
          </a:p>
          <a:p>
            <a:pPr>
              <a:lnSpc>
                <a:spcPct val="150000"/>
              </a:lnSpc>
            </a:pPr>
            <a:r>
              <a:rPr lang="zh-CN" altLang="en-US" b="1" dirty="0">
                <a:latin typeface="Microsoft YaHei Light" charset="-122"/>
                <a:ea typeface="Microsoft YaHei Light" charset="-122"/>
                <a:cs typeface="Microsoft YaHei Light" charset="-122"/>
              </a:rPr>
              <a:t>方绪俊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9</a:t>
            </a:r>
          </a:p>
          <a:p>
            <a:pPr>
              <a:lnSpc>
                <a:spcPct val="150000"/>
              </a:lnSpc>
            </a:pPr>
            <a:r>
              <a:rPr lang="zh-CN" altLang="en-US" b="1" dirty="0">
                <a:latin typeface="Microsoft YaHei Light" charset="-122"/>
                <a:ea typeface="Microsoft YaHei Light" charset="-122"/>
                <a:cs typeface="Microsoft YaHei Light" charset="-122"/>
              </a:rPr>
              <a:t>组员</a:t>
            </a:r>
            <a:r>
              <a:rPr lang="en-US" altLang="zh-CN" b="1" dirty="0">
                <a:latin typeface="Microsoft YaHei Light" charset="-122"/>
                <a:ea typeface="Microsoft YaHei Light" charset="-122"/>
                <a:cs typeface="Microsoft YaHei Light" charset="-122"/>
              </a:rPr>
              <a:t>:</a:t>
            </a:r>
          </a:p>
          <a:p>
            <a:pPr>
              <a:lnSpc>
                <a:spcPct val="150000"/>
              </a:lnSpc>
            </a:pPr>
            <a:r>
              <a:rPr lang="zh-CN" altLang="en-US" b="1" dirty="0">
                <a:latin typeface="Microsoft YaHei Light" charset="-122"/>
                <a:ea typeface="Microsoft YaHei Light" charset="-122"/>
                <a:cs typeface="Microsoft YaHei Light" charset="-122"/>
              </a:rPr>
              <a:t>赵雨泽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9</a:t>
            </a:r>
          </a:p>
          <a:p>
            <a:pPr>
              <a:lnSpc>
                <a:spcPct val="150000"/>
              </a:lnSpc>
            </a:pPr>
            <a:r>
              <a:rPr lang="zh-CN" altLang="en-US" b="1" dirty="0">
                <a:latin typeface="Microsoft YaHei Light" charset="-122"/>
                <a:ea typeface="Microsoft YaHei Light" charset="-122"/>
                <a:cs typeface="Microsoft YaHei Light" charset="-122"/>
              </a:rPr>
              <a:t>王子超  工作效率：</a:t>
            </a:r>
            <a:r>
              <a:rPr lang="en-US" altLang="zh-CN" b="1" dirty="0">
                <a:latin typeface="Microsoft YaHei Light" charset="-122"/>
                <a:ea typeface="Microsoft YaHei Light" charset="-122"/>
                <a:cs typeface="Microsoft YaHei Light" charset="-122"/>
              </a:rPr>
              <a:t>8   </a:t>
            </a:r>
            <a:r>
              <a:rPr lang="zh-CN" altLang="en-US" b="1" dirty="0">
                <a:latin typeface="Microsoft YaHei Light" charset="-122"/>
                <a:ea typeface="Microsoft YaHei Light" charset="-122"/>
                <a:cs typeface="Microsoft YaHei Light" charset="-122"/>
              </a:rPr>
              <a:t>工作态度：</a:t>
            </a:r>
            <a:r>
              <a:rPr lang="en-US" altLang="zh-CN" b="1" dirty="0">
                <a:latin typeface="Microsoft YaHei Light" charset="-122"/>
                <a:ea typeface="Microsoft YaHei Light" charset="-122"/>
                <a:cs typeface="Microsoft YaHei Light" charset="-122"/>
              </a:rPr>
              <a:t>8</a:t>
            </a:r>
          </a:p>
        </p:txBody>
      </p:sp>
    </p:spTree>
    <p:extLst>
      <p:ext uri="{BB962C8B-B14F-4D97-AF65-F5344CB8AC3E}">
        <p14:creationId xmlns:p14="http://schemas.microsoft.com/office/powerpoint/2010/main" val="2112348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20444D-18A6-449F-8030-13F8A138B989}"/>
              </a:ext>
            </a:extLst>
          </p:cNvPr>
          <p:cNvSpPr txBox="1"/>
          <p:nvPr/>
        </p:nvSpPr>
        <p:spPr>
          <a:xfrm>
            <a:off x="1593267" y="2844227"/>
            <a:ext cx="5911618" cy="584775"/>
          </a:xfrm>
          <a:prstGeom prst="rect">
            <a:avLst/>
          </a:prstGeom>
          <a:noFill/>
        </p:spPr>
        <p:txBody>
          <a:bodyPr wrap="none" rtlCol="0">
            <a:spAutoFit/>
          </a:bodyPr>
          <a:lstStyle/>
          <a:p>
            <a:r>
              <a:rPr lang="en-US" altLang="zh-CN" sz="3200" dirty="0">
                <a:solidFill>
                  <a:schemeClr val="accent1"/>
                </a:solidFill>
                <a:latin typeface="微软雅黑" panose="020B0503020204020204" pitchFamily="34" charset="-122"/>
                <a:ea typeface="微软雅黑" panose="020B0503020204020204" pitchFamily="34" charset="-122"/>
              </a:rPr>
              <a:t>THANK YOU FOR WATCHING</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682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311882"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550647" y="695325"/>
              <a:ext cx="1210588"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目录</a:t>
              </a:r>
            </a:p>
          </p:txBody>
        </p:sp>
        <p:sp>
          <p:nvSpPr>
            <p:cNvPr id="18" name="文本框 17">
              <a:extLst>
                <a:ext uri="{FF2B5EF4-FFF2-40B4-BE49-F238E27FC236}">
                  <a16:creationId xmlns:a16="http://schemas.microsoft.com/office/drawing/2014/main" id="{BED6706F-D3D9-425C-ADE6-DF4D7A1890A6}"/>
                </a:ext>
              </a:extLst>
            </p:cNvPr>
            <p:cNvSpPr txBox="1"/>
            <p:nvPr/>
          </p:nvSpPr>
          <p:spPr>
            <a:xfrm>
              <a:off x="550647" y="1403211"/>
              <a:ext cx="1430200" cy="461665"/>
            </a:xfrm>
            <a:prstGeom prst="rect">
              <a:avLst/>
            </a:prstGeom>
            <a:noFill/>
            <a:ln>
              <a:noFill/>
            </a:ln>
          </p:spPr>
          <p:txBody>
            <a:bodyPr wrap="non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Contents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9" name="文本框 18">
            <a:extLst>
              <a:ext uri="{FF2B5EF4-FFF2-40B4-BE49-F238E27FC236}">
                <a16:creationId xmlns:a16="http://schemas.microsoft.com/office/drawing/2014/main" id="{996949B3-9D4A-4403-A6E5-4341502C578D}"/>
              </a:ext>
            </a:extLst>
          </p:cNvPr>
          <p:cNvSpPr txBox="1"/>
          <p:nvPr/>
        </p:nvSpPr>
        <p:spPr>
          <a:xfrm>
            <a:off x="3537101" y="2042683"/>
            <a:ext cx="1556836"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a:latin typeface="微软雅黑 Light" panose="020B0502040204020203" pitchFamily="34" charset="-122"/>
                <a:ea typeface="微软雅黑 Light" panose="020B0502040204020203" pitchFamily="34" charset="-122"/>
              </a:rPr>
              <a:t>项目概述</a:t>
            </a:r>
          </a:p>
        </p:txBody>
      </p:sp>
      <p:sp>
        <p:nvSpPr>
          <p:cNvPr id="20" name="矩形 19">
            <a:extLst>
              <a:ext uri="{FF2B5EF4-FFF2-40B4-BE49-F238E27FC236}">
                <a16:creationId xmlns:a16="http://schemas.microsoft.com/office/drawing/2014/main" id="{5C2B2B24-9F91-441F-A079-DE91E711E1E2}"/>
              </a:ext>
            </a:extLst>
          </p:cNvPr>
          <p:cNvSpPr/>
          <p:nvPr/>
        </p:nvSpPr>
        <p:spPr>
          <a:xfrm>
            <a:off x="3537101" y="3565349"/>
            <a:ext cx="104387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预算</a:t>
            </a:r>
            <a:endParaRPr lang="zh-CN" altLang="en-US" sz="2000" dirty="0">
              <a:latin typeface="微软雅黑 Light" panose="020B0502040204020203" pitchFamily="34" charset="-122"/>
              <a:ea typeface="微软雅黑 Light" panose="020B0502040204020203" pitchFamily="34" charset="-122"/>
            </a:endParaRPr>
          </a:p>
        </p:txBody>
      </p:sp>
      <p:sp>
        <p:nvSpPr>
          <p:cNvPr id="21" name="矩形 20">
            <a:extLst>
              <a:ext uri="{FF2B5EF4-FFF2-40B4-BE49-F238E27FC236}">
                <a16:creationId xmlns:a16="http://schemas.microsoft.com/office/drawing/2014/main" id="{CBACC65D-007B-488F-82FD-167FF2CBA2D9}"/>
              </a:ext>
            </a:extLst>
          </p:cNvPr>
          <p:cNvSpPr/>
          <p:nvPr/>
        </p:nvSpPr>
        <p:spPr>
          <a:xfrm>
            <a:off x="3537101" y="2414631"/>
            <a:ext cx="2326278"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可行性分析报告</a:t>
            </a:r>
          </a:p>
        </p:txBody>
      </p:sp>
      <p:sp>
        <p:nvSpPr>
          <p:cNvPr id="23" name="矩形 22">
            <a:extLst>
              <a:ext uri="{FF2B5EF4-FFF2-40B4-BE49-F238E27FC236}">
                <a16:creationId xmlns:a16="http://schemas.microsoft.com/office/drawing/2014/main" id="{F3623D9A-C4F6-44FE-8FF3-F1D131A8C089}"/>
              </a:ext>
            </a:extLst>
          </p:cNvPr>
          <p:cNvSpPr/>
          <p:nvPr/>
        </p:nvSpPr>
        <p:spPr>
          <a:xfrm>
            <a:off x="3537101" y="2775838"/>
            <a:ext cx="2069797"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项目团队建设</a:t>
            </a:r>
          </a:p>
        </p:txBody>
      </p:sp>
      <p:sp>
        <p:nvSpPr>
          <p:cNvPr id="24" name="矩形 23">
            <a:extLst>
              <a:ext uri="{FF2B5EF4-FFF2-40B4-BE49-F238E27FC236}">
                <a16:creationId xmlns:a16="http://schemas.microsoft.com/office/drawing/2014/main" id="{0BF77301-E6C3-43F0-B102-8BF3BD229D57}"/>
              </a:ext>
            </a:extLst>
          </p:cNvPr>
          <p:cNvSpPr/>
          <p:nvPr/>
        </p:nvSpPr>
        <p:spPr>
          <a:xfrm>
            <a:off x="3537101" y="3156939"/>
            <a:ext cx="1300356" cy="400110"/>
          </a:xfrm>
          <a:prstGeom prst="rect">
            <a:avLst/>
          </a:prstGeom>
        </p:spPr>
        <p:txBody>
          <a:bodyPr wrap="none">
            <a:spAutoFit/>
          </a:bodyPr>
          <a:lstStyle/>
          <a:p>
            <a:pPr marL="342900" indent="-342900">
              <a:buFont typeface="Arial" panose="020B0604020202020204" pitchFamily="34" charset="0"/>
              <a:buChar char="•"/>
            </a:pPr>
            <a:r>
              <a:rPr lang="zh-CN" altLang="en-US" sz="2000" kern="100" dirty="0">
                <a:latin typeface="微软雅黑 Light" panose="020B0502040204020203" pitchFamily="34" charset="-122"/>
                <a:ea typeface="微软雅黑 Light" panose="020B0502040204020203" pitchFamily="34" charset="-122"/>
              </a:rPr>
              <a:t>甘特图</a:t>
            </a:r>
          </a:p>
        </p:txBody>
      </p:sp>
      <p:sp>
        <p:nvSpPr>
          <p:cNvPr id="2" name="矩形 1">
            <a:extLst>
              <a:ext uri="{FF2B5EF4-FFF2-40B4-BE49-F238E27FC236}">
                <a16:creationId xmlns:a16="http://schemas.microsoft.com/office/drawing/2014/main" id="{976FD68D-2749-43D6-A9E2-EF8B1E1FA356}"/>
              </a:ext>
            </a:extLst>
          </p:cNvPr>
          <p:cNvSpPr/>
          <p:nvPr/>
        </p:nvSpPr>
        <p:spPr>
          <a:xfrm>
            <a:off x="3537101" y="4382132"/>
            <a:ext cx="1462970" cy="369332"/>
          </a:xfrm>
          <a:prstGeom prst="rect">
            <a:avLst/>
          </a:prstGeom>
        </p:spPr>
        <p:txBody>
          <a:bodyPr wrap="square">
            <a:spAutoFit/>
          </a:bodyPr>
          <a:lstStyle/>
          <a:p>
            <a:pPr marL="342900"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绩效评价</a:t>
            </a:r>
          </a:p>
        </p:txBody>
      </p:sp>
      <p:sp>
        <p:nvSpPr>
          <p:cNvPr id="12" name="矩形 11">
            <a:extLst>
              <a:ext uri="{FF2B5EF4-FFF2-40B4-BE49-F238E27FC236}">
                <a16:creationId xmlns:a16="http://schemas.microsoft.com/office/drawing/2014/main" id="{3F8DD09D-2F67-45D3-990A-92026E7F2AB2}"/>
              </a:ext>
            </a:extLst>
          </p:cNvPr>
          <p:cNvSpPr/>
          <p:nvPr/>
        </p:nvSpPr>
        <p:spPr>
          <a:xfrm>
            <a:off x="3537101" y="3973759"/>
            <a:ext cx="1462970" cy="369332"/>
          </a:xfrm>
          <a:prstGeom prst="rect">
            <a:avLst/>
          </a:prstGeom>
        </p:spPr>
        <p:txBody>
          <a:bodyPr wrap="square">
            <a:spAutoFit/>
          </a:bodyPr>
          <a:lstStyle/>
          <a:p>
            <a:pPr marL="342900" indent="-342900">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会议记录</a:t>
            </a:r>
          </a:p>
        </p:txBody>
      </p:sp>
    </p:spTree>
    <p:extLst>
      <p:ext uri="{BB962C8B-B14F-4D97-AF65-F5344CB8AC3E}">
        <p14:creationId xmlns:p14="http://schemas.microsoft.com/office/powerpoint/2010/main" val="133386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8B69D15-4641-4E59-9002-E84950530930}"/>
              </a:ext>
            </a:extLst>
          </p:cNvPr>
          <p:cNvSpPr/>
          <p:nvPr/>
        </p:nvSpPr>
        <p:spPr>
          <a:xfrm>
            <a:off x="2968173" y="1589779"/>
            <a:ext cx="5815101" cy="3369192"/>
          </a:xfrm>
          <a:prstGeom prst="rect">
            <a:avLst/>
          </a:prstGeom>
        </p:spPr>
        <p:txBody>
          <a:bodyPr wrap="square">
            <a:spAutoFit/>
          </a:bodyPr>
          <a:lstStyle/>
          <a:p>
            <a:pPr>
              <a:lnSpc>
                <a:spcPct val="150000"/>
              </a:lnSpc>
            </a:pPr>
            <a:r>
              <a:rPr lang="zh-CN" altLang="en-US" kern="100" dirty="0">
                <a:latin typeface="微软雅黑 Light" panose="020B0502040204020203" pitchFamily="34" charset="-122"/>
                <a:ea typeface="微软雅黑 Light" panose="020B0502040204020203" pitchFamily="34" charset="-122"/>
              </a:rPr>
              <a:t>在我们学生日常的学习生活中经常会出现因忘记课程上课时间或上课地点等相关课程信息而导致迟到旷课的现象。为此，为了方便准备课程资料以及不迟到，我们小组准备开发一个微信小程序以及相关公众号，它能够记录每一个同学的课表、上课时间、地点、任课老师等课程信息，并通过推送消息的方式提醒学生按时上课。同时我们将添加未完成事项的类似备忘录的功能确保每位同学按时完成作业或者其他待办事项。</a:t>
            </a:r>
          </a:p>
        </p:txBody>
      </p:sp>
      <p:sp>
        <p:nvSpPr>
          <p:cNvPr id="13" name="矩形 12">
            <a:extLst>
              <a:ext uri="{FF2B5EF4-FFF2-40B4-BE49-F238E27FC236}">
                <a16:creationId xmlns:a16="http://schemas.microsoft.com/office/drawing/2014/main" id="{802FC053-26AE-4798-8FE2-4C77174A4365}"/>
              </a:ext>
            </a:extLst>
          </p:cNvPr>
          <p:cNvSpPr/>
          <p:nvPr/>
        </p:nvSpPr>
        <p:spPr>
          <a:xfrm>
            <a:off x="2968173" y="1048668"/>
            <a:ext cx="1210588"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项目背景</a:t>
            </a:r>
          </a:p>
        </p:txBody>
      </p:sp>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72632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6D1BB74-1947-4A77-99FE-AC0CEF37B3FB}"/>
              </a:ext>
            </a:extLst>
          </p:cNvPr>
          <p:cNvSpPr/>
          <p:nvPr/>
        </p:nvSpPr>
        <p:spPr>
          <a:xfrm>
            <a:off x="3307453" y="1454011"/>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项目需求对象</a:t>
            </a:r>
          </a:p>
        </p:txBody>
      </p:sp>
      <p:sp>
        <p:nvSpPr>
          <p:cNvPr id="22" name="矩形 21"/>
          <p:cNvSpPr/>
          <p:nvPr/>
        </p:nvSpPr>
        <p:spPr>
          <a:xfrm>
            <a:off x="3307451" y="2007201"/>
            <a:ext cx="1107996"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每位学生</a:t>
            </a:r>
          </a:p>
        </p:txBody>
      </p:sp>
      <p:sp>
        <p:nvSpPr>
          <p:cNvPr id="24" name="矩形 23">
            <a:extLst>
              <a:ext uri="{FF2B5EF4-FFF2-40B4-BE49-F238E27FC236}">
                <a16:creationId xmlns:a16="http://schemas.microsoft.com/office/drawing/2014/main" id="{F6D1BB74-1947-4A77-99FE-AC0CEF37B3FB}"/>
              </a:ext>
            </a:extLst>
          </p:cNvPr>
          <p:cNvSpPr/>
          <p:nvPr/>
        </p:nvSpPr>
        <p:spPr>
          <a:xfrm>
            <a:off x="3307451" y="3714082"/>
            <a:ext cx="2236510"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标准、条约和约定</a:t>
            </a:r>
          </a:p>
        </p:txBody>
      </p:sp>
      <p:sp>
        <p:nvSpPr>
          <p:cNvPr id="25" name="矩形 24">
            <a:extLst>
              <a:ext uri="{FF2B5EF4-FFF2-40B4-BE49-F238E27FC236}">
                <a16:creationId xmlns:a16="http://schemas.microsoft.com/office/drawing/2014/main" id="{F6D1BB74-1947-4A77-99FE-AC0CEF37B3FB}"/>
              </a:ext>
            </a:extLst>
          </p:cNvPr>
          <p:cNvSpPr/>
          <p:nvPr/>
        </p:nvSpPr>
        <p:spPr>
          <a:xfrm>
            <a:off x="3307451" y="2587519"/>
            <a:ext cx="1210588"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项目目标</a:t>
            </a:r>
          </a:p>
        </p:txBody>
      </p:sp>
      <p:sp>
        <p:nvSpPr>
          <p:cNvPr id="26" name="矩形 25"/>
          <p:cNvSpPr/>
          <p:nvPr/>
        </p:nvSpPr>
        <p:spPr>
          <a:xfrm>
            <a:off x="3297191" y="3136308"/>
            <a:ext cx="2492990"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提高学生学习生活效率</a:t>
            </a:r>
          </a:p>
        </p:txBody>
      </p:sp>
      <p:sp>
        <p:nvSpPr>
          <p:cNvPr id="27" name="矩形 26"/>
          <p:cNvSpPr/>
          <p:nvPr/>
        </p:nvSpPr>
        <p:spPr>
          <a:xfrm>
            <a:off x="3297191" y="4265417"/>
            <a:ext cx="3877985" cy="1200329"/>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遵守</a:t>
            </a:r>
            <a:r>
              <a:rPr lang="en-US" altLang="zh-CN" dirty="0">
                <a:latin typeface="微软雅黑 Light" panose="020B0502040204020203" pitchFamily="34" charset="-122"/>
                <a:ea typeface="微软雅黑 Light" panose="020B0502040204020203" pitchFamily="34" charset="-122"/>
                <a:cs typeface="Microsoft YaHei Light" charset="-122"/>
              </a:rPr>
              <a:t>http</a:t>
            </a:r>
            <a:r>
              <a:rPr lang="zh-CN" altLang="en-US" dirty="0">
                <a:latin typeface="微软雅黑 Light" panose="020B0502040204020203" pitchFamily="34" charset="-122"/>
                <a:ea typeface="微软雅黑 Light" panose="020B0502040204020203" pitchFamily="34" charset="-122"/>
                <a:cs typeface="Microsoft YaHei Light" charset="-122"/>
              </a:rPr>
              <a:t>协议、</a:t>
            </a:r>
            <a:r>
              <a:rPr lang="en-US" altLang="zh-CN" dirty="0">
                <a:latin typeface="微软雅黑 Light" panose="020B0502040204020203" pitchFamily="34" charset="-122"/>
                <a:ea typeface="微软雅黑 Light" panose="020B0502040204020203" pitchFamily="34" charset="-122"/>
                <a:cs typeface="Microsoft YaHei Light" charset="-122"/>
              </a:rPr>
              <a:t>Robot</a:t>
            </a:r>
            <a:r>
              <a:rPr lang="zh-CN" altLang="en-US" dirty="0">
                <a:latin typeface="微软雅黑 Light" panose="020B0502040204020203" pitchFamily="34" charset="-122"/>
                <a:ea typeface="微软雅黑 Light" panose="020B0502040204020203" pitchFamily="34" charset="-122"/>
                <a:cs typeface="Microsoft YaHei Light" charset="-122"/>
              </a:rPr>
              <a:t>协议</a:t>
            </a:r>
            <a:endParaRPr lang="en-US" altLang="zh-CN" dirty="0">
              <a:latin typeface="微软雅黑 Light" panose="020B0502040204020203" pitchFamily="34" charset="-122"/>
              <a:ea typeface="微软雅黑 Light" panose="020B0502040204020203" pitchFamily="34" charset="-122"/>
              <a:cs typeface="Microsoft YaHei Light" charset="-122"/>
            </a:endParaRPr>
          </a:p>
          <a:p>
            <a:r>
              <a:rPr lang="zh-CN" altLang="zh-CN" dirty="0">
                <a:latin typeface="微软雅黑 Light" panose="020B0502040204020203" pitchFamily="34" charset="-122"/>
                <a:ea typeface="微软雅黑 Light" panose="020B0502040204020203" pitchFamily="34" charset="-122"/>
              </a:rPr>
              <a:t>在</a:t>
            </a:r>
            <a:r>
              <a:rPr lang="zh-CN" altLang="en-US" dirty="0">
                <a:latin typeface="微软雅黑 Light" panose="020B0502040204020203" pitchFamily="34" charset="-122"/>
                <a:ea typeface="微软雅黑 Light" panose="020B0502040204020203" pitchFamily="34" charset="-122"/>
              </a:rPr>
              <a:t>总评</a:t>
            </a:r>
            <a:r>
              <a:rPr lang="zh-CN" altLang="zh-CN" dirty="0">
                <a:latin typeface="微软雅黑 Light" panose="020B0502040204020203" pitchFamily="34" charset="-122"/>
                <a:ea typeface="微软雅黑 Light" panose="020B0502040204020203" pitchFamily="34" charset="-122"/>
              </a:rPr>
              <a:t>之前完成关于软件的所有工作</a:t>
            </a:r>
          </a:p>
          <a:p>
            <a:endParaRPr lang="en-US" altLang="zh-CN" dirty="0">
              <a:latin typeface="微软雅黑 Light" panose="020B0502040204020203" pitchFamily="34" charset="-122"/>
              <a:ea typeface="微软雅黑 Light" panose="020B0502040204020203" pitchFamily="34" charset="-122"/>
              <a:cs typeface="Microsoft YaHei Light" charset="-122"/>
            </a:endParaRPr>
          </a:p>
          <a:p>
            <a:endParaRPr lang="zh-CN" altLang="zh-CN" dirty="0"/>
          </a:p>
        </p:txBody>
      </p:sp>
      <p:grpSp>
        <p:nvGrpSpPr>
          <p:cNvPr id="33"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34" name="矩形 33">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36" name="文本框 35">
              <a:extLst>
                <a:ext uri="{FF2B5EF4-FFF2-40B4-BE49-F238E27FC236}">
                  <a16:creationId xmlns:a16="http://schemas.microsoft.com/office/drawing/2014/main" id="{C0998982-8805-459B-8671-C105ED176EC1}"/>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02838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6D1BB74-1947-4A77-99FE-AC0CEF37B3FB}"/>
              </a:ext>
            </a:extLst>
          </p:cNvPr>
          <p:cNvSpPr/>
          <p:nvPr/>
        </p:nvSpPr>
        <p:spPr>
          <a:xfrm>
            <a:off x="3307453" y="1454011"/>
            <a:ext cx="184731" cy="400110"/>
          </a:xfrm>
          <a:prstGeom prst="rect">
            <a:avLst/>
          </a:prstGeom>
        </p:spPr>
        <p:txBody>
          <a:bodyPr wrap="none">
            <a:spAutoFit/>
          </a:bodyPr>
          <a:lstStyle/>
          <a:p>
            <a:endParaRPr lang="zh-CN" altLang="en-US" sz="2000" dirty="0">
              <a:latin typeface="微软雅黑" panose="020B0503020204020204" pitchFamily="34" charset="-122"/>
              <a:ea typeface="微软雅黑" panose="020B0503020204020204" pitchFamily="34" charset="-122"/>
            </a:endParaRPr>
          </a:p>
        </p:txBody>
      </p:sp>
      <p:sp>
        <p:nvSpPr>
          <p:cNvPr id="22" name="矩形 21"/>
          <p:cNvSpPr/>
          <p:nvPr/>
        </p:nvSpPr>
        <p:spPr>
          <a:xfrm>
            <a:off x="2575331" y="1274564"/>
            <a:ext cx="5570219" cy="320087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  项目呈现</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b="1" dirty="0">
                <a:latin typeface="黑体" panose="02010609060101010101" pitchFamily="49" charset="-122"/>
                <a:ea typeface="黑体" panose="02010609060101010101" pitchFamily="49" charset="-122"/>
              </a:rPr>
              <a:t>1</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打开小程序用户的课表起始为空，界面将设有一个导入课表的</a:t>
            </a:r>
            <a:r>
              <a:rPr lang="en-US" altLang="zh-CN" dirty="0">
                <a:latin typeface="微软雅黑 Light" panose="020B0502040204020203" pitchFamily="34" charset="-122"/>
                <a:ea typeface="微软雅黑 Light" panose="020B0502040204020203" pitchFamily="34" charset="-122"/>
              </a:rPr>
              <a:t>button</a:t>
            </a:r>
            <a:r>
              <a:rPr lang="zh-CN" altLang="en-US" dirty="0">
                <a:latin typeface="微软雅黑 Light" panose="020B0502040204020203" pitchFamily="34" charset="-122"/>
                <a:ea typeface="微软雅黑 Light" panose="020B0502040204020203" pitchFamily="34" charset="-122"/>
              </a:rPr>
              <a:t>，用户选取具体学年和学期并输入教务系统账号密码即可通过后台爬虫获取课表信息。</a:t>
            </a:r>
            <a:endParaRPr lang="en-US" altLang="zh-CN" dirty="0">
              <a:latin typeface="微软雅黑 Light" panose="020B0502040204020203" pitchFamily="34" charset="-122"/>
              <a:ea typeface="微软雅黑 Light" panose="020B0502040204020203" pitchFamily="34" charset="-122"/>
            </a:endParaRPr>
          </a:p>
          <a:p>
            <a:endParaRPr lang="zh-CN"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2</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点击具体课程能显示出未完成作业以及带有添加删除作业</a:t>
            </a:r>
            <a:r>
              <a:rPr lang="en-US" altLang="zh-CN" dirty="0">
                <a:latin typeface="微软雅黑 Light" panose="020B0502040204020203" pitchFamily="34" charset="-122"/>
                <a:ea typeface="微软雅黑 Light" panose="020B0502040204020203" pitchFamily="34" charset="-122"/>
              </a:rPr>
              <a:t>button</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endParaRPr lang="zh-CN"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3</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起始界面可添加提醒事项并关注公众号，公众号准时推送通知。</a:t>
            </a:r>
          </a:p>
        </p:txBody>
      </p:sp>
      <p:grpSp>
        <p:nvGrpSpPr>
          <p:cNvPr id="33" name="组合 1">
            <a:extLst>
              <a:ext uri="{FF2B5EF4-FFF2-40B4-BE49-F238E27FC236}">
                <a16:creationId xmlns:a16="http://schemas.microsoft.com/office/drawing/2014/main" id="{347EE1AA-40B1-4854-9AE8-9FF234D3858A}"/>
              </a:ext>
            </a:extLst>
          </p:cNvPr>
          <p:cNvGrpSpPr/>
          <p:nvPr/>
        </p:nvGrpSpPr>
        <p:grpSpPr>
          <a:xfrm>
            <a:off x="0" y="0"/>
            <a:ext cx="2311882" cy="6858000"/>
            <a:chOff x="0" y="0"/>
            <a:chExt cx="2311882" cy="6858000"/>
          </a:xfrm>
        </p:grpSpPr>
        <p:sp>
          <p:nvSpPr>
            <p:cNvPr id="34" name="矩形 33">
              <a:extLst>
                <a:ext uri="{FF2B5EF4-FFF2-40B4-BE49-F238E27FC236}">
                  <a16:creationId xmlns:a16="http://schemas.microsoft.com/office/drawing/2014/main" id="{227CF1F1-50B1-4AE9-811D-E32C4D0E9CFD}"/>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14F5AF5-4F44-499F-BC59-758FC0711E32}"/>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36" name="文本框 35">
              <a:extLst>
                <a:ext uri="{FF2B5EF4-FFF2-40B4-BE49-F238E27FC236}">
                  <a16:creationId xmlns:a16="http://schemas.microsoft.com/office/drawing/2014/main" id="{C0998982-8805-459B-8671-C105ED176EC1}"/>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62349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4" name="矩形 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6" name="文本框 5">
              <a:extLst>
                <a:ext uri="{FF2B5EF4-FFF2-40B4-BE49-F238E27FC236}">
                  <a16:creationId xmlns:a16="http://schemas.microsoft.com/office/drawing/2014/main" id="{85D5BD3F-DEB9-4813-B82A-7E32195A7A6E}"/>
                </a:ext>
              </a:extLst>
            </p:cNvPr>
            <p:cNvSpPr txBox="1"/>
            <p:nvPr/>
          </p:nvSpPr>
          <p:spPr>
            <a:xfrm>
              <a:off x="179962" y="1454011"/>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2" name="组 1"/>
          <p:cNvGrpSpPr/>
          <p:nvPr/>
        </p:nvGrpSpPr>
        <p:grpSpPr>
          <a:xfrm>
            <a:off x="3178631" y="1403213"/>
            <a:ext cx="5136295" cy="584775"/>
            <a:chOff x="3178629" y="1806818"/>
            <a:chExt cx="5136295" cy="584775"/>
          </a:xfrm>
        </p:grpSpPr>
        <p:pic>
          <p:nvPicPr>
            <p:cNvPr id="9" name="图片 8">
              <a:extLst>
                <a:ext uri="{FF2B5EF4-FFF2-40B4-BE49-F238E27FC236}">
                  <a16:creationId xmlns:a16="http://schemas.microsoft.com/office/drawing/2014/main" id="{44FDA054-7D8D-4534-B444-5BA772B96E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8629" y="1859773"/>
              <a:ext cx="471716" cy="471716"/>
            </a:xfrm>
            <a:prstGeom prst="rect">
              <a:avLst/>
            </a:prstGeom>
          </p:spPr>
        </p:pic>
        <p:sp>
          <p:nvSpPr>
            <p:cNvPr id="10" name="矩形 9">
              <a:extLst>
                <a:ext uri="{FF2B5EF4-FFF2-40B4-BE49-F238E27FC236}">
                  <a16:creationId xmlns:a16="http://schemas.microsoft.com/office/drawing/2014/main" id="{80043950-47CF-47CA-A817-846F17948F58}"/>
                </a:ext>
              </a:extLst>
            </p:cNvPr>
            <p:cNvSpPr/>
            <p:nvPr/>
          </p:nvSpPr>
          <p:spPr>
            <a:xfrm>
              <a:off x="3742924" y="1806818"/>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Python</a:t>
              </a:r>
              <a:r>
                <a:rPr lang="zh-CN" altLang="en-US" sz="1600" kern="100" dirty="0">
                  <a:latin typeface="微软雅黑 Light" panose="020B0502040204020203" pitchFamily="34" charset="-122"/>
                  <a:ea typeface="微软雅黑 Light" panose="020B0502040204020203" pitchFamily="34" charset="-122"/>
                </a:rPr>
                <a:t>：一种解释型、面向对象、动态数据类型的高级程序设计语言。</a:t>
              </a:r>
            </a:p>
          </p:txBody>
        </p:sp>
      </p:grpSp>
      <p:grpSp>
        <p:nvGrpSpPr>
          <p:cNvPr id="7" name="组 6"/>
          <p:cNvGrpSpPr/>
          <p:nvPr/>
        </p:nvGrpSpPr>
        <p:grpSpPr>
          <a:xfrm>
            <a:off x="3162014" y="2051617"/>
            <a:ext cx="5152910" cy="584775"/>
            <a:chOff x="3162014" y="2455222"/>
            <a:chExt cx="5152910" cy="584775"/>
          </a:xfrm>
        </p:grpSpPr>
        <p:pic>
          <p:nvPicPr>
            <p:cNvPr id="18" name="图片 17">
              <a:extLst>
                <a:ext uri="{FF2B5EF4-FFF2-40B4-BE49-F238E27FC236}">
                  <a16:creationId xmlns:a16="http://schemas.microsoft.com/office/drawing/2014/main" id="{F0800022-75EE-478C-8238-EE77DCC64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2014" y="2518017"/>
              <a:ext cx="479547" cy="471716"/>
            </a:xfrm>
            <a:prstGeom prst="rect">
              <a:avLst/>
            </a:prstGeom>
          </p:spPr>
        </p:pic>
        <p:sp>
          <p:nvSpPr>
            <p:cNvPr id="19" name="矩形 18">
              <a:extLst>
                <a:ext uri="{FF2B5EF4-FFF2-40B4-BE49-F238E27FC236}">
                  <a16:creationId xmlns:a16="http://schemas.microsoft.com/office/drawing/2014/main" id="{D5713962-ABAB-4BD6-B217-960F02087F4D}"/>
                </a:ext>
              </a:extLst>
            </p:cNvPr>
            <p:cNvSpPr/>
            <p:nvPr/>
          </p:nvSpPr>
          <p:spPr>
            <a:xfrm>
              <a:off x="3742924" y="2455222"/>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Photoshop</a:t>
              </a:r>
              <a:r>
                <a:rPr lang="zh-CN" altLang="en-US" sz="1600" kern="100" dirty="0">
                  <a:latin typeface="微软雅黑 Light" panose="020B0502040204020203" pitchFamily="34" charset="-122"/>
                  <a:ea typeface="微软雅黑 Light" panose="020B0502040204020203" pitchFamily="34" charset="-122"/>
                </a:rPr>
                <a:t>：</a:t>
              </a:r>
              <a:r>
                <a:rPr lang="en-US" altLang="zh-CN" sz="1600" kern="100" dirty="0">
                  <a:latin typeface="微软雅黑 Light" panose="020B0502040204020203" pitchFamily="34" charset="-122"/>
                  <a:ea typeface="微软雅黑 Light" panose="020B0502040204020203" pitchFamily="34" charset="-122"/>
                </a:rPr>
                <a:t>PS</a:t>
              </a:r>
              <a:r>
                <a:rPr lang="zh-CN" altLang="en-US" sz="1600" kern="100" dirty="0">
                  <a:latin typeface="微软雅黑 Light" panose="020B0502040204020203" pitchFamily="34" charset="-122"/>
                  <a:ea typeface="微软雅黑 Light" panose="020B0502040204020203" pitchFamily="34" charset="-122"/>
                </a:rPr>
                <a:t>在线图片编辑器是一个专业的在线</a:t>
              </a:r>
              <a:r>
                <a:rPr lang="en-US" altLang="zh-CN" sz="1600" kern="100" dirty="0" err="1">
                  <a:latin typeface="微软雅黑 Light" panose="020B0502040204020203" pitchFamily="34" charset="-122"/>
                  <a:ea typeface="微软雅黑 Light" panose="020B0502040204020203" pitchFamily="34" charset="-122"/>
                </a:rPr>
                <a:t>ps</a:t>
              </a:r>
              <a:r>
                <a:rPr lang="zh-CN" altLang="en-US" sz="1600" kern="100" dirty="0">
                  <a:latin typeface="微软雅黑 Light" panose="020B0502040204020203" pitchFamily="34" charset="-122"/>
                  <a:ea typeface="微软雅黑 Light" panose="020B0502040204020203" pitchFamily="34" charset="-122"/>
                </a:rPr>
                <a:t>照片处理软件。</a:t>
              </a:r>
            </a:p>
          </p:txBody>
        </p:sp>
      </p:grpSp>
      <p:grpSp>
        <p:nvGrpSpPr>
          <p:cNvPr id="8" name="组 7"/>
          <p:cNvGrpSpPr/>
          <p:nvPr/>
        </p:nvGrpSpPr>
        <p:grpSpPr>
          <a:xfrm>
            <a:off x="3100534" y="2743009"/>
            <a:ext cx="5214390" cy="657553"/>
            <a:chOff x="3100534" y="3146614"/>
            <a:chExt cx="5214390" cy="657553"/>
          </a:xfrm>
        </p:grpSpPr>
        <p:pic>
          <p:nvPicPr>
            <p:cNvPr id="22" name="图片 21">
              <a:extLst>
                <a:ext uri="{FF2B5EF4-FFF2-40B4-BE49-F238E27FC236}">
                  <a16:creationId xmlns:a16="http://schemas.microsoft.com/office/drawing/2014/main" id="{098251E9-E524-459B-93A0-379E7BE25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0534" y="3176261"/>
              <a:ext cx="627906" cy="627906"/>
            </a:xfrm>
            <a:prstGeom prst="rect">
              <a:avLst/>
            </a:prstGeom>
          </p:spPr>
        </p:pic>
        <p:sp>
          <p:nvSpPr>
            <p:cNvPr id="23" name="矩形 22">
              <a:extLst>
                <a:ext uri="{FF2B5EF4-FFF2-40B4-BE49-F238E27FC236}">
                  <a16:creationId xmlns:a16="http://schemas.microsoft.com/office/drawing/2014/main" id="{C0E5DA07-957A-4D95-80F9-0D590B2A9555}"/>
                </a:ext>
              </a:extLst>
            </p:cNvPr>
            <p:cNvSpPr/>
            <p:nvPr/>
          </p:nvSpPr>
          <p:spPr>
            <a:xfrm>
              <a:off x="3742924" y="3146614"/>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MySQL</a:t>
              </a:r>
              <a:r>
                <a:rPr lang="zh-CN" altLang="en-US" sz="1600" kern="100" dirty="0">
                  <a:latin typeface="微软雅黑 Light" panose="020B0502040204020203" pitchFamily="34" charset="-122"/>
                  <a:ea typeface="微软雅黑 Light" panose="020B0502040204020203" pitchFamily="34" charset="-122"/>
                </a:rPr>
                <a:t>：用于访问和处理数据库的标准的计算机语言。</a:t>
              </a:r>
            </a:p>
          </p:txBody>
        </p:sp>
      </p:grpSp>
      <p:grpSp>
        <p:nvGrpSpPr>
          <p:cNvPr id="11" name="组 10"/>
          <p:cNvGrpSpPr/>
          <p:nvPr/>
        </p:nvGrpSpPr>
        <p:grpSpPr>
          <a:xfrm>
            <a:off x="3182261" y="3384047"/>
            <a:ext cx="5132665" cy="584775"/>
            <a:chOff x="3182259" y="3787652"/>
            <a:chExt cx="5132665" cy="584775"/>
          </a:xfrm>
        </p:grpSpPr>
        <p:pic>
          <p:nvPicPr>
            <p:cNvPr id="25" name="图片 24">
              <a:extLst>
                <a:ext uri="{FF2B5EF4-FFF2-40B4-BE49-F238E27FC236}">
                  <a16:creationId xmlns:a16="http://schemas.microsoft.com/office/drawing/2014/main" id="{590BF6EA-B83B-4FC0-8B8B-5C57BA0E8D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82259" y="3837642"/>
              <a:ext cx="497114" cy="497114"/>
            </a:xfrm>
            <a:prstGeom prst="rect">
              <a:avLst/>
            </a:prstGeom>
          </p:spPr>
        </p:pic>
        <p:sp>
          <p:nvSpPr>
            <p:cNvPr id="26" name="矩形 25">
              <a:extLst>
                <a:ext uri="{FF2B5EF4-FFF2-40B4-BE49-F238E27FC236}">
                  <a16:creationId xmlns:a16="http://schemas.microsoft.com/office/drawing/2014/main" id="{01BFB3CF-5A28-45D3-9F03-7001409C51E0}"/>
                </a:ext>
              </a:extLst>
            </p:cNvPr>
            <p:cNvSpPr/>
            <p:nvPr/>
          </p:nvSpPr>
          <p:spPr>
            <a:xfrm>
              <a:off x="3742924" y="3787652"/>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Git</a:t>
              </a:r>
              <a:r>
                <a:rPr lang="zh-CN" altLang="en-US" sz="1600" kern="100" dirty="0">
                  <a:latin typeface="微软雅黑 Light" panose="020B0502040204020203" pitchFamily="34" charset="-122"/>
                  <a:ea typeface="微软雅黑 Light" panose="020B0502040204020203" pitchFamily="34" charset="-122"/>
                </a:rPr>
                <a:t>：一个开源的分布式版本控制系统，可以高效处理从很小到非常大的项目版本管理。</a:t>
              </a:r>
            </a:p>
          </p:txBody>
        </p:sp>
      </p:grpSp>
      <p:grpSp>
        <p:nvGrpSpPr>
          <p:cNvPr id="12" name="组 11"/>
          <p:cNvGrpSpPr/>
          <p:nvPr/>
        </p:nvGrpSpPr>
        <p:grpSpPr>
          <a:xfrm>
            <a:off x="3119707" y="4092187"/>
            <a:ext cx="4156879" cy="464269"/>
            <a:chOff x="3119705" y="4495792"/>
            <a:chExt cx="4156879" cy="464269"/>
          </a:xfrm>
        </p:grpSpPr>
        <p:pic>
          <p:nvPicPr>
            <p:cNvPr id="28" name="图片 27">
              <a:extLst>
                <a:ext uri="{FF2B5EF4-FFF2-40B4-BE49-F238E27FC236}">
                  <a16:creationId xmlns:a16="http://schemas.microsoft.com/office/drawing/2014/main" id="{A1F438A3-5FB6-4300-AD48-C81783EAF108}"/>
                </a:ext>
              </a:extLst>
            </p:cNvPr>
            <p:cNvPicPr>
              <a:picLocks noChangeAspect="1"/>
            </p:cNvPicPr>
            <p:nvPr/>
          </p:nvPicPr>
          <p:blipFill rotWithShape="1">
            <a:blip r:embed="rId6">
              <a:extLst>
                <a:ext uri="{28A0092B-C50C-407E-A947-70E740481C1C}">
                  <a14:useLocalDpi xmlns:a14="http://schemas.microsoft.com/office/drawing/2010/main" val="0"/>
                </a:ext>
              </a:extLst>
            </a:blip>
            <a:srcRect b="7217"/>
            <a:stretch/>
          </p:blipFill>
          <p:spPr>
            <a:xfrm>
              <a:off x="3119705" y="4495792"/>
              <a:ext cx="589564" cy="464269"/>
            </a:xfrm>
            <a:prstGeom prst="rect">
              <a:avLst/>
            </a:prstGeom>
          </p:spPr>
        </p:pic>
        <p:sp>
          <p:nvSpPr>
            <p:cNvPr id="29" name="矩形 28">
              <a:extLst>
                <a:ext uri="{FF2B5EF4-FFF2-40B4-BE49-F238E27FC236}">
                  <a16:creationId xmlns:a16="http://schemas.microsoft.com/office/drawing/2014/main" id="{4ED69F65-F704-4EAB-B704-5AD3EFA0D3E2}"/>
                </a:ext>
              </a:extLst>
            </p:cNvPr>
            <p:cNvSpPr/>
            <p:nvPr/>
          </p:nvSpPr>
          <p:spPr>
            <a:xfrm>
              <a:off x="3742924" y="4543261"/>
              <a:ext cx="3533660" cy="338554"/>
            </a:xfrm>
            <a:prstGeom prst="rect">
              <a:avLst/>
            </a:prstGeom>
          </p:spPr>
          <p:txBody>
            <a:bodyPr wrap="none">
              <a:spAutoFit/>
            </a:bodyPr>
            <a:lstStyle/>
            <a:p>
              <a:r>
                <a:rPr lang="en-US" altLang="zh-CN" sz="1600" kern="100" dirty="0">
                  <a:latin typeface="微软雅黑 Light" panose="020B0502040204020203" pitchFamily="34" charset="-122"/>
                  <a:ea typeface="微软雅黑 Light" panose="020B0502040204020203" pitchFamily="34" charset="-122"/>
                </a:rPr>
                <a:t>Project</a:t>
              </a:r>
              <a:r>
                <a:rPr lang="zh-CN" altLang="en-US" sz="1600" kern="100" dirty="0">
                  <a:latin typeface="微软雅黑 Light" panose="020B0502040204020203" pitchFamily="34" charset="-122"/>
                  <a:ea typeface="微软雅黑 Light" panose="020B0502040204020203" pitchFamily="34" charset="-122"/>
                </a:rPr>
                <a:t>：通用的项目管理工具软件。</a:t>
              </a:r>
            </a:p>
          </p:txBody>
        </p:sp>
      </p:grpSp>
      <p:sp>
        <p:nvSpPr>
          <p:cNvPr id="35" name="矩形 34">
            <a:extLst>
              <a:ext uri="{FF2B5EF4-FFF2-40B4-BE49-F238E27FC236}">
                <a16:creationId xmlns:a16="http://schemas.microsoft.com/office/drawing/2014/main" id="{78BDCFC5-9805-4714-B500-3D84F5BEA744}"/>
              </a:ext>
            </a:extLst>
          </p:cNvPr>
          <p:cNvSpPr/>
          <p:nvPr/>
        </p:nvSpPr>
        <p:spPr>
          <a:xfrm>
            <a:off x="2999017" y="814713"/>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项目开发工具</a:t>
            </a:r>
          </a:p>
        </p:txBody>
      </p:sp>
      <p:grpSp>
        <p:nvGrpSpPr>
          <p:cNvPr id="13" name="组 12"/>
          <p:cNvGrpSpPr/>
          <p:nvPr/>
        </p:nvGrpSpPr>
        <p:grpSpPr>
          <a:xfrm>
            <a:off x="3100536" y="4646498"/>
            <a:ext cx="5254275" cy="616134"/>
            <a:chOff x="3060649" y="5021290"/>
            <a:chExt cx="5254275" cy="616134"/>
          </a:xfrm>
        </p:grpSpPr>
        <p:sp>
          <p:nvSpPr>
            <p:cNvPr id="34" name="矩形 33">
              <a:extLst>
                <a:ext uri="{FF2B5EF4-FFF2-40B4-BE49-F238E27FC236}">
                  <a16:creationId xmlns:a16="http://schemas.microsoft.com/office/drawing/2014/main" id="{A2242FE7-12D4-4260-B296-DB55DFD9EA88}"/>
                </a:ext>
              </a:extLst>
            </p:cNvPr>
            <p:cNvSpPr/>
            <p:nvPr/>
          </p:nvSpPr>
          <p:spPr>
            <a:xfrm>
              <a:off x="3742924" y="5052649"/>
              <a:ext cx="4572000" cy="584775"/>
            </a:xfrm>
            <a:prstGeom prst="rect">
              <a:avLst/>
            </a:prstGeom>
          </p:spPr>
          <p:txBody>
            <a:bodyPr>
              <a:spAutoFit/>
            </a:bodyPr>
            <a:lstStyle/>
            <a:p>
              <a:pPr algn="just"/>
              <a:r>
                <a:rPr lang="en-US" altLang="zh-CN" sz="1600" kern="100" dirty="0">
                  <a:latin typeface="微软雅黑 Light" panose="020B0502040204020203" pitchFamily="34" charset="-122"/>
                  <a:ea typeface="微软雅黑 Light" panose="020B0502040204020203" pitchFamily="34" charset="-122"/>
                </a:rPr>
                <a:t>Html5</a:t>
              </a:r>
              <a:r>
                <a:rPr lang="zh-CN" altLang="en-US" sz="1600" kern="100" dirty="0">
                  <a:latin typeface="微软雅黑 Light" panose="020B0502040204020203" pitchFamily="34" charset="-122"/>
                  <a:ea typeface="微软雅黑 Light" panose="020B0502040204020203" pitchFamily="34" charset="-122"/>
                </a:rPr>
                <a:t>：万维网的核心语言、标准通用标记语言下的一个应用超文本标记语言。</a:t>
              </a:r>
            </a:p>
          </p:txBody>
        </p:sp>
        <p:pic>
          <p:nvPicPr>
            <p:cNvPr id="39" name="图片 38">
              <a:extLst>
                <a:ext uri="{FF2B5EF4-FFF2-40B4-BE49-F238E27FC236}">
                  <a16:creationId xmlns:a16="http://schemas.microsoft.com/office/drawing/2014/main" id="{81B7FD9C-BA1C-46B1-978A-D2E73A71D6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0649" y="5021290"/>
              <a:ext cx="682275" cy="588121"/>
            </a:xfrm>
            <a:prstGeom prst="rect">
              <a:avLst/>
            </a:prstGeom>
          </p:spPr>
        </p:pic>
      </p:grpSp>
      <p:grpSp>
        <p:nvGrpSpPr>
          <p:cNvPr id="14" name="组 13"/>
          <p:cNvGrpSpPr/>
          <p:nvPr/>
        </p:nvGrpSpPr>
        <p:grpSpPr>
          <a:xfrm>
            <a:off x="2999017" y="5301766"/>
            <a:ext cx="4084375" cy="613362"/>
            <a:chOff x="2999015" y="5705373"/>
            <a:chExt cx="4084375" cy="613362"/>
          </a:xfrm>
        </p:grpSpPr>
        <p:pic>
          <p:nvPicPr>
            <p:cNvPr id="37" name="图片 36">
              <a:extLst>
                <a:ext uri="{FF2B5EF4-FFF2-40B4-BE49-F238E27FC236}">
                  <a16:creationId xmlns:a16="http://schemas.microsoft.com/office/drawing/2014/main" id="{33A11122-76B1-4E8C-9E53-A6B87A67A3B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99015" y="5705373"/>
              <a:ext cx="805541" cy="613362"/>
            </a:xfrm>
            <a:prstGeom prst="rect">
              <a:avLst/>
            </a:prstGeom>
          </p:spPr>
        </p:pic>
        <p:sp>
          <p:nvSpPr>
            <p:cNvPr id="40" name="矩形 39">
              <a:extLst>
                <a:ext uri="{FF2B5EF4-FFF2-40B4-BE49-F238E27FC236}">
                  <a16:creationId xmlns:a16="http://schemas.microsoft.com/office/drawing/2014/main" id="{870E5B87-B460-4004-8FAF-EB7B2673824E}"/>
                </a:ext>
              </a:extLst>
            </p:cNvPr>
            <p:cNvSpPr/>
            <p:nvPr/>
          </p:nvSpPr>
          <p:spPr>
            <a:xfrm>
              <a:off x="3742924" y="5857276"/>
              <a:ext cx="3340466" cy="338554"/>
            </a:xfrm>
            <a:prstGeom prst="rect">
              <a:avLst/>
            </a:prstGeom>
          </p:spPr>
          <p:txBody>
            <a:bodyPr wrap="none">
              <a:spAutoFit/>
            </a:bodyPr>
            <a:lstStyle/>
            <a:p>
              <a:r>
                <a:rPr lang="en-US" altLang="zh-CN" sz="1600" kern="100" dirty="0">
                  <a:latin typeface="微软雅黑 Light" panose="020B0502040204020203" pitchFamily="34" charset="-122"/>
                  <a:ea typeface="微软雅黑 Light" panose="020B0502040204020203" pitchFamily="34" charset="-122"/>
                </a:rPr>
                <a:t>Css3</a:t>
              </a:r>
              <a:r>
                <a:rPr lang="zh-CN" altLang="en-US" sz="1600" kern="100" dirty="0">
                  <a:latin typeface="微软雅黑 Light" panose="020B0502040204020203" pitchFamily="34" charset="-122"/>
                  <a:ea typeface="微软雅黑 Light" panose="020B0502040204020203" pitchFamily="34" charset="-122"/>
                </a:rPr>
                <a:t>：用于控制</a:t>
              </a:r>
              <a:r>
                <a:rPr lang="en-US" altLang="zh-CN" sz="1600" kern="100" dirty="0">
                  <a:latin typeface="微软雅黑 Light" panose="020B0502040204020203" pitchFamily="34" charset="-122"/>
                  <a:ea typeface="微软雅黑 Light" panose="020B0502040204020203" pitchFamily="34" charset="-122"/>
                </a:rPr>
                <a:t>Web</a:t>
              </a:r>
              <a:r>
                <a:rPr lang="zh-CN" altLang="en-US" sz="1600" kern="100" dirty="0">
                  <a:latin typeface="微软雅黑 Light" panose="020B0502040204020203" pitchFamily="34" charset="-122"/>
                  <a:ea typeface="微软雅黑 Light" panose="020B0502040204020203" pitchFamily="34" charset="-122"/>
                </a:rPr>
                <a:t>页面的外观。</a:t>
              </a:r>
              <a:endParaRPr lang="zh-CN" altLang="en-US" sz="1600" dirty="0">
                <a:latin typeface="微软雅黑 Light" panose="020B0502040204020203" pitchFamily="34" charset="-122"/>
                <a:ea typeface="微软雅黑 Light" panose="020B0502040204020203" pitchFamily="34" charset="-122"/>
              </a:endParaRPr>
            </a:p>
          </p:txBody>
        </p:sp>
      </p:grpSp>
      <p:sp>
        <p:nvSpPr>
          <p:cNvPr id="16" name="矩形 15"/>
          <p:cNvSpPr/>
          <p:nvPr/>
        </p:nvSpPr>
        <p:spPr>
          <a:xfrm>
            <a:off x="3804556" y="6106165"/>
            <a:ext cx="4572000" cy="338554"/>
          </a:xfrm>
          <a:prstGeom prst="rect">
            <a:avLst/>
          </a:prstGeom>
        </p:spPr>
        <p:txBody>
          <a:bodyPr>
            <a:spAutoFit/>
          </a:bodyPr>
          <a:lstStyle/>
          <a:p>
            <a:r>
              <a:rPr lang="en-US" altLang="zh-CN" sz="1600" dirty="0" err="1">
                <a:latin typeface="微软雅黑 Light" panose="020B0502040204020203" pitchFamily="34" charset="-122"/>
                <a:ea typeface="微软雅黑 Light" panose="020B0502040204020203" pitchFamily="34" charset="-122"/>
                <a:cs typeface="Microsoft YaHei Light" charset="-122"/>
              </a:rPr>
              <a:t>Kivy:</a:t>
            </a:r>
            <a:r>
              <a:rPr lang="en-US" altLang="zh-CN" sz="1600" dirty="0" err="1">
                <a:latin typeface="微软雅黑 Light" panose="020B0502040204020203" pitchFamily="34" charset="-122"/>
                <a:ea typeface="微软雅黑 Light" panose="020B0502040204020203" pitchFamily="34" charset="-122"/>
              </a:rPr>
              <a:t>Kivy</a:t>
            </a:r>
            <a:r>
              <a:rPr lang="zh-CN" altLang="en-US" sz="1600" dirty="0">
                <a:latin typeface="微软雅黑 Light" panose="020B0502040204020203" pitchFamily="34" charset="-122"/>
                <a:ea typeface="微软雅黑 Light" panose="020B0502040204020203" pitchFamily="34" charset="-122"/>
              </a:rPr>
              <a:t>是一套</a:t>
            </a:r>
            <a:r>
              <a:rPr lang="en-US" altLang="zh-CN" sz="1600" dirty="0">
                <a:latin typeface="微软雅黑 Light" panose="020B0502040204020203" pitchFamily="34" charset="-122"/>
                <a:ea typeface="微软雅黑 Light" panose="020B0502040204020203" pitchFamily="34" charset="-122"/>
              </a:rPr>
              <a:t>Python</a:t>
            </a:r>
            <a:r>
              <a:rPr lang="zh-CN" altLang="en-US" sz="1600" dirty="0">
                <a:latin typeface="微软雅黑 Light" panose="020B0502040204020203" pitchFamily="34" charset="-122"/>
                <a:ea typeface="微软雅黑 Light" panose="020B0502040204020203" pitchFamily="34" charset="-122"/>
              </a:rPr>
              <a:t>在</a:t>
            </a:r>
            <a:r>
              <a:rPr lang="en-US" altLang="zh-CN" sz="1600" dirty="0">
                <a:latin typeface="微软雅黑 Light" panose="020B0502040204020203" pitchFamily="34" charset="-122"/>
                <a:ea typeface="微软雅黑 Light" panose="020B0502040204020203" pitchFamily="34" charset="-122"/>
              </a:rPr>
              <a:t>UI</a:t>
            </a:r>
            <a:r>
              <a:rPr lang="zh-CN" altLang="en-US" sz="1600" dirty="0">
                <a:latin typeface="微软雅黑 Light" panose="020B0502040204020203" pitchFamily="34" charset="-122"/>
                <a:ea typeface="微软雅黑 Light" panose="020B0502040204020203" pitchFamily="34" charset="-122"/>
              </a:rPr>
              <a:t>上的框架</a:t>
            </a:r>
            <a:endParaRPr lang="zh-CN" altLang="en-US" sz="1600" dirty="0">
              <a:latin typeface="微软雅黑 Light" panose="020B0502040204020203" pitchFamily="34" charset="-122"/>
              <a:ea typeface="微软雅黑 Light" panose="020B0502040204020203" pitchFamily="34" charset="-122"/>
              <a:cs typeface="Microsoft YaHei Light" charset="-122"/>
            </a:endParaRPr>
          </a:p>
        </p:txBody>
      </p:sp>
      <p:pic>
        <p:nvPicPr>
          <p:cNvPr id="21" name="图片 20">
            <a:extLst>
              <a:ext uri="{FF2B5EF4-FFF2-40B4-BE49-F238E27FC236}">
                <a16:creationId xmlns:a16="http://schemas.microsoft.com/office/drawing/2014/main" id="{67B12C65-D56A-4F46-B9F5-6B91B893A82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78629" y="6061760"/>
            <a:ext cx="532188" cy="561871"/>
          </a:xfrm>
          <a:prstGeom prst="rect">
            <a:avLst/>
          </a:prstGeom>
        </p:spPr>
      </p:pic>
    </p:spTree>
    <p:extLst>
      <p:ext uri="{BB962C8B-B14F-4D97-AF65-F5344CB8AC3E}">
        <p14:creationId xmlns:p14="http://schemas.microsoft.com/office/powerpoint/2010/main" val="360233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5" name="矩形 4">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DC17080-AB22-44B0-BD13-733CBAFAA0D3}"/>
                </a:ext>
              </a:extLst>
            </p:cNvPr>
            <p:cNvSpPr txBox="1"/>
            <p:nvPr/>
          </p:nvSpPr>
          <p:spPr>
            <a:xfrm>
              <a:off x="179962" y="756880"/>
              <a:ext cx="2031325" cy="646331"/>
            </a:xfrm>
            <a:prstGeom prst="rect">
              <a:avLst/>
            </a:prstGeom>
            <a:noFill/>
            <a:ln>
              <a:noFill/>
            </a:ln>
          </p:spPr>
          <p:txBody>
            <a:bodyPr wrap="none" rtlCol="0">
              <a:spAutoFit/>
            </a:bodyPr>
            <a:lstStyle/>
            <a:p>
              <a:r>
                <a:rPr lang="zh-CN" altLang="en-US" sz="3600" dirty="0">
                  <a:solidFill>
                    <a:schemeClr val="bg1"/>
                  </a:solidFill>
                  <a:latin typeface="微软雅黑 Light" panose="020B0502040204020203" pitchFamily="34" charset="-122"/>
                  <a:ea typeface="微软雅黑 Light" panose="020B0502040204020203" pitchFamily="34" charset="-122"/>
                </a:rPr>
                <a:t>项目概述</a:t>
              </a:r>
            </a:p>
          </p:txBody>
        </p:sp>
        <p:sp>
          <p:nvSpPr>
            <p:cNvPr id="7" name="文本框 6">
              <a:extLst>
                <a:ext uri="{FF2B5EF4-FFF2-40B4-BE49-F238E27FC236}">
                  <a16:creationId xmlns:a16="http://schemas.microsoft.com/office/drawing/2014/main" id="{85D5BD3F-DEB9-4813-B82A-7E32195A7A6E}"/>
                </a:ext>
              </a:extLst>
            </p:cNvPr>
            <p:cNvSpPr txBox="1"/>
            <p:nvPr/>
          </p:nvSpPr>
          <p:spPr>
            <a:xfrm>
              <a:off x="179962" y="1454011"/>
              <a:ext cx="2131920"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Summary Of Project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1" name="矩形 10"/>
          <p:cNvSpPr/>
          <p:nvPr/>
        </p:nvSpPr>
        <p:spPr>
          <a:xfrm>
            <a:off x="3526971" y="312762"/>
            <a:ext cx="5617029" cy="6232475"/>
          </a:xfrm>
          <a:prstGeom prst="rect">
            <a:avLst/>
          </a:prstGeom>
        </p:spPr>
        <p:txBody>
          <a:bodyPr wrap="square">
            <a:spAutoFit/>
          </a:bodyPr>
          <a:lstStyle/>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《Software Engineering》</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出版社：机械工业出版社 作者：</a:t>
            </a:r>
            <a:r>
              <a:rPr lang="en-US" altLang="zh-CN" sz="1400" dirty="0">
                <a:latin typeface="微软雅黑 Light" panose="020B0502040204020203" pitchFamily="34" charset="-122"/>
                <a:ea typeface="微软雅黑 Light" panose="020B0502040204020203" pitchFamily="34" charset="-122"/>
                <a:cs typeface="Microsoft YaHei Light" charset="-122"/>
              </a:rPr>
              <a:t>Roger </a:t>
            </a:r>
            <a:r>
              <a:rPr lang="en-US" altLang="zh-CN" sz="1400" dirty="0" err="1">
                <a:latin typeface="微软雅黑 Light" panose="020B0502040204020203" pitchFamily="34" charset="-122"/>
                <a:ea typeface="微软雅黑 Light" panose="020B0502040204020203" pitchFamily="34" charset="-122"/>
                <a:cs typeface="Microsoft YaHei Light" charset="-122"/>
              </a:rPr>
              <a:t>S.Pressman</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7111197704</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《SQL</a:t>
            </a:r>
            <a:r>
              <a:rPr lang="zh-CN" altLang="en-US" sz="1400" b="1" dirty="0">
                <a:latin typeface="微软雅黑 Light" panose="020B0502040204020203" pitchFamily="34" charset="-122"/>
                <a:ea typeface="微软雅黑 Light" panose="020B0502040204020203" pitchFamily="34" charset="-122"/>
                <a:cs typeface="Microsoft YaHei Light" charset="-122"/>
              </a:rPr>
              <a:t>编程基础</a:t>
            </a:r>
            <a:r>
              <a:rPr lang="en-US" altLang="zh-CN" sz="1400" b="1" dirty="0">
                <a:latin typeface="微软雅黑 Light" panose="020B0502040204020203" pitchFamily="34" charset="-122"/>
                <a:ea typeface="微软雅黑 Light" panose="020B0502040204020203" pitchFamily="34" charset="-122"/>
                <a:cs typeface="Microsoft YaHei Light" charset="-122"/>
              </a:rPr>
              <a:t>》 </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a:t>
            </a:r>
            <a:r>
              <a:rPr lang="en-US" altLang="zh-CN" sz="1400" dirty="0">
                <a:latin typeface="微软雅黑 Light" panose="020B0502040204020203" pitchFamily="34" charset="-122"/>
                <a:ea typeface="微软雅黑 Light" panose="020B0502040204020203" pitchFamily="34" charset="-122"/>
                <a:cs typeface="Microsoft YaHei Light" charset="-122"/>
              </a:rPr>
              <a:t>: </a:t>
            </a:r>
            <a:r>
              <a:rPr lang="zh-CN" altLang="en-US" sz="1400" dirty="0">
                <a:latin typeface="微软雅黑 Light" panose="020B0502040204020203" pitchFamily="34" charset="-122"/>
                <a:ea typeface="微软雅黑 Light" panose="020B0502040204020203" pitchFamily="34" charset="-122"/>
                <a:cs typeface="Microsoft YaHei Light" charset="-122"/>
              </a:rPr>
              <a:t>机械工业出版社</a:t>
            </a:r>
            <a:r>
              <a:rPr lang="en-US" altLang="zh-CN" sz="1400" dirty="0">
                <a:latin typeface="微软雅黑 Light" panose="020B0502040204020203" pitchFamily="34" charset="-122"/>
                <a:ea typeface="微软雅黑 Light" panose="020B0502040204020203" pitchFamily="34" charset="-122"/>
                <a:cs typeface="Microsoft YaHei Light" charset="-122"/>
              </a:rPr>
              <a:t> </a:t>
            </a:r>
            <a:r>
              <a:rPr lang="zh-CN" altLang="en-US" sz="1400" dirty="0">
                <a:latin typeface="微软雅黑 Light" panose="020B0502040204020203" pitchFamily="34" charset="-122"/>
                <a:ea typeface="微软雅黑 Light" panose="020B0502040204020203" pitchFamily="34" charset="-122"/>
                <a:cs typeface="Microsoft YaHei Light" charset="-122"/>
              </a:rPr>
              <a:t>作者： </a:t>
            </a:r>
            <a:r>
              <a:rPr lang="en-US" altLang="zh-CN" sz="1400" dirty="0" err="1">
                <a:latin typeface="微软雅黑 Light" panose="020B0502040204020203" pitchFamily="34" charset="-122"/>
                <a:ea typeface="微软雅黑 Light" panose="020B0502040204020203" pitchFamily="34" charset="-122"/>
                <a:cs typeface="Microsoft YaHei Light" charset="-122"/>
              </a:rPr>
              <a:t>Patrick.J.J</a:t>
            </a:r>
            <a:r>
              <a:rPr lang="en-US" altLang="zh-CN" sz="1400" dirty="0">
                <a:latin typeface="微软雅黑 Light" panose="020B0502040204020203" pitchFamily="34" charset="-122"/>
                <a:ea typeface="微软雅黑 Light" panose="020B0502040204020203" pitchFamily="34" charset="-122"/>
                <a:cs typeface="Microsoft YaHei Light" charset="-122"/>
              </a:rPr>
              <a:t>.</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7111265416</a:t>
            </a:r>
            <a:r>
              <a:rPr lang="en-US" altLang="zh-CN" sz="1400" dirty="0"/>
              <a:t> </a:t>
            </a:r>
            <a:r>
              <a:rPr lang="en-US" altLang="zh-CN" sz="1400" dirty="0">
                <a:latin typeface="微软雅黑 Light" panose="020B0502040204020203" pitchFamily="34" charset="-122"/>
                <a:ea typeface="微软雅黑 Light" panose="020B0502040204020203" pitchFamily="34" charset="-122"/>
                <a:cs typeface="Microsoft YaHei Light" charset="-122"/>
              </a:rPr>
              <a:t> </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a:t>
            </a:r>
            <a:r>
              <a:rPr lang="zh-CN" altLang="en-US" sz="1400" b="1" dirty="0">
                <a:latin typeface="微软雅黑 Light" panose="020B0502040204020203" pitchFamily="34" charset="-122"/>
                <a:ea typeface="微软雅黑 Light" panose="020B0502040204020203" pitchFamily="34" charset="-122"/>
                <a:cs typeface="Microsoft YaHei Light" charset="-122"/>
              </a:rPr>
              <a:t>深入浅出</a:t>
            </a:r>
            <a:r>
              <a:rPr lang="en-US" altLang="zh-CN" sz="1400" b="1" dirty="0">
                <a:latin typeface="微软雅黑 Light" panose="020B0502040204020203" pitchFamily="34" charset="-122"/>
                <a:ea typeface="微软雅黑 Light" panose="020B0502040204020203" pitchFamily="34" charset="-122"/>
                <a:cs typeface="Microsoft YaHei Light" charset="-122"/>
              </a:rPr>
              <a:t>——MySQL</a:t>
            </a:r>
            <a:r>
              <a:rPr lang="zh-CN" altLang="en-US" sz="1400" b="1" dirty="0">
                <a:latin typeface="微软雅黑 Light" panose="020B0502040204020203" pitchFamily="34" charset="-122"/>
                <a:ea typeface="微软雅黑 Light" panose="020B0502040204020203" pitchFamily="34" charset="-122"/>
                <a:cs typeface="Microsoft YaHei Light" charset="-122"/>
              </a:rPr>
              <a:t>开发、管理与应用实例</a:t>
            </a:r>
            <a:r>
              <a:rPr lang="en-US" altLang="zh-CN" sz="1400" b="1" dirty="0">
                <a:latin typeface="微软雅黑 Light" panose="020B0502040204020203" pitchFamily="34" charset="-122"/>
                <a:ea typeface="微软雅黑 Light" panose="020B0502040204020203" pitchFamily="34" charset="-122"/>
                <a:cs typeface="Microsoft YaHei Light" charset="-122"/>
              </a:rPr>
              <a:t>》</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出版社：清华大学出版社 作者：邹建</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9787115174567</a:t>
            </a:r>
          </a:p>
          <a:p>
            <a:pPr>
              <a:lnSpc>
                <a:spcPct val="150000"/>
              </a:lnSpc>
            </a:pPr>
            <a:endParaRPr lang="zh-CN" altLang="en-US"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a:t>
            </a:r>
            <a:r>
              <a:rPr lang="zh-CN" altLang="en-US" sz="1400" b="1" dirty="0">
                <a:latin typeface="微软雅黑 Light" panose="020B0502040204020203" pitchFamily="34" charset="-122"/>
                <a:ea typeface="微软雅黑 Light" panose="020B0502040204020203" pitchFamily="34" charset="-122"/>
                <a:cs typeface="Microsoft YaHei Light" charset="-122"/>
              </a:rPr>
              <a:t>数据库系统概论</a:t>
            </a:r>
            <a:r>
              <a:rPr lang="en-US" altLang="zh-CN" sz="1400" b="1" dirty="0">
                <a:latin typeface="微软雅黑 Light" panose="020B0502040204020203" pitchFamily="34" charset="-122"/>
                <a:ea typeface="微软雅黑 Light" panose="020B0502040204020203" pitchFamily="34" charset="-122"/>
                <a:cs typeface="Microsoft YaHei Light" charset="-122"/>
              </a:rPr>
              <a:t>》 </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出版社：高等教育出版社 作者：王珊，萨师煊</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9787040074949</a:t>
            </a:r>
          </a:p>
          <a:p>
            <a:pPr>
              <a:lnSpc>
                <a:spcPct val="150000"/>
              </a:lnSpc>
            </a:pPr>
            <a:endParaRPr lang="zh-CN" altLang="en-US"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《Python</a:t>
            </a:r>
            <a:r>
              <a:rPr lang="zh-CN" altLang="en-US" sz="1400" b="1" dirty="0">
                <a:latin typeface="微软雅黑 Light" panose="020B0502040204020203" pitchFamily="34" charset="-122"/>
                <a:ea typeface="微软雅黑 Light" panose="020B0502040204020203" pitchFamily="34" charset="-122"/>
                <a:cs typeface="Microsoft YaHei Light" charset="-122"/>
              </a:rPr>
              <a:t>基础教程</a:t>
            </a:r>
            <a:r>
              <a:rPr lang="en-US" altLang="zh-CN" sz="1400" b="1" dirty="0">
                <a:latin typeface="微软雅黑 Light" panose="020B0502040204020203" pitchFamily="34" charset="-122"/>
                <a:ea typeface="微软雅黑 Light" panose="020B0502040204020203" pitchFamily="34" charset="-122"/>
                <a:cs typeface="Microsoft YaHei Light" charset="-122"/>
              </a:rPr>
              <a:t>》 </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出版社：人民邮电出版 作者：</a:t>
            </a:r>
            <a:r>
              <a:rPr lang="en-US" altLang="zh-CN" sz="1400" dirty="0">
                <a:latin typeface="微软雅黑 Light" panose="020B0502040204020203" pitchFamily="34" charset="-122"/>
                <a:ea typeface="微软雅黑 Light" panose="020B0502040204020203" pitchFamily="34" charset="-122"/>
                <a:cs typeface="Microsoft YaHei Light" charset="-122"/>
              </a:rPr>
              <a:t>Magnus Lie </a:t>
            </a:r>
            <a:r>
              <a:rPr lang="en-US" altLang="zh-CN" sz="1400" dirty="0" err="1">
                <a:latin typeface="微软雅黑 Light" panose="020B0502040204020203" pitchFamily="34" charset="-122"/>
                <a:ea typeface="微软雅黑 Light" panose="020B0502040204020203" pitchFamily="34" charset="-122"/>
                <a:cs typeface="Microsoft YaHei Light" charset="-122"/>
              </a:rPr>
              <a:t>Hetland</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9787115353528</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p:txBody>
      </p:sp>
      <p:sp>
        <p:nvSpPr>
          <p:cNvPr id="12" name="文本框 11"/>
          <p:cNvSpPr txBox="1"/>
          <p:nvPr/>
        </p:nvSpPr>
        <p:spPr>
          <a:xfrm>
            <a:off x="2391249" y="170928"/>
            <a:ext cx="1210588" cy="400110"/>
          </a:xfrm>
          <a:prstGeom prst="rect">
            <a:avLst/>
          </a:prstGeom>
          <a:noFill/>
        </p:spPr>
        <p:txBody>
          <a:bodyPr wrap="none" rtlCol="0">
            <a:spAutoFit/>
          </a:bodyPr>
          <a:lstStyle/>
          <a:p>
            <a:r>
              <a:rPr kumimoji="1" lang="zh-CN" altLang="en-US" sz="2000" dirty="0">
                <a:latin typeface="微软雅黑" panose="020B0503020204020204" pitchFamily="34" charset="-122"/>
                <a:ea typeface="微软雅黑" panose="020B0503020204020204" pitchFamily="34" charset="-122"/>
                <a:cs typeface="Microsoft YaHei" charset="-122"/>
              </a:rPr>
              <a:t>参考文献</a:t>
            </a:r>
          </a:p>
        </p:txBody>
      </p:sp>
    </p:spTree>
    <p:extLst>
      <p:ext uri="{BB962C8B-B14F-4D97-AF65-F5344CB8AC3E}">
        <p14:creationId xmlns:p14="http://schemas.microsoft.com/office/powerpoint/2010/main" val="227292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200329"/>
            </a:xfrm>
            <a:prstGeom prst="rect">
              <a:avLst/>
            </a:prstGeom>
            <a:noFill/>
            <a:ln>
              <a:noFill/>
            </a:ln>
          </p:spPr>
          <p:txBody>
            <a:bodyPr wrap="square" rtlCol="0">
              <a:spAutoFit/>
            </a:bodyPr>
            <a:lstStyle/>
            <a:p>
              <a:r>
                <a:rPr lang="zh-CN" altLang="en-US" sz="3600" kern="100" dirty="0">
                  <a:solidFill>
                    <a:schemeClr val="bg1"/>
                  </a:solidFill>
                  <a:latin typeface="微软雅黑 Light" panose="020B0502040204020203" pitchFamily="34" charset="-122"/>
                  <a:ea typeface="微软雅黑 Light" panose="020B0502040204020203" pitchFamily="34" charset="-122"/>
                </a:rPr>
                <a:t>可行性分析报告</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1723549" cy="400110"/>
          </a:xfrm>
          <a:prstGeom prst="rect">
            <a:avLst/>
          </a:prstGeom>
          <a:noFill/>
        </p:spPr>
        <p:txBody>
          <a:bodyPr wrap="none" rtlCol="0">
            <a:spAutoFit/>
          </a:bodyPr>
          <a:lstStyle/>
          <a:p>
            <a:r>
              <a:rPr lang="zh-CN" altLang="zh-CN" sz="2000" dirty="0">
                <a:latin typeface="微软雅黑" panose="020B0503020204020204" pitchFamily="34" charset="-122"/>
                <a:ea typeface="微软雅黑" panose="020B0503020204020204" pitchFamily="34" charset="-122"/>
              </a:rPr>
              <a:t>技术可行</a:t>
            </a:r>
            <a:r>
              <a:rPr lang="zh-CN" altLang="en-US" sz="2000" dirty="0">
                <a:latin typeface="微软雅黑" panose="020B0503020204020204" pitchFamily="34" charset="-122"/>
                <a:ea typeface="微软雅黑" panose="020B0503020204020204" pitchFamily="34" charset="-122"/>
              </a:rPr>
              <a:t>性：</a:t>
            </a:r>
          </a:p>
        </p:txBody>
      </p:sp>
      <p:sp>
        <p:nvSpPr>
          <p:cNvPr id="5" name="文本框 4">
            <a:extLst>
              <a:ext uri="{FF2B5EF4-FFF2-40B4-BE49-F238E27FC236}">
                <a16:creationId xmlns:a16="http://schemas.microsoft.com/office/drawing/2014/main" id="{FFD139B6-518B-473B-91DA-D1378AEF9FEC}"/>
              </a:ext>
            </a:extLst>
          </p:cNvPr>
          <p:cNvSpPr txBox="1"/>
          <p:nvPr/>
        </p:nvSpPr>
        <p:spPr>
          <a:xfrm>
            <a:off x="2823099" y="682127"/>
            <a:ext cx="5765780" cy="2062103"/>
          </a:xfrm>
          <a:prstGeom prst="rect">
            <a:avLst/>
          </a:prstGeom>
          <a:noFill/>
        </p:spPr>
        <p:txBody>
          <a:bodyPr wrap="square" rtlCol="0">
            <a:spAutoFit/>
          </a:bodyPr>
          <a:lstStyle/>
          <a:p>
            <a:pPr lvl="0"/>
            <a:r>
              <a:rPr lang="zh-CN" altLang="zh-CN" sz="1600" b="1" dirty="0"/>
              <a:t>开发者的技术实力</a:t>
            </a:r>
          </a:p>
          <a:p>
            <a:r>
              <a:rPr lang="en-US" altLang="zh-CN" sz="1600" dirty="0"/>
              <a:t>	</a:t>
            </a:r>
            <a:r>
              <a:rPr lang="zh-CN" altLang="zh-CN" sz="1600" dirty="0"/>
              <a:t>目前小组成员实力有限，预计开发过程会碰到许多瓶颈。为了将项目做得更加符合实际，本组人员都会在开发项目的基础上进行深度学习。</a:t>
            </a:r>
            <a:r>
              <a:rPr lang="zh-CN" altLang="en-US" sz="1600" dirty="0"/>
              <a:t>目前我们小组都有一点</a:t>
            </a:r>
            <a:r>
              <a:rPr lang="en-US" altLang="zh-CN" sz="1600" dirty="0"/>
              <a:t>Java</a:t>
            </a:r>
            <a:r>
              <a:rPr lang="zh-CN" altLang="en-US" sz="1600" dirty="0"/>
              <a:t>基础，</a:t>
            </a:r>
            <a:r>
              <a:rPr lang="en-US" altLang="zh-CN" sz="1600" dirty="0"/>
              <a:t>python</a:t>
            </a:r>
            <a:r>
              <a:rPr lang="zh-CN" altLang="en-US" sz="1600" dirty="0"/>
              <a:t>在学，爬虫在学，所以可以尝试该项目的开发。</a:t>
            </a:r>
            <a:endParaRPr lang="zh-CN" altLang="zh-CN" sz="1600" dirty="0"/>
          </a:p>
          <a:p>
            <a:pPr lvl="0"/>
            <a:r>
              <a:rPr lang="zh-CN" altLang="en-US" sz="1600" b="1" dirty="0"/>
              <a:t>项目难点</a:t>
            </a:r>
            <a:endParaRPr lang="zh-CN" altLang="zh-CN" sz="1600" b="1" dirty="0"/>
          </a:p>
          <a:p>
            <a:r>
              <a:rPr lang="en-US" altLang="zh-CN" sz="1600" dirty="0"/>
              <a:t>	</a:t>
            </a:r>
            <a:r>
              <a:rPr lang="zh-CN" altLang="en-US" sz="1600" dirty="0"/>
              <a:t>利用</a:t>
            </a:r>
            <a:r>
              <a:rPr lang="en-US" altLang="zh-CN" sz="1600" dirty="0"/>
              <a:t>python</a:t>
            </a:r>
            <a:r>
              <a:rPr lang="zh-CN" altLang="en-US" sz="1600" dirty="0"/>
              <a:t>爬虫获取用户在教务网上的课程表。以及对用户学习建议的综合分析。</a:t>
            </a:r>
            <a:endParaRPr lang="en-US" altLang="zh-CN" sz="1600" dirty="0"/>
          </a:p>
        </p:txBody>
      </p:sp>
      <p:sp>
        <p:nvSpPr>
          <p:cNvPr id="11" name="文本框 10">
            <a:extLst>
              <a:ext uri="{FF2B5EF4-FFF2-40B4-BE49-F238E27FC236}">
                <a16:creationId xmlns:a16="http://schemas.microsoft.com/office/drawing/2014/main" id="{60999AFC-A0DD-4625-847C-0966F933A9CA}"/>
              </a:ext>
            </a:extLst>
          </p:cNvPr>
          <p:cNvSpPr txBox="1"/>
          <p:nvPr/>
        </p:nvSpPr>
        <p:spPr>
          <a:xfrm>
            <a:off x="2657364" y="2780326"/>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经济</a:t>
            </a:r>
            <a:r>
              <a:rPr lang="zh-CN" altLang="zh-CN" sz="2000" dirty="0">
                <a:latin typeface="微软雅黑" panose="020B0503020204020204" pitchFamily="34" charset="-122"/>
                <a:ea typeface="微软雅黑" panose="020B0503020204020204" pitchFamily="34" charset="-122"/>
              </a:rPr>
              <a:t>可行</a:t>
            </a:r>
            <a:r>
              <a:rPr lang="zh-CN" altLang="en-US" sz="2000" dirty="0">
                <a:latin typeface="微软雅黑" panose="020B0503020204020204" pitchFamily="34" charset="-122"/>
                <a:ea typeface="微软雅黑" panose="020B0503020204020204" pitchFamily="34" charset="-122"/>
              </a:rPr>
              <a:t>性：</a:t>
            </a:r>
          </a:p>
        </p:txBody>
      </p:sp>
      <p:sp>
        <p:nvSpPr>
          <p:cNvPr id="12" name="文本框 11">
            <a:extLst>
              <a:ext uri="{FF2B5EF4-FFF2-40B4-BE49-F238E27FC236}">
                <a16:creationId xmlns:a16="http://schemas.microsoft.com/office/drawing/2014/main" id="{5ACF1D5C-4932-425A-93C0-E2F840F3F103}"/>
              </a:ext>
            </a:extLst>
          </p:cNvPr>
          <p:cNvSpPr txBox="1"/>
          <p:nvPr/>
        </p:nvSpPr>
        <p:spPr>
          <a:xfrm>
            <a:off x="2823097" y="3233545"/>
            <a:ext cx="5765780" cy="830997"/>
          </a:xfrm>
          <a:prstGeom prst="rect">
            <a:avLst/>
          </a:prstGeom>
          <a:noFill/>
        </p:spPr>
        <p:txBody>
          <a:bodyPr wrap="square" rtlCol="0">
            <a:spAutoFit/>
          </a:bodyPr>
          <a:lstStyle/>
          <a:p>
            <a:r>
              <a:rPr lang="zh-CN" altLang="en-US" sz="1600" b="1" dirty="0"/>
              <a:t>经济成本：</a:t>
            </a:r>
            <a:r>
              <a:rPr lang="zh-CN" altLang="zh-CN" sz="1600" dirty="0"/>
              <a:t>开发所需软件以及小组成员每人一台电脑和相应的网络环境。</a:t>
            </a:r>
            <a:endParaRPr lang="en-US" altLang="zh-CN" sz="1600" b="1" dirty="0"/>
          </a:p>
          <a:p>
            <a:pPr lvl="0"/>
            <a:r>
              <a:rPr lang="zh-CN" altLang="en-US" sz="1600" b="1" dirty="0"/>
              <a:t>时间成本：</a:t>
            </a:r>
            <a:r>
              <a:rPr lang="zh-CN" altLang="en-US" sz="1600" dirty="0"/>
              <a:t>由每个组员自学时间，小组每周会议时间构成。</a:t>
            </a:r>
            <a:endParaRPr lang="en-US" altLang="zh-CN" sz="1600" dirty="0"/>
          </a:p>
        </p:txBody>
      </p:sp>
      <p:sp>
        <p:nvSpPr>
          <p:cNvPr id="17" name="文本框 16">
            <a:extLst>
              <a:ext uri="{FF2B5EF4-FFF2-40B4-BE49-F238E27FC236}">
                <a16:creationId xmlns:a16="http://schemas.microsoft.com/office/drawing/2014/main" id="{8E65B4C7-6DDD-4911-ACAE-08F5DC34BF1D}"/>
              </a:ext>
            </a:extLst>
          </p:cNvPr>
          <p:cNvSpPr txBox="1"/>
          <p:nvPr/>
        </p:nvSpPr>
        <p:spPr>
          <a:xfrm>
            <a:off x="2657365" y="4100638"/>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操作</a:t>
            </a:r>
            <a:r>
              <a:rPr lang="zh-CN" altLang="zh-CN" sz="2000" dirty="0">
                <a:latin typeface="微软雅黑" panose="020B0503020204020204" pitchFamily="34" charset="-122"/>
                <a:ea typeface="微软雅黑" panose="020B0503020204020204" pitchFamily="34" charset="-122"/>
              </a:rPr>
              <a:t>可行</a:t>
            </a:r>
            <a:r>
              <a:rPr lang="zh-CN" altLang="en-US" sz="2000" dirty="0">
                <a:latin typeface="微软雅黑" panose="020B0503020204020204" pitchFamily="34" charset="-122"/>
                <a:ea typeface="微软雅黑" panose="020B0503020204020204" pitchFamily="34" charset="-122"/>
              </a:rPr>
              <a:t>性：</a:t>
            </a:r>
          </a:p>
        </p:txBody>
      </p:sp>
      <p:sp>
        <p:nvSpPr>
          <p:cNvPr id="18" name="文本框 17">
            <a:extLst>
              <a:ext uri="{FF2B5EF4-FFF2-40B4-BE49-F238E27FC236}">
                <a16:creationId xmlns:a16="http://schemas.microsoft.com/office/drawing/2014/main" id="{5E11042D-BC0A-434E-BB72-D71EC140D2D2}"/>
              </a:ext>
            </a:extLst>
          </p:cNvPr>
          <p:cNvSpPr txBox="1"/>
          <p:nvPr/>
        </p:nvSpPr>
        <p:spPr>
          <a:xfrm>
            <a:off x="2823097" y="4553857"/>
            <a:ext cx="5765780" cy="1815882"/>
          </a:xfrm>
          <a:prstGeom prst="rect">
            <a:avLst/>
          </a:prstGeom>
          <a:noFill/>
        </p:spPr>
        <p:txBody>
          <a:bodyPr wrap="square" rtlCol="0">
            <a:spAutoFit/>
          </a:bodyPr>
          <a:lstStyle/>
          <a:p>
            <a:pPr lvl="0"/>
            <a:r>
              <a:rPr lang="zh-CN" altLang="en-US" sz="1600" b="1" dirty="0"/>
              <a:t>用户使用可能性：</a:t>
            </a:r>
            <a:endParaRPr lang="en-US" altLang="zh-CN" sz="1600" b="1" dirty="0"/>
          </a:p>
          <a:p>
            <a:pPr lvl="0"/>
            <a:r>
              <a:rPr lang="zh-CN" altLang="zh-CN" sz="1600" dirty="0"/>
              <a:t>对于</a:t>
            </a:r>
            <a:r>
              <a:rPr lang="zh-CN" altLang="en-US" sz="1600" dirty="0"/>
              <a:t>小程序</a:t>
            </a:r>
            <a:r>
              <a:rPr lang="zh-CN" altLang="zh-CN" sz="1600" dirty="0"/>
              <a:t>的使用会涉及到</a:t>
            </a:r>
            <a:r>
              <a:rPr lang="zh-CN" altLang="en-US" sz="1600" dirty="0"/>
              <a:t>的各类学生</a:t>
            </a:r>
            <a:r>
              <a:rPr lang="zh-CN" altLang="zh-CN" sz="1600" dirty="0"/>
              <a:t>，凭借其简洁明了的</a:t>
            </a:r>
            <a:r>
              <a:rPr lang="en-US" altLang="zh-CN" sz="1600" dirty="0"/>
              <a:t>UI </a:t>
            </a:r>
            <a:r>
              <a:rPr lang="zh-CN" altLang="zh-CN" sz="1600" dirty="0"/>
              <a:t>和快捷的操作特性，并不要求用户对其特别的熟悉，因此可以做到让使用方法简单易懂，操作方法尽量浅显明了，使用户能够在短时间内借助简易的说明快速上手</a:t>
            </a:r>
            <a:r>
              <a:rPr lang="zh-CN" altLang="en-US" sz="1600" dirty="0"/>
              <a:t>。</a:t>
            </a:r>
            <a:endParaRPr lang="en-US" altLang="zh-CN" sz="1600" dirty="0"/>
          </a:p>
          <a:p>
            <a:pPr lvl="0"/>
            <a:r>
              <a:rPr lang="zh-CN" altLang="en-US" sz="1600" b="1" dirty="0"/>
              <a:t>时间进度可行性：</a:t>
            </a:r>
            <a:endParaRPr lang="en-US" altLang="zh-CN" sz="1600" b="1" dirty="0"/>
          </a:p>
          <a:p>
            <a:r>
              <a:rPr lang="zh-CN" altLang="zh-CN" sz="1600" dirty="0"/>
              <a:t>项目周期</a:t>
            </a:r>
            <a:r>
              <a:rPr lang="zh-CN" altLang="en-US" sz="1600" dirty="0"/>
              <a:t>为</a:t>
            </a:r>
            <a:r>
              <a:rPr lang="en-US" altLang="zh-CN" sz="1600" dirty="0"/>
              <a:t>3</a:t>
            </a:r>
            <a:r>
              <a:rPr lang="zh-CN" altLang="zh-CN" sz="1600" dirty="0"/>
              <a:t>个月</a:t>
            </a:r>
            <a:r>
              <a:rPr lang="zh-CN" altLang="en-US" sz="1600" dirty="0"/>
              <a:t>，按照小组能力可以按时完成，递交成果。</a:t>
            </a:r>
            <a:endParaRPr lang="en-US" altLang="zh-CN" sz="1600" dirty="0"/>
          </a:p>
        </p:txBody>
      </p:sp>
    </p:spTree>
    <p:extLst>
      <p:ext uri="{BB962C8B-B14F-4D97-AF65-F5344CB8AC3E}">
        <p14:creationId xmlns:p14="http://schemas.microsoft.com/office/powerpoint/2010/main" val="58594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
            <a:extLst>
              <a:ext uri="{FF2B5EF4-FFF2-40B4-BE49-F238E27FC236}">
                <a16:creationId xmlns:a16="http://schemas.microsoft.com/office/drawing/2014/main" id="{DA2DD40C-5452-4C2E-961A-28713678FE70}"/>
              </a:ext>
            </a:extLst>
          </p:cNvPr>
          <p:cNvGrpSpPr/>
          <p:nvPr/>
        </p:nvGrpSpPr>
        <p:grpSpPr>
          <a:xfrm>
            <a:off x="2" y="0"/>
            <a:ext cx="2447461" cy="6858000"/>
            <a:chOff x="0" y="0"/>
            <a:chExt cx="2447461" cy="6858000"/>
          </a:xfrm>
        </p:grpSpPr>
        <p:sp>
          <p:nvSpPr>
            <p:cNvPr id="14" name="矩形 13">
              <a:extLst>
                <a:ext uri="{FF2B5EF4-FFF2-40B4-BE49-F238E27FC236}">
                  <a16:creationId xmlns:a16="http://schemas.microsoft.com/office/drawing/2014/main" id="{B4E0122F-E1D4-4A24-B900-4B130D82741E}"/>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F9CD1CA-F01E-4E35-BB5E-8BBFE9286116}"/>
                </a:ext>
              </a:extLst>
            </p:cNvPr>
            <p:cNvSpPr txBox="1"/>
            <p:nvPr/>
          </p:nvSpPr>
          <p:spPr>
            <a:xfrm>
              <a:off x="135580" y="756880"/>
              <a:ext cx="2311881" cy="461665"/>
            </a:xfrm>
            <a:prstGeom prst="rect">
              <a:avLst/>
            </a:prstGeom>
            <a:noFill/>
            <a:ln>
              <a:noFill/>
            </a:ln>
          </p:spPr>
          <p:txBody>
            <a:bodyPr wrap="square" rtlCol="0">
              <a:spAutoFit/>
            </a:bodyPr>
            <a:lstStyle/>
            <a:p>
              <a:r>
                <a:rPr lang="zh-CN" altLang="en-US" sz="2400" dirty="0">
                  <a:solidFill>
                    <a:schemeClr val="bg1"/>
                  </a:solidFill>
                  <a:latin typeface="微软雅黑 Light" panose="020B0502040204020203" pitchFamily="34" charset="-122"/>
                  <a:ea typeface="微软雅黑 Light" panose="020B0502040204020203" pitchFamily="34" charset="-122"/>
                </a:rPr>
                <a:t>项目团队建设</a:t>
              </a:r>
            </a:p>
          </p:txBody>
        </p:sp>
        <p:sp>
          <p:nvSpPr>
            <p:cNvPr id="16" name="文本框 15">
              <a:extLst>
                <a:ext uri="{FF2B5EF4-FFF2-40B4-BE49-F238E27FC236}">
                  <a16:creationId xmlns:a16="http://schemas.microsoft.com/office/drawing/2014/main" id="{F1222369-1E52-4525-9033-E485FFD3FECA}"/>
                </a:ext>
              </a:extLst>
            </p:cNvPr>
            <p:cNvSpPr txBox="1"/>
            <p:nvPr/>
          </p:nvSpPr>
          <p:spPr>
            <a:xfrm>
              <a:off x="91196" y="1252925"/>
              <a:ext cx="2220686"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Team</a:t>
              </a:r>
              <a:r>
                <a:rPr lang="zh-CN" altLang="en-US" sz="2400" dirty="0">
                  <a:solidFill>
                    <a:schemeClr val="bg1"/>
                  </a:solidFill>
                  <a:latin typeface="微软雅黑 Light" panose="020B0502040204020203" pitchFamily="34" charset="-122"/>
                  <a:ea typeface="微软雅黑 Light" panose="020B0502040204020203" pitchFamily="34" charset="-122"/>
                </a:rPr>
                <a:t> </a:t>
              </a:r>
              <a:r>
                <a:rPr lang="en-US" altLang="zh-CN" sz="2400" dirty="0">
                  <a:solidFill>
                    <a:schemeClr val="bg1"/>
                  </a:solidFill>
                  <a:latin typeface="微软雅黑 Light" panose="020B0502040204020203" pitchFamily="34" charset="-122"/>
                  <a:ea typeface="微软雅黑 Light" panose="020B0502040204020203" pitchFamily="34" charset="-122"/>
                </a:rPr>
                <a:t>Building</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23" name="组 22"/>
          <p:cNvGrpSpPr/>
          <p:nvPr/>
        </p:nvGrpSpPr>
        <p:grpSpPr>
          <a:xfrm>
            <a:off x="3164596" y="2180982"/>
            <a:ext cx="4572000" cy="1067338"/>
            <a:chOff x="3164596" y="1856912"/>
            <a:chExt cx="4572000" cy="1067338"/>
          </a:xfrm>
        </p:grpSpPr>
        <p:sp>
          <p:nvSpPr>
            <p:cNvPr id="24" name="矩形 23">
              <a:extLst>
                <a:ext uri="{FF2B5EF4-FFF2-40B4-BE49-F238E27FC236}">
                  <a16:creationId xmlns:a16="http://schemas.microsoft.com/office/drawing/2014/main" id="{49CE7F99-78F7-4F23-A087-11B0096908A7}"/>
                </a:ext>
              </a:extLst>
            </p:cNvPr>
            <p:cNvSpPr/>
            <p:nvPr/>
          </p:nvSpPr>
          <p:spPr>
            <a:xfrm>
              <a:off x="3164596" y="1856912"/>
              <a:ext cx="184731" cy="400110"/>
            </a:xfrm>
            <a:prstGeom prst="rect">
              <a:avLst/>
            </a:prstGeom>
          </p:spPr>
          <p:txBody>
            <a:bodyPr wrap="none">
              <a:spAutoFit/>
            </a:bodyPr>
            <a:lstStyle/>
            <a:p>
              <a:endParaRPr lang="zh-CN" altLang="en-US" sz="2000" kern="100" dirty="0">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121B205E-5727-490C-89B3-5496460B839D}"/>
                </a:ext>
              </a:extLst>
            </p:cNvPr>
            <p:cNvSpPr/>
            <p:nvPr/>
          </p:nvSpPr>
          <p:spPr>
            <a:xfrm>
              <a:off x="3164596" y="2416419"/>
              <a:ext cx="4572000" cy="507831"/>
            </a:xfrm>
            <a:prstGeom prst="rect">
              <a:avLst/>
            </a:prstGeom>
          </p:spPr>
          <p:txBody>
            <a:bodyPr>
              <a:spAutoFit/>
            </a:bodyPr>
            <a:lstStyle/>
            <a:p>
              <a:pPr>
                <a:lnSpc>
                  <a:spcPct val="150000"/>
                </a:lnSpc>
              </a:pPr>
              <a:endParaRPr lang="en-US" altLang="zh-CN" kern="100" dirty="0">
                <a:latin typeface="Microsoft YaHei Light" charset="-122"/>
                <a:ea typeface="Microsoft YaHei Light" charset="-122"/>
                <a:cs typeface="Microsoft YaHei Light" charset="-122"/>
              </a:endParaRPr>
            </a:p>
          </p:txBody>
        </p:sp>
      </p:grpSp>
      <p:sp>
        <p:nvSpPr>
          <p:cNvPr id="29" name="文本框 28"/>
          <p:cNvSpPr txBox="1"/>
          <p:nvPr/>
        </p:nvSpPr>
        <p:spPr>
          <a:xfrm>
            <a:off x="2912694" y="599316"/>
            <a:ext cx="3057247" cy="523220"/>
          </a:xfrm>
          <a:prstGeom prst="rect">
            <a:avLst/>
          </a:prstGeom>
          <a:noFill/>
        </p:spPr>
        <p:txBody>
          <a:bodyPr wrap="none" rtlCol="0">
            <a:spAutoFit/>
          </a:bodyPr>
          <a:lstStyle/>
          <a:p>
            <a:r>
              <a:rPr kumimoji="1" lang="zh-CN" altLang="en-US" sz="2800" dirty="0">
                <a:latin typeface="Microsoft YaHei" charset="-122"/>
                <a:ea typeface="Microsoft YaHei" charset="-122"/>
                <a:cs typeface="Microsoft YaHei" charset="-122"/>
              </a:rPr>
              <a:t>未来项目大致分工</a:t>
            </a:r>
          </a:p>
        </p:txBody>
      </p:sp>
      <p:graphicFrame>
        <p:nvGraphicFramePr>
          <p:cNvPr id="2" name="表格 1">
            <a:extLst>
              <a:ext uri="{FF2B5EF4-FFF2-40B4-BE49-F238E27FC236}">
                <a16:creationId xmlns:a16="http://schemas.microsoft.com/office/drawing/2014/main" id="{3305BCCC-E5AD-450A-AC48-B6D6A5CE45F8}"/>
              </a:ext>
            </a:extLst>
          </p:cNvPr>
          <p:cNvGraphicFramePr>
            <a:graphicFrameLocks noGrp="1"/>
          </p:cNvGraphicFramePr>
          <p:nvPr>
            <p:extLst>
              <p:ext uri="{D42A27DB-BD31-4B8C-83A1-F6EECF244321}">
                <p14:modId xmlns:p14="http://schemas.microsoft.com/office/powerpoint/2010/main" val="3519751554"/>
              </p:ext>
            </p:extLst>
          </p:nvPr>
        </p:nvGraphicFramePr>
        <p:xfrm>
          <a:off x="2912694" y="1303216"/>
          <a:ext cx="5610687" cy="2125784"/>
        </p:xfrm>
        <a:graphic>
          <a:graphicData uri="http://schemas.openxmlformats.org/drawingml/2006/table">
            <a:tbl>
              <a:tblPr>
                <a:tableStyleId>{5C22544A-7EE6-4342-B048-85BDC9FD1C3A}</a:tableStyleId>
              </a:tblPr>
              <a:tblGrid>
                <a:gridCol w="633771">
                  <a:extLst>
                    <a:ext uri="{9D8B030D-6E8A-4147-A177-3AD203B41FA5}">
                      <a16:colId xmlns:a16="http://schemas.microsoft.com/office/drawing/2014/main" val="3642284787"/>
                    </a:ext>
                  </a:extLst>
                </a:gridCol>
                <a:gridCol w="1223794">
                  <a:extLst>
                    <a:ext uri="{9D8B030D-6E8A-4147-A177-3AD203B41FA5}">
                      <a16:colId xmlns:a16="http://schemas.microsoft.com/office/drawing/2014/main" val="1122242047"/>
                    </a:ext>
                  </a:extLst>
                </a:gridCol>
                <a:gridCol w="3753122">
                  <a:extLst>
                    <a:ext uri="{9D8B030D-6E8A-4147-A177-3AD203B41FA5}">
                      <a16:colId xmlns:a16="http://schemas.microsoft.com/office/drawing/2014/main" val="3926283752"/>
                    </a:ext>
                  </a:extLst>
                </a:gridCol>
              </a:tblGrid>
              <a:tr h="334728">
                <a:tc>
                  <a:txBody>
                    <a:bodyPr/>
                    <a:lstStyle/>
                    <a:p>
                      <a:pPr algn="just">
                        <a:spcAft>
                          <a:spcPts val="0"/>
                        </a:spcAft>
                      </a:pPr>
                      <a:r>
                        <a:rPr lang="zh-CN" sz="1050" kern="100" dirty="0">
                          <a:effectLst/>
                        </a:rPr>
                        <a:t>姓名</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角色</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工作描述</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37241352"/>
                  </a:ext>
                </a:extLst>
              </a:tr>
              <a:tr h="600170">
                <a:tc>
                  <a:txBody>
                    <a:bodyPr/>
                    <a:lstStyle/>
                    <a:p>
                      <a:pPr algn="just">
                        <a:spcAft>
                          <a:spcPts val="0"/>
                        </a:spcAft>
                      </a:pPr>
                      <a:r>
                        <a:rPr lang="zh-CN" altLang="en-US" sz="1050" kern="100" dirty="0">
                          <a:effectLst/>
                        </a:rPr>
                        <a:t>方绪俊</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分析，设计，编码，测试、审核</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分析系统需求，项目计划，项目团队管理进行任务分配，加载程序编写、对软件进行测试、检查小组进度，对小组成员的各项工作进行审核</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63738406"/>
                  </a:ext>
                </a:extLst>
              </a:tr>
              <a:tr h="521432">
                <a:tc>
                  <a:txBody>
                    <a:bodyPr/>
                    <a:lstStyle/>
                    <a:p>
                      <a:pPr algn="just">
                        <a:spcAft>
                          <a:spcPts val="0"/>
                        </a:spcAft>
                      </a:pPr>
                      <a:r>
                        <a:rPr lang="zh-CN" altLang="en-US" sz="1050" kern="100" dirty="0">
                          <a:effectLst/>
                        </a:rPr>
                        <a:t>赵雨泽</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分析，编码，测试，</a:t>
                      </a:r>
                      <a:r>
                        <a:rPr lang="en-US" sz="1050" kern="100" dirty="0">
                          <a:effectLst/>
                        </a:rPr>
                        <a:t>ppt</a:t>
                      </a:r>
                      <a:r>
                        <a:rPr lang="zh-CN" sz="1050" kern="100" dirty="0">
                          <a:effectLst/>
                        </a:rPr>
                        <a:t>制作</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分析系统需求，数据交换，项目代码编写，数据加载分析、数据交换、安装程序、安装手册，项目有关</a:t>
                      </a:r>
                      <a:r>
                        <a:rPr lang="en-US" sz="1050" kern="100" dirty="0">
                          <a:effectLst/>
                        </a:rPr>
                        <a:t>ppt</a:t>
                      </a:r>
                      <a:r>
                        <a:rPr lang="zh-CN" sz="1050" kern="100" dirty="0">
                          <a:effectLst/>
                        </a:rPr>
                        <a:t>的制作、项目最终测试</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97039554"/>
                  </a:ext>
                </a:extLst>
              </a:tr>
              <a:tr h="669454">
                <a:tc>
                  <a:txBody>
                    <a:bodyPr/>
                    <a:lstStyle/>
                    <a:p>
                      <a:pPr algn="just">
                        <a:spcAft>
                          <a:spcPts val="0"/>
                        </a:spcAft>
                      </a:pPr>
                      <a:r>
                        <a:rPr lang="zh-CN" altLang="en-US" sz="1050" kern="100" dirty="0">
                          <a:effectLst/>
                        </a:rPr>
                        <a:t>王子超</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分析，编码，测试，</a:t>
                      </a:r>
                    </a:p>
                    <a:p>
                      <a:pPr algn="just">
                        <a:spcAft>
                          <a:spcPts val="0"/>
                        </a:spcAft>
                      </a:pPr>
                      <a:r>
                        <a:rPr lang="zh-CN" sz="1050" kern="100" dirty="0">
                          <a:effectLst/>
                        </a:rPr>
                        <a:t>秘书</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分析系统需求，数据交换，项目代码编写，数据加载分析、数据交换、安装程序、安装手册，项目最终测试、对会议相关信息进行按时记录</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15960630"/>
                  </a:ext>
                </a:extLst>
              </a:tr>
            </a:tbl>
          </a:graphicData>
        </a:graphic>
      </p:graphicFrame>
      <p:sp>
        <p:nvSpPr>
          <p:cNvPr id="11" name="文本框 10">
            <a:extLst>
              <a:ext uri="{FF2B5EF4-FFF2-40B4-BE49-F238E27FC236}">
                <a16:creationId xmlns:a16="http://schemas.microsoft.com/office/drawing/2014/main" id="{5B8E1C93-7E3D-40F6-AD33-6B9187B2F43C}"/>
              </a:ext>
            </a:extLst>
          </p:cNvPr>
          <p:cNvSpPr txBox="1"/>
          <p:nvPr/>
        </p:nvSpPr>
        <p:spPr>
          <a:xfrm>
            <a:off x="2912694" y="3609680"/>
            <a:ext cx="3149837" cy="523220"/>
          </a:xfrm>
          <a:prstGeom prst="rect">
            <a:avLst/>
          </a:prstGeom>
          <a:noFill/>
        </p:spPr>
        <p:txBody>
          <a:bodyPr wrap="none" rtlCol="0">
            <a:spAutoFit/>
          </a:bodyPr>
          <a:lstStyle/>
          <a:p>
            <a:r>
              <a:rPr kumimoji="1" lang="zh-CN" altLang="en-US" sz="2800" dirty="0">
                <a:latin typeface="Microsoft YaHei" charset="-122"/>
                <a:ea typeface="Microsoft YaHei" charset="-122"/>
                <a:cs typeface="Microsoft YaHei" charset="-122"/>
              </a:rPr>
              <a:t>近期项目具体分工</a:t>
            </a:r>
          </a:p>
        </p:txBody>
      </p:sp>
      <p:graphicFrame>
        <p:nvGraphicFramePr>
          <p:cNvPr id="12" name="表格 11">
            <a:extLst>
              <a:ext uri="{FF2B5EF4-FFF2-40B4-BE49-F238E27FC236}">
                <a16:creationId xmlns:a16="http://schemas.microsoft.com/office/drawing/2014/main" id="{25916F5D-8D14-41C5-B309-5BEC0572DF5F}"/>
              </a:ext>
            </a:extLst>
          </p:cNvPr>
          <p:cNvGraphicFramePr>
            <a:graphicFrameLocks noGrp="1"/>
          </p:cNvGraphicFramePr>
          <p:nvPr>
            <p:extLst>
              <p:ext uri="{D42A27DB-BD31-4B8C-83A1-F6EECF244321}">
                <p14:modId xmlns:p14="http://schemas.microsoft.com/office/powerpoint/2010/main" val="3827637459"/>
              </p:ext>
            </p:extLst>
          </p:nvPr>
        </p:nvGraphicFramePr>
        <p:xfrm>
          <a:off x="2921572" y="4306766"/>
          <a:ext cx="5610687" cy="1807696"/>
        </p:xfrm>
        <a:graphic>
          <a:graphicData uri="http://schemas.openxmlformats.org/drawingml/2006/table">
            <a:tbl>
              <a:tblPr>
                <a:tableStyleId>{5C22544A-7EE6-4342-B048-85BDC9FD1C3A}</a:tableStyleId>
              </a:tblPr>
              <a:tblGrid>
                <a:gridCol w="633771">
                  <a:extLst>
                    <a:ext uri="{9D8B030D-6E8A-4147-A177-3AD203B41FA5}">
                      <a16:colId xmlns:a16="http://schemas.microsoft.com/office/drawing/2014/main" val="3642284787"/>
                    </a:ext>
                  </a:extLst>
                </a:gridCol>
                <a:gridCol w="1223794">
                  <a:extLst>
                    <a:ext uri="{9D8B030D-6E8A-4147-A177-3AD203B41FA5}">
                      <a16:colId xmlns:a16="http://schemas.microsoft.com/office/drawing/2014/main" val="1122242047"/>
                    </a:ext>
                  </a:extLst>
                </a:gridCol>
                <a:gridCol w="3753122">
                  <a:extLst>
                    <a:ext uri="{9D8B030D-6E8A-4147-A177-3AD203B41FA5}">
                      <a16:colId xmlns:a16="http://schemas.microsoft.com/office/drawing/2014/main" val="3926283752"/>
                    </a:ext>
                  </a:extLst>
                </a:gridCol>
              </a:tblGrid>
              <a:tr h="297593">
                <a:tc>
                  <a:txBody>
                    <a:bodyPr/>
                    <a:lstStyle/>
                    <a:p>
                      <a:pPr algn="just">
                        <a:spcAft>
                          <a:spcPts val="0"/>
                        </a:spcAft>
                      </a:pPr>
                      <a:r>
                        <a:rPr lang="zh-CN" sz="1050" kern="100" dirty="0">
                          <a:effectLst/>
                        </a:rPr>
                        <a:t>姓名</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角色</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工作描述</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37241352"/>
                  </a:ext>
                </a:extLst>
              </a:tr>
              <a:tr h="504493">
                <a:tc>
                  <a:txBody>
                    <a:bodyPr/>
                    <a:lstStyle/>
                    <a:p>
                      <a:pPr algn="just">
                        <a:spcAft>
                          <a:spcPts val="0"/>
                        </a:spcAft>
                      </a:pPr>
                      <a:r>
                        <a:rPr lang="zh-CN" altLang="en-US" sz="1050" kern="100" dirty="0">
                          <a:effectLst/>
                        </a:rPr>
                        <a:t>方绪俊</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分析，设计</a:t>
                      </a:r>
                      <a:r>
                        <a:rPr lang="zh-CN" altLang="en-US" sz="1050" kern="100" dirty="0">
                          <a:effectLst/>
                        </a:rPr>
                        <a:t>，</a:t>
                      </a:r>
                      <a:r>
                        <a:rPr lang="zh-CN" sz="1050" kern="100" dirty="0">
                          <a:effectLst/>
                        </a:rPr>
                        <a:t>审核</a:t>
                      </a:r>
                      <a:r>
                        <a:rPr lang="zh-CN" altLang="en-US" sz="1050" kern="100" dirty="0">
                          <a:effectLst/>
                        </a:rPr>
                        <a:t>，</a:t>
                      </a:r>
                      <a:r>
                        <a:rPr lang="en-US" altLang="zh-CN" sz="1050" kern="100" dirty="0">
                          <a:effectLst/>
                        </a:rPr>
                        <a:t>ppt</a:t>
                      </a:r>
                      <a:r>
                        <a:rPr lang="zh-CN" altLang="en-US" sz="1050" kern="100" dirty="0">
                          <a:effectLst/>
                        </a:rPr>
                        <a:t>制作</a:t>
                      </a:r>
                      <a:endParaRPr lang="en-US" altLang="zh-CN" sz="1050" kern="100" dirty="0">
                        <a:effectLst/>
                      </a:endParaRPr>
                    </a:p>
                    <a:p>
                      <a:pPr algn="just">
                        <a:spcAft>
                          <a:spcPts val="0"/>
                        </a:spcAft>
                      </a:pP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分析系统需求，项目计划，项目团队管理进行任务分配</a:t>
                      </a:r>
                      <a:r>
                        <a:rPr lang="zh-CN" altLang="en-US" sz="1050" kern="100" dirty="0">
                          <a:effectLst/>
                        </a:rPr>
                        <a:t>，</a:t>
                      </a:r>
                      <a:r>
                        <a:rPr lang="zh-CN" sz="1050" kern="100" dirty="0">
                          <a:effectLst/>
                        </a:rPr>
                        <a:t>检查小组进度，对小组成员的各项工作进行审核</a:t>
                      </a:r>
                      <a:r>
                        <a:rPr lang="zh-CN" altLang="zh-CN" sz="1050" kern="100" dirty="0">
                          <a:effectLst/>
                        </a:rPr>
                        <a:t>项目有关</a:t>
                      </a:r>
                      <a:r>
                        <a:rPr lang="en-US" altLang="zh-CN" sz="1050" kern="100" dirty="0">
                          <a:effectLst/>
                        </a:rPr>
                        <a:t>ppt</a:t>
                      </a:r>
                      <a:r>
                        <a:rPr lang="zh-CN" altLang="zh-CN" sz="1050" kern="100" dirty="0">
                          <a:effectLst/>
                        </a:rPr>
                        <a:t>的制作</a:t>
                      </a:r>
                      <a:r>
                        <a:rPr lang="zh-CN" altLang="en-US" sz="1050" kern="100" dirty="0">
                          <a:effectLst/>
                        </a:rPr>
                        <a:t>和改进。</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63738406"/>
                  </a:ext>
                </a:extLst>
              </a:tr>
              <a:tr h="410425">
                <a:tc>
                  <a:txBody>
                    <a:bodyPr/>
                    <a:lstStyle/>
                    <a:p>
                      <a:pPr algn="just">
                        <a:spcAft>
                          <a:spcPts val="0"/>
                        </a:spcAft>
                      </a:pPr>
                      <a:r>
                        <a:rPr lang="zh-CN" altLang="en-US" sz="1050" kern="100" dirty="0">
                          <a:effectLst/>
                        </a:rPr>
                        <a:t>赵雨泽</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altLang="zh-CN" sz="1050" kern="100" dirty="0">
                          <a:effectLst/>
                        </a:rPr>
                        <a:t>分析，设计</a:t>
                      </a:r>
                      <a:r>
                        <a:rPr lang="zh-CN" altLang="en-US" sz="1050" kern="100" dirty="0">
                          <a:effectLst/>
                        </a:rPr>
                        <a:t>，</a:t>
                      </a:r>
                      <a:r>
                        <a:rPr lang="en-US" altLang="zh-CN" sz="1050" kern="100" dirty="0">
                          <a:effectLst/>
                        </a:rPr>
                        <a:t>ppt</a:t>
                      </a:r>
                      <a:r>
                        <a:rPr lang="zh-CN" altLang="en-US" sz="1050" kern="100" dirty="0">
                          <a:effectLst/>
                        </a:rPr>
                        <a:t>制作</a:t>
                      </a:r>
                      <a:endParaRPr lang="en-US" altLang="zh-CN" sz="1050" kern="100" dirty="0">
                        <a:effectLst/>
                      </a:endParaRPr>
                    </a:p>
                  </a:txBody>
                  <a:tcPr marL="68580" marR="68580" marT="0" marB="0"/>
                </a:tc>
                <a:tc>
                  <a:txBody>
                    <a:bodyPr/>
                    <a:lstStyle/>
                    <a:p>
                      <a:pPr algn="just">
                        <a:spcAft>
                          <a:spcPts val="0"/>
                        </a:spcAft>
                      </a:pPr>
                      <a:r>
                        <a:rPr lang="zh-CN" sz="1050" kern="100" dirty="0">
                          <a:effectLst/>
                        </a:rPr>
                        <a:t>分析系统需求，安装程序、安装手册，项目有关</a:t>
                      </a:r>
                      <a:r>
                        <a:rPr lang="en-US" sz="1050" kern="100" dirty="0">
                          <a:effectLst/>
                        </a:rPr>
                        <a:t>ppt</a:t>
                      </a:r>
                      <a:r>
                        <a:rPr lang="zh-CN" sz="1050" kern="100" dirty="0">
                          <a:effectLst/>
                        </a:rPr>
                        <a:t>的制作</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97039554"/>
                  </a:ext>
                </a:extLst>
              </a:tr>
              <a:tr h="595185">
                <a:tc>
                  <a:txBody>
                    <a:bodyPr/>
                    <a:lstStyle/>
                    <a:p>
                      <a:pPr algn="just">
                        <a:spcAft>
                          <a:spcPts val="0"/>
                        </a:spcAft>
                      </a:pPr>
                      <a:r>
                        <a:rPr lang="zh-CN" altLang="en-US" sz="1050" kern="100" dirty="0">
                          <a:effectLst/>
                        </a:rPr>
                        <a:t>王子超</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altLang="zh-CN" sz="1050" kern="100" dirty="0">
                          <a:effectLst/>
                        </a:rPr>
                        <a:t>分析，</a:t>
                      </a:r>
                      <a:r>
                        <a:rPr lang="zh-CN" altLang="en-US" sz="1050" kern="100" dirty="0">
                          <a:effectLst/>
                        </a:rPr>
                        <a:t>小程序</a:t>
                      </a:r>
                      <a:r>
                        <a:rPr lang="en-US" altLang="zh-CN" sz="1050" kern="100" dirty="0">
                          <a:effectLst/>
                        </a:rPr>
                        <a:t>LOGO</a:t>
                      </a:r>
                      <a:r>
                        <a:rPr lang="zh-CN" altLang="zh-CN" sz="1050" kern="100" dirty="0">
                          <a:effectLst/>
                        </a:rPr>
                        <a:t>设计</a:t>
                      </a:r>
                      <a:endParaRPr lang="en-US" altLang="zh-CN" sz="1050" kern="100" dirty="0">
                        <a:effectLst/>
                      </a:endParaRPr>
                    </a:p>
                  </a:txBody>
                  <a:tcPr marL="68580" marR="68580" marT="0" marB="0"/>
                </a:tc>
                <a:tc>
                  <a:txBody>
                    <a:bodyPr/>
                    <a:lstStyle/>
                    <a:p>
                      <a:pPr algn="just">
                        <a:spcAft>
                          <a:spcPts val="0"/>
                        </a:spcAft>
                      </a:pPr>
                      <a:r>
                        <a:rPr lang="zh-CN" sz="1050" kern="100" dirty="0">
                          <a:effectLst/>
                        </a:rPr>
                        <a:t>分析系统需求，、安装程序</a:t>
                      </a:r>
                      <a:r>
                        <a:rPr lang="zh-CN" altLang="en-US" sz="1050" kern="100" dirty="0">
                          <a:effectLst/>
                        </a:rPr>
                        <a:t>，</a:t>
                      </a:r>
                      <a:r>
                        <a:rPr lang="zh-CN" sz="1050" kern="100" dirty="0">
                          <a:effectLst/>
                        </a:rPr>
                        <a:t>对会议相关信息进行按时记录</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15960630"/>
                  </a:ext>
                </a:extLst>
              </a:tr>
            </a:tbl>
          </a:graphicData>
        </a:graphic>
      </p:graphicFrame>
    </p:spTree>
    <p:extLst>
      <p:ext uri="{BB962C8B-B14F-4D97-AF65-F5344CB8AC3E}">
        <p14:creationId xmlns:p14="http://schemas.microsoft.com/office/powerpoint/2010/main" val="376958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1273</TotalTime>
  <Words>1203</Words>
  <Application>Microsoft Office PowerPoint</Application>
  <PresentationFormat>全屏显示(4:3)</PresentationFormat>
  <Paragraphs>171</Paragraphs>
  <Slides>15</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Microsoft YaHei Light</vt:lpstr>
      <vt:lpstr>等线</vt:lpstr>
      <vt:lpstr>等线 Light</vt:lpstr>
      <vt:lpstr>黑体</vt:lpstr>
      <vt:lpstr>微软雅黑</vt:lpstr>
      <vt:lpstr>微软雅黑</vt:lpstr>
      <vt:lpstr>微软雅黑 Light</vt:lpstr>
      <vt:lpstr>Arial</vt:lpstr>
      <vt:lpstr>Calibri</vt:lpstr>
      <vt:lpstr>Calibri Light</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cmynanshen@qq.com</dc:creator>
  <cp:lastModifiedBy>503494633@qq.com</cp:lastModifiedBy>
  <cp:revision>120</cp:revision>
  <dcterms:created xsi:type="dcterms:W3CDTF">2018-03-18T13:41:17Z</dcterms:created>
  <dcterms:modified xsi:type="dcterms:W3CDTF">2019-04-15T11:29:30Z</dcterms:modified>
</cp:coreProperties>
</file>