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68" r:id="rId2"/>
    <p:sldId id="275" r:id="rId3"/>
    <p:sldId id="258" r:id="rId4"/>
    <p:sldId id="369" r:id="rId5"/>
    <p:sldId id="303" r:id="rId6"/>
    <p:sldId id="346" r:id="rId7"/>
    <p:sldId id="373" r:id="rId8"/>
    <p:sldId id="264" r:id="rId9"/>
    <p:sldId id="344" r:id="rId10"/>
    <p:sldId id="347" r:id="rId11"/>
    <p:sldId id="372" r:id="rId12"/>
    <p:sldId id="371" r:id="rId13"/>
    <p:sldId id="370" r:id="rId14"/>
    <p:sldId id="374" r:id="rId15"/>
    <p:sldId id="320" r:id="rId16"/>
    <p:sldId id="355" r:id="rId17"/>
    <p:sldId id="357" r:id="rId18"/>
    <p:sldId id="359" r:id="rId19"/>
    <p:sldId id="351" r:id="rId20"/>
    <p:sldId id="362" r:id="rId21"/>
    <p:sldId id="36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86" d="100"/>
          <a:sy n="86" d="100"/>
        </p:scale>
        <p:origin x="138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2019/4/15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710804" y="3070177"/>
            <a:ext cx="7722394" cy="715581"/>
          </a:xfrm>
          <a:prstGeom prst="rect">
            <a:avLst/>
          </a:prstGeom>
          <a:noFill/>
        </p:spPr>
        <p:txBody>
          <a:bodyPr wrap="square" rtlCol="0" anchor="ctr" anchorCtr="0">
            <a:spAutoFit/>
          </a:bodyPr>
          <a:lstStyle/>
          <a:p>
            <a:pPr algn="ctr"/>
            <a:r>
              <a:rPr lang="en-US" altLang="zh-CN" sz="4050" b="1" dirty="0">
                <a:latin typeface="+mj-ea"/>
                <a:ea typeface="+mj-ea"/>
              </a:rPr>
              <a:t>G25</a:t>
            </a:r>
            <a:r>
              <a:rPr lang="zh-CN" altLang="en-US" sz="4050" b="1" dirty="0">
                <a:latin typeface="+mj-ea"/>
                <a:ea typeface="+mj-ea"/>
              </a:rPr>
              <a:t>关于功能课程表的项目计划</a:t>
            </a:r>
          </a:p>
        </p:txBody>
      </p:sp>
      <p:sp>
        <p:nvSpPr>
          <p:cNvPr id="13" name="椭圆 12">
            <a:extLst>
              <a:ext uri="{FF2B5EF4-FFF2-40B4-BE49-F238E27FC236}">
                <a16:creationId xmlns:a16="http://schemas.microsoft.com/office/drawing/2014/main" id="{7A14EFEA-3113-4BAE-AB42-5B1C3E14229C}"/>
              </a:ext>
            </a:extLst>
          </p:cNvPr>
          <p:cNvSpPr/>
          <p:nvPr/>
        </p:nvSpPr>
        <p:spPr>
          <a:xfrm>
            <a:off x="3328049"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937565" y="2034093"/>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547081" y="2034093"/>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5659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702722" y="4180599"/>
            <a:ext cx="3936419"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25</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SE2019</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-G25</a:t>
            </a:r>
          </a:p>
          <a:p>
            <a:pPr algn="ctr"/>
            <a:r>
              <a:rPr lang="zh-CN" altLang="en-US" sz="1600" dirty="0">
                <a:latin typeface="微软雅黑" panose="020B0503020204020204" pitchFamily="34" charset="-122"/>
                <a:ea typeface="微软雅黑" panose="020B0503020204020204" pitchFamily="34" charset="-122"/>
              </a:rPr>
              <a:t>组长：方绪俊 组员：赵雨泽、王子超</a:t>
            </a:r>
            <a:endParaRPr lang="en-US" altLang="zh-CN" sz="1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 y="122142"/>
            <a:ext cx="1316858" cy="1047362"/>
          </a:xfrm>
          <a:prstGeom prst="rect">
            <a:avLst/>
          </a:prstGeom>
        </p:spPr>
      </p:pic>
      <p:pic>
        <p:nvPicPr>
          <p:cNvPr id="3" name="图片 2">
            <a:extLst>
              <a:ext uri="{FF2B5EF4-FFF2-40B4-BE49-F238E27FC236}">
                <a16:creationId xmlns:a16="http://schemas.microsoft.com/office/drawing/2014/main" id="{B8D896BD-3B7B-4835-AF17-FA079B6D6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713" y="4912405"/>
            <a:ext cx="2057287" cy="1945595"/>
          </a:xfrm>
          <a:prstGeom prst="rect">
            <a:avLst/>
          </a:prstGeom>
        </p:spPr>
      </p:pic>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467068"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5847755"/>
          </a:xfrm>
          <a:prstGeom prst="rect">
            <a:avLst/>
          </a:prstGeom>
          <a:noFill/>
        </p:spPr>
        <p:txBody>
          <a:bodyPr wrap="square" rtlCol="0">
            <a:spAutoFit/>
          </a:bodyPr>
          <a:lstStyle/>
          <a:p>
            <a:pPr lvl="0"/>
            <a:r>
              <a:rPr lang="zh-CN" altLang="en-US" sz="2000" b="1" dirty="0"/>
              <a:t>关于小程序和</a:t>
            </a:r>
            <a:r>
              <a:rPr lang="en-US" altLang="zh-CN" sz="2000" b="1" dirty="0"/>
              <a:t>Android app</a:t>
            </a:r>
            <a:r>
              <a:rPr lang="zh-CN" altLang="en-US" sz="2000" b="1" dirty="0"/>
              <a:t>开发方案的可行性比较：</a:t>
            </a:r>
            <a:endParaRPr lang="en-US" altLang="zh-CN" sz="2000" b="1" dirty="0"/>
          </a:p>
          <a:p>
            <a:pPr lvl="0"/>
            <a:r>
              <a:rPr lang="zh-CN" altLang="en-US" sz="1600" b="1" dirty="0"/>
              <a:t>开发语言：</a:t>
            </a:r>
            <a:endParaRPr lang="en-US" altLang="zh-CN" sz="1600" b="1" dirty="0"/>
          </a:p>
          <a:p>
            <a:pPr lvl="0"/>
            <a:r>
              <a:rPr lang="en-US" altLang="zh-CN" sz="1600" dirty="0"/>
              <a:t>Android app</a:t>
            </a:r>
            <a:r>
              <a:rPr lang="zh-CN" altLang="en-US" sz="1600" dirty="0"/>
              <a:t>：主要开发语言是</a:t>
            </a:r>
            <a:r>
              <a:rPr lang="en-US" altLang="zh-CN" sz="1600" dirty="0"/>
              <a:t>java</a:t>
            </a:r>
            <a:r>
              <a:rPr lang="zh-CN" altLang="en-US" sz="1600" dirty="0"/>
              <a:t>，另外使用</a:t>
            </a:r>
            <a:r>
              <a:rPr lang="en-US" altLang="zh-CN" sz="1600" dirty="0"/>
              <a:t>xml</a:t>
            </a:r>
            <a:r>
              <a:rPr lang="zh-CN" altLang="en-US" sz="1600" dirty="0"/>
              <a:t> 文件来描述界面；使用 </a:t>
            </a:r>
            <a:r>
              <a:rPr lang="en-US" altLang="zh-CN" sz="1600" dirty="0"/>
              <a:t>AndroidManifest.xml + </a:t>
            </a:r>
            <a:r>
              <a:rPr lang="en-US" altLang="zh-CN" sz="1600" dirty="0" err="1"/>
              <a:t>gradle</a:t>
            </a:r>
            <a:r>
              <a:rPr lang="en-US" altLang="zh-CN" sz="1600" dirty="0"/>
              <a:t> </a:t>
            </a:r>
            <a:r>
              <a:rPr lang="zh-CN" altLang="en-US" sz="1600" dirty="0"/>
              <a:t>文件来配置项目。</a:t>
            </a:r>
            <a:endParaRPr lang="en-US" altLang="zh-CN" sz="1600" dirty="0"/>
          </a:p>
          <a:p>
            <a:pPr lvl="0"/>
            <a:r>
              <a:rPr lang="zh-CN" altLang="en-US" sz="1600" dirty="0"/>
              <a:t>微信小程序：主要的开发语言是</a:t>
            </a:r>
            <a:r>
              <a:rPr lang="en-US" altLang="zh-CN" sz="1600" dirty="0" err="1"/>
              <a:t>javascript</a:t>
            </a:r>
            <a:r>
              <a:rPr lang="zh-CN" altLang="en-US" sz="1600" dirty="0"/>
              <a:t>，使用 </a:t>
            </a:r>
            <a:r>
              <a:rPr lang="en-US" altLang="zh-CN" sz="1600" dirty="0" err="1"/>
              <a:t>wxml</a:t>
            </a:r>
            <a:r>
              <a:rPr lang="en-US" altLang="zh-CN" sz="1600" dirty="0"/>
              <a:t> + </a:t>
            </a:r>
            <a:r>
              <a:rPr lang="en-US" altLang="zh-CN" sz="1600" dirty="0" err="1"/>
              <a:t>wxss</a:t>
            </a:r>
            <a:r>
              <a:rPr lang="en-US" altLang="zh-CN" sz="1600" dirty="0"/>
              <a:t> </a:t>
            </a:r>
            <a:r>
              <a:rPr lang="zh-CN" altLang="en-US" sz="1600" dirty="0"/>
              <a:t>文件来描述界面；使用 </a:t>
            </a:r>
            <a:r>
              <a:rPr lang="en-US" altLang="zh-CN" sz="1600" dirty="0" err="1"/>
              <a:t>app.json</a:t>
            </a:r>
            <a:r>
              <a:rPr lang="en-US" altLang="zh-CN" sz="1600" dirty="0"/>
              <a:t> + </a:t>
            </a:r>
            <a:r>
              <a:rPr lang="en-US" altLang="zh-CN" sz="1600" dirty="0" err="1"/>
              <a:t>app.wxss</a:t>
            </a:r>
            <a:r>
              <a:rPr lang="en-US" altLang="zh-CN" sz="1600" dirty="0"/>
              <a:t> </a:t>
            </a:r>
            <a:r>
              <a:rPr lang="zh-CN" altLang="en-US" sz="1600" dirty="0"/>
              <a:t>文件来配置项目。</a:t>
            </a:r>
            <a:endParaRPr lang="en-US" altLang="zh-CN" sz="1600" dirty="0"/>
          </a:p>
          <a:p>
            <a:pPr lvl="0"/>
            <a:r>
              <a:rPr lang="zh-CN" altLang="en-US" sz="1600" b="1" dirty="0"/>
              <a:t>开发平台：</a:t>
            </a:r>
            <a:endParaRPr lang="en-US" altLang="zh-CN" sz="1600" b="1" dirty="0"/>
          </a:p>
          <a:p>
            <a:pPr lvl="0"/>
            <a:r>
              <a:rPr lang="en-US" altLang="zh-CN" dirty="0"/>
              <a:t>Android app</a:t>
            </a:r>
            <a:r>
              <a:rPr lang="zh-CN" altLang="en-US" dirty="0"/>
              <a:t>：</a:t>
            </a:r>
            <a:r>
              <a:rPr lang="en-US" altLang="zh-CN" dirty="0"/>
              <a:t>Android Studio</a:t>
            </a:r>
          </a:p>
          <a:p>
            <a:pPr lvl="0"/>
            <a:r>
              <a:rPr lang="zh-CN" altLang="en-US" sz="1600" dirty="0"/>
              <a:t>微信小程序：微信开发者工具</a:t>
            </a:r>
            <a:endParaRPr lang="en-US" altLang="zh-CN" sz="1600" dirty="0"/>
          </a:p>
          <a:p>
            <a:pPr lvl="0"/>
            <a:r>
              <a:rPr lang="zh-CN" altLang="en-US" sz="1600" b="1" dirty="0"/>
              <a:t>上线发布流程：</a:t>
            </a:r>
            <a:endParaRPr lang="en-US" altLang="zh-CN" sz="1600" b="1" dirty="0"/>
          </a:p>
          <a:p>
            <a:pPr lvl="0"/>
            <a:r>
              <a:rPr lang="zh-CN" altLang="en-US" sz="1600" dirty="0"/>
              <a:t>微信小程序：微信公众平台</a:t>
            </a:r>
            <a:r>
              <a:rPr lang="en-US" altLang="zh-CN" sz="1600" dirty="0">
                <a:sym typeface="Wingdings" panose="05000000000000000000" pitchFamily="2" charset="2"/>
              </a:rPr>
              <a:t></a:t>
            </a:r>
            <a:r>
              <a:rPr lang="zh-CN" altLang="en-US" sz="1600" dirty="0">
                <a:sym typeface="Wingdings" panose="05000000000000000000" pitchFamily="2" charset="2"/>
              </a:rPr>
              <a:t>小程序注册获取</a:t>
            </a:r>
            <a:r>
              <a:rPr lang="en-US" altLang="zh-CN" sz="1600" dirty="0" err="1">
                <a:sym typeface="Wingdings" panose="05000000000000000000" pitchFamily="2" charset="2"/>
              </a:rPr>
              <a:t>appid</a:t>
            </a:r>
            <a:r>
              <a:rPr lang="en-US" altLang="zh-CN" sz="1600" dirty="0">
                <a:sym typeface="Wingdings" panose="05000000000000000000" pitchFamily="2" charset="2"/>
              </a:rPr>
              <a:t> </a:t>
            </a:r>
            <a:r>
              <a:rPr lang="zh-CN" altLang="en-US" sz="1600" dirty="0">
                <a:sym typeface="Wingdings" panose="05000000000000000000" pitchFamily="2" charset="2"/>
              </a:rPr>
              <a:t>编码工作</a:t>
            </a:r>
            <a:r>
              <a:rPr lang="en-US" altLang="zh-CN" sz="1600" dirty="0">
                <a:sym typeface="Wingdings" panose="05000000000000000000" pitchFamily="2" charset="2"/>
              </a:rPr>
              <a:t></a:t>
            </a:r>
            <a:r>
              <a:rPr lang="zh-CN" altLang="en-US" sz="1600" dirty="0">
                <a:sym typeface="Wingdings" panose="05000000000000000000" pitchFamily="2" charset="2"/>
              </a:rPr>
              <a:t>上传</a:t>
            </a:r>
            <a:r>
              <a:rPr lang="en-US" altLang="zh-CN" sz="1600" dirty="0">
                <a:sym typeface="Wingdings" panose="05000000000000000000" pitchFamily="2" charset="2"/>
              </a:rPr>
              <a:t></a:t>
            </a:r>
            <a:r>
              <a:rPr lang="zh-CN" altLang="en-US" sz="1600" dirty="0">
                <a:sym typeface="Wingdings" panose="05000000000000000000" pitchFamily="2" charset="2"/>
              </a:rPr>
              <a:t>审核</a:t>
            </a:r>
            <a:r>
              <a:rPr lang="en-US" altLang="zh-CN" sz="1600" dirty="0">
                <a:sym typeface="Wingdings" panose="05000000000000000000" pitchFamily="2" charset="2"/>
              </a:rPr>
              <a:t>(</a:t>
            </a:r>
            <a:r>
              <a:rPr lang="zh-CN" altLang="en-US" sz="1600" dirty="0">
                <a:sym typeface="Wingdings" panose="05000000000000000000" pitchFamily="2" charset="2"/>
              </a:rPr>
              <a:t>一两天</a:t>
            </a:r>
            <a:r>
              <a:rPr lang="en-US" altLang="zh-CN" sz="1600" dirty="0">
                <a:sym typeface="Wingdings" panose="05000000000000000000" pitchFamily="2" charset="2"/>
              </a:rPr>
              <a:t>) </a:t>
            </a:r>
            <a:r>
              <a:rPr lang="zh-CN" altLang="en-US" sz="1600" dirty="0">
                <a:sym typeface="Wingdings" panose="05000000000000000000" pitchFamily="2" charset="2"/>
              </a:rPr>
              <a:t>发布上线</a:t>
            </a:r>
            <a:endParaRPr lang="en-US" altLang="zh-CN" sz="1600" dirty="0">
              <a:sym typeface="Wingdings" panose="05000000000000000000" pitchFamily="2" charset="2"/>
            </a:endParaRPr>
          </a:p>
          <a:p>
            <a:pPr lvl="0"/>
            <a:r>
              <a:rPr lang="en-US" altLang="zh-CN" sz="1600" dirty="0"/>
              <a:t>Android app</a:t>
            </a:r>
            <a:r>
              <a:rPr lang="zh-CN" altLang="en-US" sz="1600" dirty="0"/>
              <a:t>：基于各个开发平台审核标准不同，大致流程与小程序相同</a:t>
            </a:r>
            <a:endParaRPr lang="en-US" altLang="zh-CN" sz="1600" dirty="0"/>
          </a:p>
          <a:p>
            <a:pPr lvl="0"/>
            <a:r>
              <a:rPr lang="zh-CN" altLang="zh-CN" sz="1600" b="1" dirty="0"/>
              <a:t>开发者的技术实力</a:t>
            </a:r>
          </a:p>
          <a:p>
            <a:r>
              <a:rPr lang="zh-CN" altLang="zh-CN" sz="1600" dirty="0"/>
              <a:t>目前小组成员实力有限，预计开发过程会碰到许多瓶颈。为了将项目做得更加符合实际，本组人员都会在开发项目的基础上进行深度学习。</a:t>
            </a:r>
            <a:r>
              <a:rPr lang="zh-CN" altLang="en-US" sz="1600" dirty="0"/>
              <a:t>目前我们小组都有一点</a:t>
            </a:r>
            <a:r>
              <a:rPr lang="en-US" altLang="zh-CN" sz="1600" dirty="0"/>
              <a:t>Java</a:t>
            </a:r>
            <a:r>
              <a:rPr lang="zh-CN" altLang="en-US" sz="1600" dirty="0"/>
              <a:t>基础，爬虫在学，所以可以尝试该项目的开发。</a:t>
            </a:r>
            <a:endParaRPr lang="en-US" altLang="zh-CN" sz="1600" dirty="0"/>
          </a:p>
          <a:p>
            <a:r>
              <a:rPr lang="zh-CN" altLang="en-US" sz="1600" dirty="0"/>
              <a:t>附</a:t>
            </a:r>
            <a:r>
              <a:rPr lang="en-US" altLang="zh-CN" sz="1600" dirty="0"/>
              <a:t>(</a:t>
            </a:r>
            <a:r>
              <a:rPr lang="zh-CN" altLang="en-US" sz="1600" dirty="0"/>
              <a:t>各自优缺点</a:t>
            </a:r>
            <a:r>
              <a:rPr lang="en-US" altLang="zh-CN" sz="1600" dirty="0"/>
              <a:t>)</a:t>
            </a:r>
            <a:r>
              <a:rPr lang="zh-CN" altLang="en-US" sz="1600" dirty="0"/>
              <a:t>：</a:t>
            </a:r>
            <a:endParaRPr lang="en-US" altLang="zh-CN" sz="1600" dirty="0"/>
          </a:p>
          <a:p>
            <a:r>
              <a:rPr lang="en-US" altLang="zh-CN" sz="1600" dirty="0"/>
              <a:t>Android app</a:t>
            </a:r>
            <a:r>
              <a:rPr lang="zh-CN" altLang="en-US" sz="1600" dirty="0"/>
              <a:t>：</a:t>
            </a:r>
            <a:endParaRPr lang="en-US" altLang="zh-CN" sz="1600" dirty="0"/>
          </a:p>
          <a:p>
            <a:r>
              <a:rPr lang="zh-CN" altLang="en-US" sz="1600" dirty="0"/>
              <a:t>微信小程序：开发成本低、开发门槛低、开发周期短、流量大无需下载获客成本低、</a:t>
            </a:r>
            <a:r>
              <a:rPr lang="en-US" altLang="zh-CN" sz="1600" dirty="0"/>
              <a:t>App</a:t>
            </a:r>
            <a:r>
              <a:rPr lang="zh-CN" altLang="en-US" sz="1600" dirty="0"/>
              <a:t>已经饱和</a:t>
            </a:r>
            <a:endParaRPr lang="zh-CN" altLang="zh-CN" sz="1600" dirty="0"/>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467068"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37953"/>
            <a:ext cx="5765780" cy="5755422"/>
          </a:xfrm>
          <a:prstGeom prst="rect">
            <a:avLst/>
          </a:prstGeom>
          <a:noFill/>
        </p:spPr>
        <p:txBody>
          <a:bodyPr wrap="square" rtlCol="0">
            <a:spAutoFit/>
          </a:bodyPr>
          <a:lstStyle/>
          <a:p>
            <a:r>
              <a:rPr lang="zh-CN" altLang="en-US" sz="1600" dirty="0"/>
              <a:t>附</a:t>
            </a:r>
            <a:r>
              <a:rPr lang="en-US" altLang="zh-CN" sz="1600" dirty="0"/>
              <a:t>(</a:t>
            </a:r>
            <a:r>
              <a:rPr lang="zh-CN" altLang="en-US" sz="1600" dirty="0"/>
              <a:t>各自优缺点</a:t>
            </a:r>
            <a:r>
              <a:rPr lang="en-US" altLang="zh-CN" sz="1600" dirty="0"/>
              <a:t>)</a:t>
            </a:r>
            <a:r>
              <a:rPr lang="zh-CN" altLang="en-US" sz="1600" dirty="0"/>
              <a:t>：</a:t>
            </a:r>
            <a:endParaRPr lang="en-US" altLang="zh-CN" sz="1600" dirty="0"/>
          </a:p>
          <a:p>
            <a:r>
              <a:rPr lang="en-US" altLang="zh-CN" sz="1600" dirty="0"/>
              <a:t>Android app</a:t>
            </a:r>
            <a:r>
              <a:rPr lang="zh-CN" altLang="en-US" sz="1600" dirty="0"/>
              <a:t>：</a:t>
            </a:r>
            <a:endParaRPr lang="en-US" altLang="zh-CN" sz="1600" dirty="0"/>
          </a:p>
          <a:p>
            <a:r>
              <a:rPr lang="zh-CN" altLang="en-US" sz="1600" dirty="0"/>
              <a:t>优点：</a:t>
            </a:r>
            <a:endParaRPr lang="en-US" altLang="zh-CN" sz="1600" dirty="0"/>
          </a:p>
          <a:p>
            <a:r>
              <a:rPr lang="en-US" altLang="zh-CN" sz="1600" dirty="0"/>
              <a:t>1.</a:t>
            </a:r>
            <a:r>
              <a:rPr lang="zh-CN" altLang="en-US" sz="1600" dirty="0"/>
              <a:t>通过在</a:t>
            </a:r>
            <a:r>
              <a:rPr lang="en-US" altLang="zh-CN" sz="1600" dirty="0"/>
              <a:t>App</a:t>
            </a:r>
            <a:r>
              <a:rPr lang="zh-CN" altLang="en-US" sz="1600" dirty="0"/>
              <a:t>内部嵌入社交平台，能够实现用户互动和口碑传播，从而提升用户忠诚度。</a:t>
            </a:r>
            <a:endParaRPr lang="en-US" altLang="zh-CN" sz="1600" dirty="0"/>
          </a:p>
          <a:p>
            <a:r>
              <a:rPr lang="en-US" altLang="zh-CN" sz="1600" dirty="0"/>
              <a:t>2.</a:t>
            </a:r>
            <a:r>
              <a:rPr lang="zh-CN" altLang="en-US" sz="1600" dirty="0"/>
              <a:t> </a:t>
            </a:r>
            <a:r>
              <a:rPr lang="en-US" altLang="zh-CN" sz="1600" dirty="0"/>
              <a:t>App</a:t>
            </a:r>
            <a:r>
              <a:rPr lang="zh-CN" altLang="en-US" sz="1600" dirty="0"/>
              <a:t>都是用户在应用商店中主动下载的，用户的下载行为首先是基于对</a:t>
            </a:r>
            <a:r>
              <a:rPr lang="en-US" altLang="zh-CN" sz="1600" dirty="0"/>
              <a:t>APP</a:t>
            </a:r>
            <a:r>
              <a:rPr lang="zh-CN" altLang="en-US" sz="1600" dirty="0"/>
              <a:t>内容的兴趣。</a:t>
            </a:r>
            <a:endParaRPr lang="en-US" altLang="zh-CN" sz="1600" dirty="0"/>
          </a:p>
          <a:p>
            <a:r>
              <a:rPr lang="zh-CN" altLang="en-US" sz="1600" dirty="0"/>
              <a:t>缺点：</a:t>
            </a:r>
            <a:endParaRPr lang="en-US" altLang="zh-CN" sz="1600" dirty="0"/>
          </a:p>
          <a:p>
            <a:r>
              <a:rPr lang="en-US" altLang="zh-CN" sz="1600" dirty="0"/>
              <a:t>1.</a:t>
            </a:r>
            <a:r>
              <a:rPr lang="zh-CN" altLang="en-US" sz="1600" dirty="0"/>
              <a:t>维护成本高：安卓独立开发，维护起来相对也比较麻烦</a:t>
            </a:r>
            <a:endParaRPr lang="en-US" altLang="zh-CN" sz="1600" dirty="0"/>
          </a:p>
          <a:p>
            <a:r>
              <a:rPr lang="en-US" altLang="zh-CN" sz="1600" dirty="0"/>
              <a:t>2.</a:t>
            </a:r>
            <a:r>
              <a:rPr lang="zh-CN" altLang="en-US" sz="1600" dirty="0"/>
              <a:t>留存率低：</a:t>
            </a:r>
            <a:r>
              <a:rPr lang="en-US" altLang="zh-CN" sz="1600" dirty="0"/>
              <a:t>APP</a:t>
            </a:r>
            <a:r>
              <a:rPr lang="zh-CN" altLang="en-US" sz="1600" dirty="0"/>
              <a:t>打开的频率很大程度上决定它的留存率，如果不是经常使用的而可能很快就卸载了</a:t>
            </a:r>
            <a:endParaRPr lang="en-US" altLang="zh-CN" sz="1600" dirty="0"/>
          </a:p>
          <a:p>
            <a:r>
              <a:rPr lang="en-US" altLang="zh-CN" sz="1600" dirty="0"/>
              <a:t>3.</a:t>
            </a:r>
            <a:r>
              <a:rPr lang="zh-CN" altLang="en-US" sz="1600" dirty="0"/>
              <a:t>推广成本高：</a:t>
            </a:r>
            <a:r>
              <a:rPr lang="en-US" altLang="zh-CN" sz="1600" dirty="0"/>
              <a:t>APP</a:t>
            </a:r>
            <a:r>
              <a:rPr lang="zh-CN" altLang="en-US" sz="1600" dirty="0"/>
              <a:t>在没有一定知名度前提下，推广的成本很高，获客成本高；</a:t>
            </a:r>
            <a:endParaRPr lang="en-US" altLang="zh-CN" sz="1600" dirty="0"/>
          </a:p>
          <a:p>
            <a:r>
              <a:rPr lang="en-US" altLang="zh-CN" sz="1600" dirty="0"/>
              <a:t>4.</a:t>
            </a:r>
            <a:r>
              <a:rPr lang="zh-CN" altLang="en-US" sz="1600" dirty="0"/>
              <a:t>上传</a:t>
            </a:r>
            <a:r>
              <a:rPr lang="en-US" altLang="zh-CN" sz="1600" dirty="0"/>
              <a:t>APP</a:t>
            </a:r>
            <a:r>
              <a:rPr lang="zh-CN" altLang="en-US" sz="1600" dirty="0"/>
              <a:t>路径复杂：上传至</a:t>
            </a:r>
            <a:r>
              <a:rPr lang="en-US" altLang="zh-CN" sz="1600" dirty="0"/>
              <a:t>APP</a:t>
            </a:r>
            <a:r>
              <a:rPr lang="zh-CN" altLang="en-US" sz="1600" dirty="0"/>
              <a:t>需要通过</a:t>
            </a:r>
            <a:r>
              <a:rPr lang="en-US" altLang="zh-CN" sz="1600" dirty="0"/>
              <a:t>store</a:t>
            </a:r>
            <a:r>
              <a:rPr lang="zh-CN" altLang="en-US" sz="1600" dirty="0"/>
              <a:t>或应用市场的确认。</a:t>
            </a:r>
            <a:endParaRPr lang="en-US" altLang="zh-CN" sz="1600" dirty="0"/>
          </a:p>
          <a:p>
            <a:r>
              <a:rPr lang="zh-CN" altLang="en-US" sz="1600" dirty="0"/>
              <a:t>微信小程序：</a:t>
            </a:r>
            <a:endParaRPr lang="en-US" altLang="zh-CN" sz="1600" dirty="0"/>
          </a:p>
          <a:p>
            <a:r>
              <a:rPr lang="zh-CN" altLang="en-US" sz="1600" dirty="0"/>
              <a:t>优点：</a:t>
            </a:r>
            <a:endParaRPr lang="en-US" altLang="zh-CN" sz="1600" dirty="0"/>
          </a:p>
          <a:p>
            <a:r>
              <a:rPr lang="en-US" altLang="zh-CN" sz="1600" dirty="0"/>
              <a:t>1.</a:t>
            </a:r>
            <a:r>
              <a:rPr lang="zh-CN" altLang="en-US" sz="1600" dirty="0"/>
              <a:t>开发成本低         </a:t>
            </a:r>
            <a:r>
              <a:rPr lang="en-US" altLang="zh-CN" sz="1600" dirty="0"/>
              <a:t>2.</a:t>
            </a:r>
            <a:r>
              <a:rPr lang="zh-CN" altLang="en-US" sz="1600" dirty="0"/>
              <a:t>开发门槛低          </a:t>
            </a:r>
            <a:r>
              <a:rPr lang="en-US" altLang="zh-CN" sz="1600" dirty="0"/>
              <a:t>3.</a:t>
            </a:r>
            <a:r>
              <a:rPr lang="zh-CN" altLang="en-US" sz="1600" dirty="0"/>
              <a:t>获客成本低于</a:t>
            </a:r>
            <a:r>
              <a:rPr lang="en-US" altLang="zh-CN" sz="1600" dirty="0"/>
              <a:t>App</a:t>
            </a:r>
          </a:p>
          <a:p>
            <a:r>
              <a:rPr lang="en-US" altLang="zh-CN" sz="1600" dirty="0"/>
              <a:t>4.</a:t>
            </a:r>
            <a:r>
              <a:rPr lang="zh-CN" altLang="en-US" sz="1600" dirty="0"/>
              <a:t>开发周期更短，节省开发成本</a:t>
            </a:r>
            <a:endParaRPr lang="en-US" altLang="zh-CN" sz="1600" dirty="0"/>
          </a:p>
          <a:p>
            <a:r>
              <a:rPr lang="zh-CN" altLang="en-US" sz="1600" dirty="0"/>
              <a:t>缺点：</a:t>
            </a:r>
            <a:endParaRPr lang="en-US" altLang="zh-CN" sz="1600" dirty="0"/>
          </a:p>
          <a:p>
            <a:r>
              <a:rPr lang="en-US" altLang="zh-CN" sz="1600" dirty="0"/>
              <a:t>1.</a:t>
            </a:r>
            <a:r>
              <a:rPr lang="zh-CN" altLang="en-US" sz="1600" dirty="0"/>
              <a:t>小程序只能在腾讯研发的 </a:t>
            </a:r>
            <a:r>
              <a:rPr lang="en-US" altLang="zh-CN" sz="1600" dirty="0"/>
              <a:t>Java </a:t>
            </a:r>
            <a:r>
              <a:rPr lang="zh-CN" altLang="en-US" sz="1600" dirty="0"/>
              <a:t>框架内开发</a:t>
            </a:r>
            <a:endParaRPr lang="en-US" altLang="zh-CN" sz="1600" dirty="0"/>
          </a:p>
          <a:p>
            <a:r>
              <a:rPr lang="en-US" altLang="zh-CN" sz="1600" dirty="0"/>
              <a:t>2.</a:t>
            </a:r>
            <a:r>
              <a:rPr lang="zh-CN" altLang="en-US" sz="1600" dirty="0"/>
              <a:t>所有更新需要经过腾讯的审核，才能应用到小程序中</a:t>
            </a:r>
            <a:endParaRPr lang="en-US" altLang="zh-CN" sz="1600" dirty="0"/>
          </a:p>
          <a:p>
            <a:r>
              <a:rPr lang="en-US" altLang="zh-CN" sz="1600" dirty="0"/>
              <a:t>3.</a:t>
            </a:r>
            <a:r>
              <a:rPr lang="zh-CN" altLang="en-US" sz="1600" dirty="0"/>
              <a:t>不能用小程序来发推送通知，必须要由用户操作才可以</a:t>
            </a:r>
            <a:endParaRPr lang="en-US" altLang="zh-CN" sz="1600" dirty="0"/>
          </a:p>
        </p:txBody>
      </p:sp>
    </p:spTree>
    <p:extLst>
      <p:ext uri="{BB962C8B-B14F-4D97-AF65-F5344CB8AC3E}">
        <p14:creationId xmlns:p14="http://schemas.microsoft.com/office/powerpoint/2010/main" val="13887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19" name="文本框 18">
            <a:extLst>
              <a:ext uri="{FF2B5EF4-FFF2-40B4-BE49-F238E27FC236}">
                <a16:creationId xmlns:a16="http://schemas.microsoft.com/office/drawing/2014/main" id="{E3FE3CC8-6C64-4A79-93BC-30BF63290001}"/>
              </a:ext>
            </a:extLst>
          </p:cNvPr>
          <p:cNvSpPr txBox="1"/>
          <p:nvPr/>
        </p:nvSpPr>
        <p:spPr>
          <a:xfrm>
            <a:off x="2657365" y="1357044"/>
            <a:ext cx="5765780" cy="3416320"/>
          </a:xfrm>
          <a:prstGeom prst="rect">
            <a:avLst/>
          </a:prstGeom>
          <a:noFill/>
        </p:spPr>
        <p:txBody>
          <a:bodyPr wrap="square" rtlCol="0">
            <a:spAutoFit/>
          </a:bodyPr>
          <a:lstStyle/>
          <a:p>
            <a:r>
              <a:rPr lang="zh-CN" altLang="en-US" sz="2400" dirty="0"/>
              <a:t>总结：通过以上对比我们将采用小程序的形式来实现我们的项目。因为①小程序拥有的低门槛特点适合我们学生群体独立开发②通过查询我们已知开发语言</a:t>
            </a:r>
            <a:r>
              <a:rPr lang="en-US" altLang="zh-CN" sz="2400" dirty="0" err="1"/>
              <a:t>javascript</a:t>
            </a:r>
            <a:r>
              <a:rPr lang="zh-CN" altLang="en-US" sz="2400" dirty="0"/>
              <a:t>与</a:t>
            </a:r>
            <a:r>
              <a:rPr lang="en-US" altLang="zh-CN" sz="2400" dirty="0"/>
              <a:t>java</a:t>
            </a:r>
            <a:r>
              <a:rPr lang="zh-CN" altLang="en-US" sz="2400" dirty="0"/>
              <a:t>语法十分相似，我们的成员也掌握</a:t>
            </a:r>
            <a:r>
              <a:rPr lang="en-US" altLang="zh-CN" sz="2400" dirty="0"/>
              <a:t>JAVA</a:t>
            </a:r>
            <a:r>
              <a:rPr lang="zh-CN" altLang="en-US" sz="2400" dirty="0"/>
              <a:t>的相关基础知识③关于小程序无法推送的问题我们将通过连带的公众号来给我们的用户发送消息④</a:t>
            </a:r>
            <a:r>
              <a:rPr lang="en-US" altLang="zh-CN" sz="2400" dirty="0"/>
              <a:t> Android app</a:t>
            </a:r>
            <a:r>
              <a:rPr lang="zh-CN" altLang="en-US" sz="2400" dirty="0"/>
              <a:t>维护相对麻烦，从时间人力方面考虑并不建议</a:t>
            </a:r>
            <a:endParaRPr lang="en-US" altLang="zh-CN" sz="2400" dirty="0"/>
          </a:p>
        </p:txBody>
      </p:sp>
    </p:spTree>
    <p:extLst>
      <p:ext uri="{BB962C8B-B14F-4D97-AF65-F5344CB8AC3E}">
        <p14:creationId xmlns:p14="http://schemas.microsoft.com/office/powerpoint/2010/main" val="66785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操作</a:t>
            </a:r>
            <a:r>
              <a:rPr lang="zh-CN" altLang="zh-CN" sz="2000" dirty="0">
                <a:latin typeface="微软雅黑" panose="020B0503020204020204" pitchFamily="34" charset="-122"/>
                <a:ea typeface="微软雅黑" panose="020B0503020204020204" pitchFamily="34" charset="-122"/>
              </a:rPr>
              <a:t>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4" y="679936"/>
            <a:ext cx="5765780" cy="4278094"/>
          </a:xfrm>
          <a:prstGeom prst="rect">
            <a:avLst/>
          </a:prstGeom>
          <a:noFill/>
        </p:spPr>
        <p:txBody>
          <a:bodyPr wrap="square" rtlCol="0">
            <a:spAutoFit/>
          </a:bodyPr>
          <a:lstStyle/>
          <a:p>
            <a:pPr lvl="0"/>
            <a:r>
              <a:rPr lang="zh-CN" altLang="en-US" sz="1600" b="1" dirty="0"/>
              <a:t>申请小程序：</a:t>
            </a:r>
            <a:endParaRPr lang="en-US" altLang="zh-CN" sz="1600" b="1" dirty="0"/>
          </a:p>
          <a:p>
            <a:pPr lvl="0"/>
            <a:r>
              <a:rPr lang="zh-CN" altLang="en-US" sz="1600" dirty="0"/>
              <a:t>在微信公众平台申请小程序提交合法符合规则小程序名称，补充小程序的基本信息，如名称、图标、描述等</a:t>
            </a:r>
            <a:endParaRPr lang="en-US" altLang="zh-CN" sz="1600" dirty="0"/>
          </a:p>
          <a:p>
            <a:pPr lvl="0"/>
            <a:r>
              <a:rPr lang="zh-CN" altLang="en-US" sz="1600" dirty="0"/>
              <a:t>目前已成功申请：</a:t>
            </a:r>
            <a:r>
              <a:rPr lang="en-US" altLang="zh-CN" sz="1600" dirty="0" err="1"/>
              <a:t>appid</a:t>
            </a:r>
            <a:r>
              <a:rPr lang="zh-CN" altLang="en-US" sz="1600" dirty="0"/>
              <a:t>：</a:t>
            </a:r>
            <a:r>
              <a:rPr lang="en-US" altLang="zh-CN" sz="1600" dirty="0"/>
              <a:t>wxa574d6f07fce3368 </a:t>
            </a:r>
          </a:p>
          <a:p>
            <a:r>
              <a:rPr lang="zh-CN" altLang="en-US" sz="1600" b="1" dirty="0"/>
              <a:t>申请公众号：</a:t>
            </a:r>
            <a:endParaRPr lang="en-US" altLang="zh-CN" sz="1600" b="1" dirty="0"/>
          </a:p>
          <a:p>
            <a:r>
              <a:rPr lang="zh-CN" altLang="en-US" sz="1600" dirty="0"/>
              <a:t>在微信公众平台申请公众号，填写公众号信息和申请人信息即可注册</a:t>
            </a:r>
            <a:endParaRPr lang="en-US" altLang="zh-CN" sz="1600" b="1" dirty="0"/>
          </a:p>
          <a:p>
            <a:pPr lvl="0"/>
            <a:r>
              <a:rPr lang="zh-CN" altLang="en-US" sz="1600" b="1" dirty="0"/>
              <a:t>公众号怎么和小程序对接</a:t>
            </a:r>
            <a:r>
              <a:rPr lang="en-US" altLang="zh-CN" sz="1600" b="1" dirty="0"/>
              <a:t>:</a:t>
            </a:r>
          </a:p>
          <a:p>
            <a:pPr lvl="0"/>
            <a:r>
              <a:rPr lang="zh-CN" altLang="en-US" sz="1600" dirty="0"/>
              <a:t>进入微信公众平台公众号后台开通小程序关联功能通过验证即可</a:t>
            </a:r>
            <a:endParaRPr lang="en-US" altLang="zh-CN" sz="1600" dirty="0"/>
          </a:p>
          <a:p>
            <a:pPr lvl="0"/>
            <a:r>
              <a:rPr lang="zh-CN" altLang="en-US" sz="1600" b="1" dirty="0"/>
              <a:t>用户使用可能性：</a:t>
            </a:r>
            <a:endParaRPr lang="en-US" altLang="zh-CN" sz="1600" b="1" dirty="0"/>
          </a:p>
          <a:p>
            <a:pPr lvl="0"/>
            <a:r>
              <a:rPr lang="zh-CN" altLang="zh-CN" sz="1600" dirty="0"/>
              <a:t>对于</a:t>
            </a:r>
            <a:r>
              <a:rPr lang="zh-CN" altLang="en-US" sz="1600" dirty="0"/>
              <a:t>小程序</a:t>
            </a:r>
            <a:r>
              <a:rPr lang="zh-CN" altLang="zh-CN" sz="1600" dirty="0"/>
              <a:t>的使用会涉及到</a:t>
            </a:r>
            <a:r>
              <a:rPr lang="zh-CN" altLang="en-US" sz="1600" dirty="0"/>
              <a:t>的各类学生</a:t>
            </a:r>
            <a:r>
              <a:rPr lang="zh-CN" altLang="zh-CN" sz="1600" dirty="0"/>
              <a:t>，凭借其简洁明了的</a:t>
            </a:r>
            <a:r>
              <a:rPr lang="en-US" altLang="zh-CN" sz="1600" dirty="0"/>
              <a:t>UI </a:t>
            </a:r>
            <a:r>
              <a:rPr lang="zh-CN" altLang="zh-CN" sz="1600" dirty="0"/>
              <a:t>和快捷的操作特性，并不要求用户对其特别的熟悉，因此可以做到让使用方法简单易懂，操作方法尽量浅显明了，使用户能够在短时间内借助简易的说明快速上手</a:t>
            </a:r>
            <a:r>
              <a:rPr lang="zh-CN" altLang="en-US" sz="1600" dirty="0"/>
              <a:t>。</a:t>
            </a:r>
            <a:endParaRPr lang="en-US" altLang="zh-CN" sz="1600" dirty="0"/>
          </a:p>
          <a:p>
            <a:pPr lvl="0"/>
            <a:r>
              <a:rPr lang="zh-CN" altLang="en-US" sz="1600" b="1" dirty="0"/>
              <a:t>时间进度可行性：</a:t>
            </a:r>
            <a:endParaRPr lang="en-US" altLang="zh-CN" sz="1600" b="1" dirty="0"/>
          </a:p>
          <a:p>
            <a:r>
              <a:rPr lang="zh-CN" altLang="zh-CN" sz="1600" dirty="0"/>
              <a:t>项目周期</a:t>
            </a:r>
            <a:r>
              <a:rPr lang="zh-CN" altLang="en-US" sz="1600" dirty="0"/>
              <a:t>为</a:t>
            </a:r>
            <a:r>
              <a:rPr lang="en-US" altLang="zh-CN" sz="1600" dirty="0"/>
              <a:t>3</a:t>
            </a:r>
            <a:r>
              <a:rPr lang="zh-CN" altLang="zh-CN" sz="1600" dirty="0"/>
              <a:t>个月</a:t>
            </a:r>
            <a:r>
              <a:rPr lang="zh-CN" altLang="en-US" sz="1600" dirty="0"/>
              <a:t>，按照小组能力可以按时完成，递交成果。</a:t>
            </a:r>
            <a:endParaRPr lang="en-US" altLang="zh-CN" sz="1600" dirty="0"/>
          </a:p>
        </p:txBody>
      </p:sp>
    </p:spTree>
    <p:extLst>
      <p:ext uri="{BB962C8B-B14F-4D97-AF65-F5344CB8AC3E}">
        <p14:creationId xmlns:p14="http://schemas.microsoft.com/office/powerpoint/2010/main" val="317588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经济</a:t>
            </a:r>
            <a:r>
              <a:rPr lang="zh-CN" altLang="zh-CN" sz="2000" dirty="0">
                <a:latin typeface="微软雅黑" panose="020B0503020204020204" pitchFamily="34" charset="-122"/>
                <a:ea typeface="微软雅黑" panose="020B0503020204020204" pitchFamily="34" charset="-122"/>
              </a:rPr>
              <a:t>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714345" y="649159"/>
            <a:ext cx="5765780" cy="1354217"/>
          </a:xfrm>
          <a:prstGeom prst="rect">
            <a:avLst/>
          </a:prstGeom>
          <a:noFill/>
        </p:spPr>
        <p:txBody>
          <a:bodyPr wrap="square" rtlCol="0">
            <a:spAutoFit/>
          </a:bodyPr>
          <a:lstStyle/>
          <a:p>
            <a:pPr lvl="0"/>
            <a:r>
              <a:rPr lang="en-US" altLang="zh-CN" sz="1600" dirty="0"/>
              <a:t>1.</a:t>
            </a:r>
            <a:r>
              <a:rPr lang="zh-CN" altLang="en-US" sz="1600" dirty="0"/>
              <a:t>基础建设投资</a:t>
            </a:r>
            <a:endParaRPr lang="en-US" altLang="zh-CN" sz="1600" dirty="0"/>
          </a:p>
          <a:p>
            <a:r>
              <a:rPr lang="en-US" altLang="zh-CN" sz="1600" dirty="0"/>
              <a:t>   </a:t>
            </a:r>
            <a:r>
              <a:rPr lang="zh-CN" altLang="zh-CN" sz="1200" dirty="0"/>
              <a:t>开发所需软件以及小组成员每人一台电脑和相应的网络环境</a:t>
            </a:r>
            <a:r>
              <a:rPr lang="zh-CN" altLang="zh-CN" sz="1600" dirty="0"/>
              <a:t>。</a:t>
            </a:r>
          </a:p>
          <a:p>
            <a:r>
              <a:rPr lang="en-US" altLang="zh-CN" sz="1600" dirty="0"/>
              <a:t>2.</a:t>
            </a:r>
            <a:r>
              <a:rPr lang="zh-CN" altLang="zh-CN" sz="1600" dirty="0"/>
              <a:t>时间成本</a:t>
            </a:r>
          </a:p>
          <a:p>
            <a:pPr lvl="0"/>
            <a:r>
              <a:rPr lang="en-US" altLang="zh-CN" dirty="0"/>
              <a:t>  </a:t>
            </a:r>
            <a:r>
              <a:rPr lang="zh-CN" altLang="zh-CN" sz="1200" dirty="0"/>
              <a:t>根据课本内容的建议，我们将本项目生命周期假设为</a:t>
            </a:r>
            <a:r>
              <a:rPr lang="en-US" altLang="zh-CN" sz="1200" dirty="0"/>
              <a:t>3</a:t>
            </a:r>
            <a:r>
              <a:rPr lang="zh-CN" altLang="en-US" sz="1200" dirty="0"/>
              <a:t>个月</a:t>
            </a:r>
            <a:endParaRPr lang="en-US" altLang="zh-CN" sz="1200" dirty="0"/>
          </a:p>
          <a:p>
            <a:pPr lvl="0"/>
            <a:r>
              <a:rPr lang="en-US" altLang="zh-CN" sz="1600" dirty="0"/>
              <a:t>   </a:t>
            </a:r>
          </a:p>
        </p:txBody>
      </p:sp>
      <p:graphicFrame>
        <p:nvGraphicFramePr>
          <p:cNvPr id="4" name="表格 3"/>
          <p:cNvGraphicFramePr>
            <a:graphicFrameLocks noGrp="1"/>
          </p:cNvGraphicFramePr>
          <p:nvPr>
            <p:extLst>
              <p:ext uri="{D42A27DB-BD31-4B8C-83A1-F6EECF244321}">
                <p14:modId xmlns:p14="http://schemas.microsoft.com/office/powerpoint/2010/main" val="1691438677"/>
              </p:ext>
            </p:extLst>
          </p:nvPr>
        </p:nvGraphicFramePr>
        <p:xfrm>
          <a:off x="3004937" y="1747580"/>
          <a:ext cx="4257254" cy="1432942"/>
        </p:xfrm>
        <a:graphic>
          <a:graphicData uri="http://schemas.openxmlformats.org/drawingml/2006/table">
            <a:tbl>
              <a:tblPr firstRow="1" firstCol="1" bandRow="1">
                <a:tableStyleId>{5C22544A-7EE6-4342-B048-85BDC9FD1C3A}</a:tableStyleId>
              </a:tblPr>
              <a:tblGrid>
                <a:gridCol w="2035967">
                  <a:extLst>
                    <a:ext uri="{9D8B030D-6E8A-4147-A177-3AD203B41FA5}">
                      <a16:colId xmlns:a16="http://schemas.microsoft.com/office/drawing/2014/main" val="1918293427"/>
                    </a:ext>
                  </a:extLst>
                </a:gridCol>
                <a:gridCol w="2221287">
                  <a:extLst>
                    <a:ext uri="{9D8B030D-6E8A-4147-A177-3AD203B41FA5}">
                      <a16:colId xmlns:a16="http://schemas.microsoft.com/office/drawing/2014/main" val="4175002277"/>
                    </a:ext>
                  </a:extLst>
                </a:gridCol>
              </a:tblGrid>
              <a:tr h="204706">
                <a:tc>
                  <a:txBody>
                    <a:bodyPr/>
                    <a:lstStyle/>
                    <a:p>
                      <a:pPr indent="304800" algn="just">
                        <a:spcAft>
                          <a:spcPts val="0"/>
                        </a:spcAft>
                      </a:pPr>
                      <a:r>
                        <a:rPr lang="zh-CN" sz="1200" kern="100">
                          <a:effectLst/>
                        </a:rPr>
                        <a:t>任务</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zh-CN" sz="1200" kern="100">
                          <a:effectLst/>
                        </a:rPr>
                        <a:t>成本（元）</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30346151"/>
                  </a:ext>
                </a:extLst>
              </a:tr>
              <a:tr h="204706">
                <a:tc>
                  <a:txBody>
                    <a:bodyPr/>
                    <a:lstStyle/>
                    <a:p>
                      <a:pPr indent="304800" algn="just">
                        <a:spcAft>
                          <a:spcPts val="0"/>
                        </a:spcAft>
                      </a:pPr>
                      <a:r>
                        <a:rPr lang="zh-CN" sz="1200" kern="100" dirty="0">
                          <a:effectLst/>
                        </a:rPr>
                        <a:t>前期准备</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680.6</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748207"/>
                  </a:ext>
                </a:extLst>
              </a:tr>
              <a:tr h="204706">
                <a:tc>
                  <a:txBody>
                    <a:bodyPr/>
                    <a:lstStyle/>
                    <a:p>
                      <a:pPr indent="304800" algn="just">
                        <a:spcAft>
                          <a:spcPts val="0"/>
                        </a:spcAft>
                      </a:pPr>
                      <a:r>
                        <a:rPr lang="zh-CN" sz="1200" kern="100">
                          <a:effectLst/>
                        </a:rPr>
                        <a:t>可行性研究</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952.48</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6827922"/>
                  </a:ext>
                </a:extLst>
              </a:tr>
              <a:tr h="204706">
                <a:tc>
                  <a:txBody>
                    <a:bodyPr/>
                    <a:lstStyle/>
                    <a:p>
                      <a:pPr indent="304800" algn="just">
                        <a:spcAft>
                          <a:spcPts val="0"/>
                        </a:spcAft>
                      </a:pPr>
                      <a:r>
                        <a:rPr lang="zh-CN" sz="1200" kern="100" dirty="0">
                          <a:effectLst/>
                        </a:rPr>
                        <a:t>制定并修订项目介绍</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136.12</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575263"/>
                  </a:ext>
                </a:extLst>
              </a:tr>
              <a:tr h="204706">
                <a:tc>
                  <a:txBody>
                    <a:bodyPr/>
                    <a:lstStyle/>
                    <a:p>
                      <a:pPr indent="304800" algn="just">
                        <a:spcAft>
                          <a:spcPts val="0"/>
                        </a:spcAft>
                      </a:pPr>
                      <a:r>
                        <a:rPr lang="zh-CN" sz="1200" kern="100">
                          <a:effectLst/>
                        </a:rPr>
                        <a:t>制定并修订项目计划</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204.18</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8468486"/>
                  </a:ext>
                </a:extLst>
              </a:tr>
              <a:tr h="204706">
                <a:tc>
                  <a:txBody>
                    <a:bodyPr/>
                    <a:lstStyle/>
                    <a:p>
                      <a:pPr indent="304800" algn="just">
                        <a:spcAft>
                          <a:spcPts val="0"/>
                        </a:spcAft>
                      </a:pPr>
                      <a:r>
                        <a:rPr lang="zh-CN" sz="1200" kern="100">
                          <a:effectLst/>
                        </a:rPr>
                        <a:t>草拟开发计划书</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altLang="zh-CN" sz="1200" kern="100" dirty="0">
                          <a:effectLst/>
                          <a:latin typeface="+mn-lt"/>
                          <a:ea typeface="+mn-ea"/>
                          <a:cs typeface="+mn-cs"/>
                        </a:rPr>
                        <a:t>136.12</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5260630"/>
                  </a:ext>
                </a:extLst>
              </a:tr>
              <a:tr h="204706">
                <a:tc>
                  <a:txBody>
                    <a:bodyPr/>
                    <a:lstStyle/>
                    <a:p>
                      <a:pPr indent="304800" algn="just">
                        <a:spcAft>
                          <a:spcPts val="0"/>
                        </a:spcAft>
                      </a:pPr>
                      <a:r>
                        <a:rPr lang="zh-CN" sz="1200" kern="100" dirty="0">
                          <a:effectLst/>
                        </a:rPr>
                        <a:t>总计</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spcAft>
                          <a:spcPts val="0"/>
                        </a:spcAft>
                      </a:pPr>
                      <a:r>
                        <a:rPr lang="en-US" sz="1200" kern="100" dirty="0">
                          <a:effectLst/>
                        </a:rPr>
                        <a:t>1633.4</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8742343"/>
                  </a:ext>
                </a:extLst>
              </a:tr>
            </a:tbl>
          </a:graphicData>
        </a:graphic>
      </p:graphicFrame>
      <p:sp>
        <p:nvSpPr>
          <p:cNvPr id="6" name="矩形 5"/>
          <p:cNvSpPr/>
          <p:nvPr/>
        </p:nvSpPr>
        <p:spPr>
          <a:xfrm>
            <a:off x="3004937" y="3113562"/>
            <a:ext cx="5184574" cy="738664"/>
          </a:xfrm>
          <a:prstGeom prst="rect">
            <a:avLst/>
          </a:prstGeom>
        </p:spPr>
        <p:txBody>
          <a:bodyPr wrap="square">
            <a:spAutoFit/>
          </a:bodyPr>
          <a:lstStyle/>
          <a:p>
            <a:r>
              <a:rPr lang="en-US" altLang="zh-CN" sz="1600" kern="100" dirty="0">
                <a:latin typeface="+mn-ea"/>
              </a:rPr>
              <a:t> </a:t>
            </a:r>
            <a:r>
              <a:rPr lang="en-US" altLang="zh-CN" sz="1000" kern="100" dirty="0">
                <a:latin typeface="+mn-ea"/>
              </a:rPr>
              <a:t>*</a:t>
            </a:r>
            <a:r>
              <a:rPr lang="zh-CN" altLang="zh-CN" sz="1000" kern="100" dirty="0">
                <a:latin typeface="+mn-ea"/>
                <a:cs typeface="Times New Roman" panose="02020603050405020304" pitchFamily="18" charset="0"/>
              </a:rPr>
              <a:t>上述结果按照</a:t>
            </a:r>
            <a:r>
              <a:rPr lang="en-US" altLang="zh-CN" sz="1000" kern="100" dirty="0">
                <a:latin typeface="+mn-ea"/>
              </a:rPr>
              <a:t>2019</a:t>
            </a:r>
            <a:r>
              <a:rPr lang="zh-CN" altLang="zh-CN" sz="1000" kern="100" dirty="0">
                <a:latin typeface="+mn-ea"/>
                <a:cs typeface="Times New Roman" panose="02020603050405020304" pitchFamily="18" charset="0"/>
              </a:rPr>
              <a:t>年杭州市薪资水平报告里每人</a:t>
            </a:r>
            <a:r>
              <a:rPr lang="en-US" altLang="zh-CN" sz="1000" kern="100" dirty="0">
                <a:latin typeface="+mn-ea"/>
              </a:rPr>
              <a:t>68.06</a:t>
            </a:r>
            <a:r>
              <a:rPr lang="zh-CN" altLang="zh-CN" sz="1000" kern="100" dirty="0">
                <a:latin typeface="+mn-ea"/>
                <a:cs typeface="Times New Roman" panose="02020603050405020304" pitchFamily="18" charset="0"/>
              </a:rPr>
              <a:t>元每小时的薪资水平，结合甘特图中给出的具体所需时间得出</a:t>
            </a:r>
            <a:endParaRPr lang="en-US" altLang="zh-CN" sz="1000" kern="100" dirty="0">
              <a:latin typeface="+mn-ea"/>
              <a:cs typeface="Times New Roman" panose="02020603050405020304" pitchFamily="18" charset="0"/>
            </a:endParaRPr>
          </a:p>
          <a:p>
            <a:endParaRPr lang="zh-CN" altLang="en-US" sz="1600" dirty="0">
              <a:latin typeface="+mn-ea"/>
            </a:endParaRPr>
          </a:p>
        </p:txBody>
      </p:sp>
      <p:sp>
        <p:nvSpPr>
          <p:cNvPr id="9" name="文本框 8"/>
          <p:cNvSpPr txBox="1"/>
          <p:nvPr/>
        </p:nvSpPr>
        <p:spPr>
          <a:xfrm>
            <a:off x="2714345" y="3592806"/>
            <a:ext cx="5416195" cy="1831271"/>
          </a:xfrm>
          <a:prstGeom prst="rect">
            <a:avLst/>
          </a:prstGeom>
          <a:noFill/>
        </p:spPr>
        <p:txBody>
          <a:bodyPr wrap="square" rtlCol="0">
            <a:spAutoFit/>
          </a:bodyPr>
          <a:lstStyle/>
          <a:p>
            <a:r>
              <a:rPr lang="en-US" altLang="zh-CN" sz="1600" dirty="0">
                <a:latin typeface="+mn-ea"/>
              </a:rPr>
              <a:t> 3.</a:t>
            </a:r>
            <a:r>
              <a:rPr lang="zh-CN" altLang="zh-CN" sz="1600" dirty="0"/>
              <a:t>预期的经济效益</a:t>
            </a:r>
            <a:r>
              <a:rPr lang="en-US" altLang="zh-CN" sz="1600" dirty="0"/>
              <a:t> </a:t>
            </a:r>
          </a:p>
          <a:p>
            <a:r>
              <a:rPr lang="en-US" altLang="zh-CN" sz="1600" dirty="0"/>
              <a:t>     </a:t>
            </a:r>
            <a:r>
              <a:rPr lang="zh-CN" altLang="en-US" sz="1200" dirty="0">
                <a:latin typeface="+mn-ea"/>
              </a:rPr>
              <a:t>可以通过推广发布广告、个人付费、流量收费来维持 小程序的运营，并通过小程序服务带来大量用户到其他关联产业</a:t>
            </a:r>
            <a:r>
              <a:rPr lang="zh-CN" altLang="en-US" sz="1600" dirty="0"/>
              <a:t>。</a:t>
            </a:r>
            <a:endParaRPr lang="en-US" altLang="zh-CN" sz="1600" dirty="0"/>
          </a:p>
          <a:p>
            <a:r>
              <a:rPr lang="en-US" altLang="zh-CN" sz="1600" dirty="0"/>
              <a:t> 4.</a:t>
            </a:r>
            <a:r>
              <a:rPr lang="zh-CN" altLang="en-US" sz="1600" dirty="0"/>
              <a:t>其他费用运算</a:t>
            </a:r>
            <a:endParaRPr lang="en-US" altLang="zh-CN" sz="1600" dirty="0"/>
          </a:p>
          <a:p>
            <a:r>
              <a:rPr lang="en-US" altLang="zh-CN" sz="1600" dirty="0"/>
              <a:t>     </a:t>
            </a:r>
            <a:r>
              <a:rPr lang="en-US" altLang="zh-CN" sz="1100" dirty="0"/>
              <a:t>Teambuilding</a:t>
            </a:r>
            <a:r>
              <a:rPr lang="zh-CN" altLang="en-US" sz="1100" dirty="0"/>
              <a:t>：</a:t>
            </a:r>
            <a:r>
              <a:rPr lang="zh-CN" altLang="zh-CN" sz="1100" dirty="0"/>
              <a:t>小组吃饭成本平均每月</a:t>
            </a:r>
            <a:r>
              <a:rPr lang="en-US" altLang="zh-CN" sz="1100" dirty="0"/>
              <a:t>1-2</a:t>
            </a:r>
            <a:r>
              <a:rPr lang="zh-CN" altLang="zh-CN" sz="1100" dirty="0"/>
              <a:t>次，每次</a:t>
            </a:r>
            <a:r>
              <a:rPr lang="en-US" altLang="zh-CN" sz="1100" dirty="0"/>
              <a:t>300</a:t>
            </a:r>
            <a:r>
              <a:rPr lang="zh-CN" altLang="zh-CN" sz="1100" dirty="0"/>
              <a:t>元，则吃饭成本</a:t>
            </a:r>
            <a:r>
              <a:rPr lang="en-US" altLang="zh-CN" sz="1100" dirty="0"/>
              <a:t>600*3=1800</a:t>
            </a:r>
          </a:p>
          <a:p>
            <a:r>
              <a:rPr lang="en-US" altLang="zh-CN" sz="1100" dirty="0"/>
              <a:t>       </a:t>
            </a:r>
            <a:r>
              <a:rPr lang="zh-CN" altLang="zh-CN" sz="1100" dirty="0"/>
              <a:t>自学费用</a:t>
            </a:r>
            <a:r>
              <a:rPr lang="en-US" altLang="zh-CN" sz="1100" dirty="0"/>
              <a:t>: </a:t>
            </a:r>
            <a:r>
              <a:rPr lang="zh-CN" altLang="en-US" sz="1100" dirty="0"/>
              <a:t>购买书籍，学习材料花费预计 </a:t>
            </a:r>
            <a:r>
              <a:rPr lang="en-US" altLang="zh-CN" sz="1100" dirty="0"/>
              <a:t>500</a:t>
            </a:r>
          </a:p>
          <a:p>
            <a:r>
              <a:rPr lang="en-US" altLang="zh-CN" sz="1100" dirty="0"/>
              <a:t>       </a:t>
            </a:r>
            <a:r>
              <a:rPr lang="zh-CN" altLang="en-US" sz="1100" dirty="0"/>
              <a:t>其他费用</a:t>
            </a:r>
            <a:r>
              <a:rPr lang="en-US" altLang="zh-CN" sz="1100" dirty="0"/>
              <a:t>:</a:t>
            </a:r>
            <a:r>
              <a:rPr lang="zh-CN" altLang="en-US" sz="1100" dirty="0"/>
              <a:t>开发过程中可能需要的额外开学 </a:t>
            </a:r>
            <a:r>
              <a:rPr lang="en-US" altLang="zh-CN" sz="1100" dirty="0"/>
              <a:t>300</a:t>
            </a:r>
          </a:p>
          <a:p>
            <a:r>
              <a:rPr lang="en-US" altLang="zh-CN" sz="1100" dirty="0"/>
              <a:t>       </a:t>
            </a:r>
            <a:r>
              <a:rPr lang="zh-CN" altLang="en-US" sz="1100" dirty="0"/>
              <a:t>总计：</a:t>
            </a:r>
            <a:r>
              <a:rPr lang="en-US" altLang="zh-CN" sz="1100" dirty="0"/>
              <a:t>1800+500+300=2600</a:t>
            </a:r>
            <a:endParaRPr lang="zh-CN" altLang="en-US" sz="1100" dirty="0"/>
          </a:p>
        </p:txBody>
      </p:sp>
    </p:spTree>
    <p:extLst>
      <p:ext uri="{BB962C8B-B14F-4D97-AF65-F5344CB8AC3E}">
        <p14:creationId xmlns:p14="http://schemas.microsoft.com/office/powerpoint/2010/main" val="10978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项目团队建设</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52925"/>
              <a:ext cx="2220686"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Team</a:t>
              </a:r>
              <a:r>
                <a:rPr lang="zh-CN" altLang="en-US" sz="2400" dirty="0">
                  <a:solidFill>
                    <a:schemeClr val="bg1"/>
                  </a:solidFill>
                  <a:latin typeface="微软雅黑 Light" panose="020B0502040204020203" pitchFamily="34" charset="-122"/>
                  <a:ea typeface="微软雅黑 Light" panose="020B0502040204020203" pitchFamily="34" charset="-122"/>
                </a:rPr>
                <a:t> </a:t>
              </a:r>
              <a:r>
                <a:rPr lang="en-US" altLang="zh-CN" sz="2400" dirty="0">
                  <a:solidFill>
                    <a:schemeClr val="bg1"/>
                  </a:solidFill>
                  <a:latin typeface="微软雅黑 Light" panose="020B0502040204020203" pitchFamily="34" charset="-122"/>
                  <a:ea typeface="微软雅黑 Light" panose="020B0502040204020203" pitchFamily="34" charset="-122"/>
                </a:rPr>
                <a:t>Building</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3" name="组 22"/>
          <p:cNvGrpSpPr/>
          <p:nvPr/>
        </p:nvGrpSpPr>
        <p:grpSpPr>
          <a:xfrm>
            <a:off x="3164596" y="2180982"/>
            <a:ext cx="4572000" cy="1067338"/>
            <a:chOff x="3164596" y="1856912"/>
            <a:chExt cx="4572000" cy="1067338"/>
          </a:xfrm>
        </p:grpSpPr>
        <p:sp>
          <p:nvSpPr>
            <p:cNvPr id="24" name="矩形 23">
              <a:extLst>
                <a:ext uri="{FF2B5EF4-FFF2-40B4-BE49-F238E27FC236}">
                  <a16:creationId xmlns:a16="http://schemas.microsoft.com/office/drawing/2014/main" id="{49CE7F99-78F7-4F23-A087-11B0096908A7}"/>
                </a:ext>
              </a:extLst>
            </p:cNvPr>
            <p:cNvSpPr/>
            <p:nvPr/>
          </p:nvSpPr>
          <p:spPr>
            <a:xfrm>
              <a:off x="3164596" y="1856912"/>
              <a:ext cx="184731" cy="400110"/>
            </a:xfrm>
            <a:prstGeom prst="rect">
              <a:avLst/>
            </a:prstGeom>
          </p:spPr>
          <p:txBody>
            <a:bodyPr wrap="none">
              <a:spAutoFit/>
            </a:bodyPr>
            <a:lstStyle/>
            <a:p>
              <a:endParaRPr lang="zh-CN" altLang="en-US" sz="2000" kern="100"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121B205E-5727-490C-89B3-5496460B839D}"/>
                </a:ext>
              </a:extLst>
            </p:cNvPr>
            <p:cNvSpPr/>
            <p:nvPr/>
          </p:nvSpPr>
          <p:spPr>
            <a:xfrm>
              <a:off x="3164596" y="2416419"/>
              <a:ext cx="4572000" cy="507831"/>
            </a:xfrm>
            <a:prstGeom prst="rect">
              <a:avLst/>
            </a:prstGeom>
          </p:spPr>
          <p:txBody>
            <a:bodyPr>
              <a:spAutoFit/>
            </a:bodyPr>
            <a:lstStyle/>
            <a:p>
              <a:pPr>
                <a:lnSpc>
                  <a:spcPct val="150000"/>
                </a:lnSpc>
              </a:pPr>
              <a:endParaRPr lang="en-US" altLang="zh-CN" kern="100" dirty="0">
                <a:latin typeface="Microsoft YaHei Light" charset="-122"/>
                <a:ea typeface="Microsoft YaHei Light" charset="-122"/>
                <a:cs typeface="Microsoft YaHei Light" charset="-122"/>
              </a:endParaRPr>
            </a:p>
          </p:txBody>
        </p:sp>
      </p:grpSp>
      <p:sp>
        <p:nvSpPr>
          <p:cNvPr id="29" name="文本框 28"/>
          <p:cNvSpPr txBox="1"/>
          <p:nvPr/>
        </p:nvSpPr>
        <p:spPr>
          <a:xfrm>
            <a:off x="2912694" y="599316"/>
            <a:ext cx="3057247" cy="523220"/>
          </a:xfrm>
          <a:prstGeom prst="rect">
            <a:avLst/>
          </a:prstGeom>
          <a:noFill/>
        </p:spPr>
        <p:txBody>
          <a:bodyPr wrap="none" rtlCol="0">
            <a:spAutoFit/>
          </a:bodyPr>
          <a:lstStyle/>
          <a:p>
            <a:r>
              <a:rPr kumimoji="1" lang="zh-CN" altLang="en-US" sz="2800" dirty="0">
                <a:latin typeface="Microsoft YaHei" charset="-122"/>
                <a:ea typeface="Microsoft YaHei" charset="-122"/>
                <a:cs typeface="Microsoft YaHei" charset="-122"/>
              </a:rPr>
              <a:t>未来项目大致分工</a:t>
            </a:r>
          </a:p>
        </p:txBody>
      </p:sp>
      <p:graphicFrame>
        <p:nvGraphicFramePr>
          <p:cNvPr id="2" name="表格 1">
            <a:extLst>
              <a:ext uri="{FF2B5EF4-FFF2-40B4-BE49-F238E27FC236}">
                <a16:creationId xmlns:a16="http://schemas.microsoft.com/office/drawing/2014/main" id="{3305BCCC-E5AD-450A-AC48-B6D6A5CE45F8}"/>
              </a:ext>
            </a:extLst>
          </p:cNvPr>
          <p:cNvGraphicFramePr>
            <a:graphicFrameLocks noGrp="1"/>
          </p:cNvGraphicFramePr>
          <p:nvPr>
            <p:extLst>
              <p:ext uri="{D42A27DB-BD31-4B8C-83A1-F6EECF244321}">
                <p14:modId xmlns:p14="http://schemas.microsoft.com/office/powerpoint/2010/main" val="3519751554"/>
              </p:ext>
            </p:extLst>
          </p:nvPr>
        </p:nvGraphicFramePr>
        <p:xfrm>
          <a:off x="2912694" y="1303216"/>
          <a:ext cx="5610687" cy="2125784"/>
        </p:xfrm>
        <a:graphic>
          <a:graphicData uri="http://schemas.openxmlformats.org/drawingml/2006/table">
            <a:tbl>
              <a:tblPr>
                <a:tableStyleId>{5C22544A-7EE6-4342-B048-85BDC9FD1C3A}</a:tableStyleId>
              </a:tblPr>
              <a:tblGrid>
                <a:gridCol w="633771">
                  <a:extLst>
                    <a:ext uri="{9D8B030D-6E8A-4147-A177-3AD203B41FA5}">
                      <a16:colId xmlns:a16="http://schemas.microsoft.com/office/drawing/2014/main" val="3642284787"/>
                    </a:ext>
                  </a:extLst>
                </a:gridCol>
                <a:gridCol w="1223794">
                  <a:extLst>
                    <a:ext uri="{9D8B030D-6E8A-4147-A177-3AD203B41FA5}">
                      <a16:colId xmlns:a16="http://schemas.microsoft.com/office/drawing/2014/main" val="1122242047"/>
                    </a:ext>
                  </a:extLst>
                </a:gridCol>
                <a:gridCol w="3753122">
                  <a:extLst>
                    <a:ext uri="{9D8B030D-6E8A-4147-A177-3AD203B41FA5}">
                      <a16:colId xmlns:a16="http://schemas.microsoft.com/office/drawing/2014/main" val="3926283752"/>
                    </a:ext>
                  </a:extLst>
                </a:gridCol>
              </a:tblGrid>
              <a:tr h="334728">
                <a:tc>
                  <a:txBody>
                    <a:bodyPr/>
                    <a:lstStyle/>
                    <a:p>
                      <a:pPr algn="just">
                        <a:spcAft>
                          <a:spcPts val="0"/>
                        </a:spcAft>
                      </a:pPr>
                      <a:r>
                        <a:rPr lang="zh-CN" sz="1050" kern="100" dirty="0">
                          <a:effectLst/>
                        </a:rPr>
                        <a:t>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角色</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工作描述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7241352"/>
                  </a:ext>
                </a:extLst>
              </a:tr>
              <a:tr h="600170">
                <a:tc>
                  <a:txBody>
                    <a:bodyPr/>
                    <a:lstStyle/>
                    <a:p>
                      <a:pPr algn="just">
                        <a:spcAft>
                          <a:spcPts val="0"/>
                        </a:spcAft>
                      </a:pPr>
                      <a:r>
                        <a:rPr lang="zh-CN" altLang="en-US" sz="1050" kern="100" dirty="0">
                          <a:effectLst/>
                        </a:rPr>
                        <a:t>方绪俊</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分析，设计，编码，测试、审核</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分析系统需求，项目计划，项目团队管理进行任务分配，加载程序编写、对软件进行测试、检查小组进度，对小组成员的各项工作进行审核</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738406"/>
                  </a:ext>
                </a:extLst>
              </a:tr>
              <a:tr h="521432">
                <a:tc>
                  <a:txBody>
                    <a:bodyPr/>
                    <a:lstStyle/>
                    <a:p>
                      <a:pPr algn="just">
                        <a:spcAft>
                          <a:spcPts val="0"/>
                        </a:spcAft>
                      </a:pPr>
                      <a:r>
                        <a:rPr lang="zh-CN" altLang="en-US" sz="1050" kern="100" dirty="0">
                          <a:effectLst/>
                        </a:rPr>
                        <a:t>赵雨泽</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分析，编码，测试，</a:t>
                      </a:r>
                      <a:r>
                        <a:rPr lang="en-US" sz="1050" kern="100" dirty="0">
                          <a:effectLst/>
                        </a:rPr>
                        <a:t>ppt</a:t>
                      </a:r>
                      <a:r>
                        <a:rPr lang="zh-CN" sz="1050" kern="100" dirty="0">
                          <a:effectLst/>
                        </a:rPr>
                        <a:t>制作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分析系统需求，数据交换，项目代码编写，数据加载分析、数据交换、安装程序、安装手册，项目有关</a:t>
                      </a:r>
                      <a:r>
                        <a:rPr lang="en-US" sz="1050" kern="100" dirty="0">
                          <a:effectLst/>
                        </a:rPr>
                        <a:t>ppt</a:t>
                      </a:r>
                      <a:r>
                        <a:rPr lang="zh-CN" sz="1050" kern="100" dirty="0">
                          <a:effectLst/>
                        </a:rPr>
                        <a:t>的制作、项目最终测试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7039554"/>
                  </a:ext>
                </a:extLst>
              </a:tr>
              <a:tr h="669454">
                <a:tc>
                  <a:txBody>
                    <a:bodyPr/>
                    <a:lstStyle/>
                    <a:p>
                      <a:pPr algn="just">
                        <a:spcAft>
                          <a:spcPts val="0"/>
                        </a:spcAft>
                      </a:pPr>
                      <a:r>
                        <a:rPr lang="zh-CN" altLang="en-US" sz="1050" kern="100" dirty="0">
                          <a:effectLst/>
                        </a:rPr>
                        <a:t>王子超</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分析，编码，测试，</a:t>
                      </a:r>
                    </a:p>
                    <a:p>
                      <a:pPr algn="just">
                        <a:spcAft>
                          <a:spcPts val="0"/>
                        </a:spcAft>
                      </a:pPr>
                      <a:r>
                        <a:rPr lang="zh-CN" sz="1050" kern="100" dirty="0">
                          <a:effectLst/>
                        </a:rPr>
                        <a:t>秘书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分析系统需求，数据交换，项目代码编写，数据加载分析、数据交换、安装程序、安装手册，项目最终测试、对会议相关信息进行按时记录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5960630"/>
                  </a:ext>
                </a:extLst>
              </a:tr>
            </a:tbl>
          </a:graphicData>
        </a:graphic>
      </p:graphicFrame>
      <p:sp>
        <p:nvSpPr>
          <p:cNvPr id="11" name="文本框 10">
            <a:extLst>
              <a:ext uri="{FF2B5EF4-FFF2-40B4-BE49-F238E27FC236}">
                <a16:creationId xmlns:a16="http://schemas.microsoft.com/office/drawing/2014/main" id="{5B8E1C93-7E3D-40F6-AD33-6B9187B2F43C}"/>
              </a:ext>
            </a:extLst>
          </p:cNvPr>
          <p:cNvSpPr txBox="1"/>
          <p:nvPr/>
        </p:nvSpPr>
        <p:spPr>
          <a:xfrm>
            <a:off x="2912694" y="3609680"/>
            <a:ext cx="3149837" cy="523220"/>
          </a:xfrm>
          <a:prstGeom prst="rect">
            <a:avLst/>
          </a:prstGeom>
          <a:noFill/>
        </p:spPr>
        <p:txBody>
          <a:bodyPr wrap="none" rtlCol="0">
            <a:spAutoFit/>
          </a:bodyPr>
          <a:lstStyle/>
          <a:p>
            <a:r>
              <a:rPr kumimoji="1" lang="zh-CN" altLang="en-US" sz="2800" dirty="0">
                <a:latin typeface="Microsoft YaHei" charset="-122"/>
                <a:ea typeface="Microsoft YaHei" charset="-122"/>
                <a:cs typeface="Microsoft YaHei" charset="-122"/>
              </a:rPr>
              <a:t>近期项目具体分工</a:t>
            </a:r>
          </a:p>
        </p:txBody>
      </p:sp>
      <p:graphicFrame>
        <p:nvGraphicFramePr>
          <p:cNvPr id="12" name="表格 11">
            <a:extLst>
              <a:ext uri="{FF2B5EF4-FFF2-40B4-BE49-F238E27FC236}">
                <a16:creationId xmlns:a16="http://schemas.microsoft.com/office/drawing/2014/main" id="{25916F5D-8D14-41C5-B309-5BEC0572DF5F}"/>
              </a:ext>
            </a:extLst>
          </p:cNvPr>
          <p:cNvGraphicFramePr>
            <a:graphicFrameLocks noGrp="1"/>
          </p:cNvGraphicFramePr>
          <p:nvPr>
            <p:extLst>
              <p:ext uri="{D42A27DB-BD31-4B8C-83A1-F6EECF244321}">
                <p14:modId xmlns:p14="http://schemas.microsoft.com/office/powerpoint/2010/main" val="3827637459"/>
              </p:ext>
            </p:extLst>
          </p:nvPr>
        </p:nvGraphicFramePr>
        <p:xfrm>
          <a:off x="2921572" y="4306766"/>
          <a:ext cx="5610687" cy="1807696"/>
        </p:xfrm>
        <a:graphic>
          <a:graphicData uri="http://schemas.openxmlformats.org/drawingml/2006/table">
            <a:tbl>
              <a:tblPr>
                <a:tableStyleId>{5C22544A-7EE6-4342-B048-85BDC9FD1C3A}</a:tableStyleId>
              </a:tblPr>
              <a:tblGrid>
                <a:gridCol w="633771">
                  <a:extLst>
                    <a:ext uri="{9D8B030D-6E8A-4147-A177-3AD203B41FA5}">
                      <a16:colId xmlns:a16="http://schemas.microsoft.com/office/drawing/2014/main" val="3642284787"/>
                    </a:ext>
                  </a:extLst>
                </a:gridCol>
                <a:gridCol w="1223794">
                  <a:extLst>
                    <a:ext uri="{9D8B030D-6E8A-4147-A177-3AD203B41FA5}">
                      <a16:colId xmlns:a16="http://schemas.microsoft.com/office/drawing/2014/main" val="1122242047"/>
                    </a:ext>
                  </a:extLst>
                </a:gridCol>
                <a:gridCol w="3753122">
                  <a:extLst>
                    <a:ext uri="{9D8B030D-6E8A-4147-A177-3AD203B41FA5}">
                      <a16:colId xmlns:a16="http://schemas.microsoft.com/office/drawing/2014/main" val="3926283752"/>
                    </a:ext>
                  </a:extLst>
                </a:gridCol>
              </a:tblGrid>
              <a:tr h="297593">
                <a:tc>
                  <a:txBody>
                    <a:bodyPr/>
                    <a:lstStyle/>
                    <a:p>
                      <a:pPr algn="just">
                        <a:spcAft>
                          <a:spcPts val="0"/>
                        </a:spcAft>
                      </a:pPr>
                      <a:r>
                        <a:rPr lang="zh-CN" sz="1050" kern="100" dirty="0">
                          <a:effectLst/>
                        </a:rPr>
                        <a:t>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角色</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工作描述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7241352"/>
                  </a:ext>
                </a:extLst>
              </a:tr>
              <a:tr h="504493">
                <a:tc>
                  <a:txBody>
                    <a:bodyPr/>
                    <a:lstStyle/>
                    <a:p>
                      <a:pPr algn="just">
                        <a:spcAft>
                          <a:spcPts val="0"/>
                        </a:spcAft>
                      </a:pPr>
                      <a:r>
                        <a:rPr lang="zh-CN" altLang="en-US" sz="1050" kern="100" dirty="0">
                          <a:effectLst/>
                        </a:rPr>
                        <a:t>方绪俊</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分析，设计</a:t>
                      </a:r>
                      <a:r>
                        <a:rPr lang="zh-CN" altLang="en-US" sz="1050" kern="100" dirty="0">
                          <a:effectLst/>
                        </a:rPr>
                        <a:t>，</a:t>
                      </a:r>
                      <a:r>
                        <a:rPr lang="zh-CN" sz="1050" kern="100" dirty="0">
                          <a:effectLst/>
                        </a:rPr>
                        <a:t>审核</a:t>
                      </a:r>
                      <a:r>
                        <a:rPr lang="zh-CN" altLang="en-US" sz="1050" kern="100" dirty="0">
                          <a:effectLst/>
                        </a:rPr>
                        <a:t>，</a:t>
                      </a:r>
                      <a:r>
                        <a:rPr lang="en-US" altLang="zh-CN" sz="1050" kern="100" dirty="0">
                          <a:effectLst/>
                        </a:rPr>
                        <a:t>ppt</a:t>
                      </a:r>
                      <a:r>
                        <a:rPr lang="zh-CN" altLang="en-US" sz="1050" kern="100" dirty="0">
                          <a:effectLst/>
                        </a:rPr>
                        <a:t>制作</a:t>
                      </a:r>
                      <a:endParaRPr lang="en-US" altLang="zh-CN" sz="1050" kern="100" dirty="0">
                        <a:effectLst/>
                      </a:endParaRPr>
                    </a:p>
                    <a:p>
                      <a:pPr algn="just">
                        <a:spcAft>
                          <a:spcPts val="0"/>
                        </a:spcAft>
                      </a:pP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分析系统需求，项目计划，项目团队管理进行任务分配</a:t>
                      </a:r>
                      <a:r>
                        <a:rPr lang="zh-CN" altLang="en-US" sz="1050" kern="100" dirty="0">
                          <a:effectLst/>
                        </a:rPr>
                        <a:t>，</a:t>
                      </a:r>
                      <a:r>
                        <a:rPr lang="zh-CN" sz="1050" kern="100" dirty="0">
                          <a:effectLst/>
                        </a:rPr>
                        <a:t>检查小组进度，对小组成员的各项工作进行审核</a:t>
                      </a:r>
                      <a:r>
                        <a:rPr lang="zh-CN" altLang="zh-CN" sz="1050" kern="100" dirty="0">
                          <a:effectLst/>
                        </a:rPr>
                        <a:t>项目有关</a:t>
                      </a:r>
                      <a:r>
                        <a:rPr lang="en-US" altLang="zh-CN" sz="1050" kern="100" dirty="0">
                          <a:effectLst/>
                        </a:rPr>
                        <a:t>ppt</a:t>
                      </a:r>
                      <a:r>
                        <a:rPr lang="zh-CN" altLang="zh-CN" sz="1050" kern="100" dirty="0">
                          <a:effectLst/>
                        </a:rPr>
                        <a:t>的制作</a:t>
                      </a:r>
                      <a:r>
                        <a:rPr lang="zh-CN" altLang="en-US" sz="1050" kern="100" dirty="0">
                          <a:effectLst/>
                        </a:rPr>
                        <a:t>和改进。</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738406"/>
                  </a:ext>
                </a:extLst>
              </a:tr>
              <a:tr h="410425">
                <a:tc>
                  <a:txBody>
                    <a:bodyPr/>
                    <a:lstStyle/>
                    <a:p>
                      <a:pPr algn="just">
                        <a:spcAft>
                          <a:spcPts val="0"/>
                        </a:spcAft>
                      </a:pPr>
                      <a:r>
                        <a:rPr lang="zh-CN" altLang="en-US" sz="1050" kern="100" dirty="0">
                          <a:effectLst/>
                        </a:rPr>
                        <a:t>赵雨泽</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altLang="zh-CN" sz="1050" kern="100" dirty="0">
                          <a:effectLst/>
                        </a:rPr>
                        <a:t>分析，设计</a:t>
                      </a:r>
                      <a:r>
                        <a:rPr lang="zh-CN" altLang="en-US" sz="1050" kern="100" dirty="0">
                          <a:effectLst/>
                        </a:rPr>
                        <a:t>，</a:t>
                      </a:r>
                      <a:r>
                        <a:rPr lang="en-US" altLang="zh-CN" sz="1050" kern="100" dirty="0">
                          <a:effectLst/>
                        </a:rPr>
                        <a:t>ppt</a:t>
                      </a:r>
                      <a:r>
                        <a:rPr lang="zh-CN" altLang="en-US" sz="1050" kern="100" dirty="0">
                          <a:effectLst/>
                        </a:rPr>
                        <a:t>制作</a:t>
                      </a:r>
                      <a:endParaRPr lang="en-US" altLang="zh-CN" sz="1050" kern="100" dirty="0">
                        <a:effectLst/>
                      </a:endParaRPr>
                    </a:p>
                  </a:txBody>
                  <a:tcPr marL="68580" marR="68580" marT="0" marB="0"/>
                </a:tc>
                <a:tc>
                  <a:txBody>
                    <a:bodyPr/>
                    <a:lstStyle/>
                    <a:p>
                      <a:pPr algn="just">
                        <a:spcAft>
                          <a:spcPts val="0"/>
                        </a:spcAft>
                      </a:pPr>
                      <a:r>
                        <a:rPr lang="zh-CN" sz="1050" kern="100" dirty="0">
                          <a:effectLst/>
                        </a:rPr>
                        <a:t>分析系统需求，安装程序、安装手册，项目有关</a:t>
                      </a:r>
                      <a:r>
                        <a:rPr lang="en-US" sz="1050" kern="100" dirty="0">
                          <a:effectLst/>
                        </a:rPr>
                        <a:t>ppt</a:t>
                      </a:r>
                      <a:r>
                        <a:rPr lang="zh-CN" sz="1050" kern="100" dirty="0">
                          <a:effectLst/>
                        </a:rPr>
                        <a:t>的制作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7039554"/>
                  </a:ext>
                </a:extLst>
              </a:tr>
              <a:tr h="595185">
                <a:tc>
                  <a:txBody>
                    <a:bodyPr/>
                    <a:lstStyle/>
                    <a:p>
                      <a:pPr algn="just">
                        <a:spcAft>
                          <a:spcPts val="0"/>
                        </a:spcAft>
                      </a:pPr>
                      <a:r>
                        <a:rPr lang="zh-CN" altLang="en-US" sz="1050" kern="100" dirty="0">
                          <a:effectLst/>
                        </a:rPr>
                        <a:t>王子超</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altLang="zh-CN" sz="1050" kern="100" dirty="0">
                          <a:effectLst/>
                        </a:rPr>
                        <a:t>分析，</a:t>
                      </a:r>
                      <a:r>
                        <a:rPr lang="zh-CN" altLang="en-US" sz="1050" kern="100" dirty="0">
                          <a:effectLst/>
                        </a:rPr>
                        <a:t>小程序</a:t>
                      </a:r>
                      <a:r>
                        <a:rPr lang="en-US" altLang="zh-CN" sz="1050" kern="100" dirty="0">
                          <a:effectLst/>
                        </a:rPr>
                        <a:t>LOGO</a:t>
                      </a:r>
                      <a:r>
                        <a:rPr lang="zh-CN" altLang="zh-CN" sz="1050" kern="100" dirty="0">
                          <a:effectLst/>
                        </a:rPr>
                        <a:t>设计</a:t>
                      </a:r>
                      <a:endParaRPr lang="en-US" altLang="zh-CN" sz="1050" kern="100" dirty="0">
                        <a:effectLst/>
                      </a:endParaRPr>
                    </a:p>
                  </a:txBody>
                  <a:tcPr marL="68580" marR="68580" marT="0" marB="0"/>
                </a:tc>
                <a:tc>
                  <a:txBody>
                    <a:bodyPr/>
                    <a:lstStyle/>
                    <a:p>
                      <a:pPr algn="just">
                        <a:spcAft>
                          <a:spcPts val="0"/>
                        </a:spcAft>
                      </a:pPr>
                      <a:r>
                        <a:rPr lang="zh-CN" sz="1050" kern="100" dirty="0">
                          <a:effectLst/>
                        </a:rPr>
                        <a:t>分析系统需求，、安装程序</a:t>
                      </a:r>
                      <a:r>
                        <a:rPr lang="zh-CN" altLang="en-US" sz="1050" kern="100" dirty="0">
                          <a:effectLst/>
                        </a:rPr>
                        <a:t>，</a:t>
                      </a:r>
                      <a:r>
                        <a:rPr lang="zh-CN" sz="1050" kern="100" dirty="0">
                          <a:effectLst/>
                        </a:rPr>
                        <a:t>对会议相关信息进行按时记录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5960630"/>
                  </a:ext>
                </a:extLst>
              </a:tr>
            </a:tbl>
          </a:graphicData>
        </a:graphic>
      </p:graphicFrame>
    </p:spTree>
    <p:extLst>
      <p:ext uri="{BB962C8B-B14F-4D97-AF65-F5344CB8AC3E}">
        <p14:creationId xmlns:p14="http://schemas.microsoft.com/office/powerpoint/2010/main" val="376958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723549"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甘特图</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147492" y="1411376"/>
              <a:ext cx="1552354"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Gantt Chart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739" y="1604848"/>
            <a:ext cx="7033261" cy="3648304"/>
          </a:xfrm>
          <a:prstGeom prst="rect">
            <a:avLst/>
          </a:prstGeom>
        </p:spPr>
      </p:pic>
    </p:spTree>
    <p:extLst>
      <p:ext uri="{BB962C8B-B14F-4D97-AF65-F5344CB8AC3E}">
        <p14:creationId xmlns:p14="http://schemas.microsoft.com/office/powerpoint/2010/main" val="20234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1107996"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预算</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budget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915566" y="2136340"/>
            <a:ext cx="5999834" cy="2585323"/>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支持软件：</a:t>
            </a:r>
            <a:r>
              <a:rPr lang="en-US" altLang="zh-CN" dirty="0" err="1">
                <a:latin typeface="Microsoft YaHei Light" charset="-122"/>
                <a:ea typeface="Microsoft YaHei Light" charset="-122"/>
                <a:cs typeface="Microsoft YaHei Light" charset="-122"/>
              </a:rPr>
              <a:t>JetBrains</a:t>
            </a:r>
            <a:r>
              <a:rPr lang="en-US" altLang="zh-CN" dirty="0">
                <a:latin typeface="Microsoft YaHei Light" charset="-122"/>
                <a:ea typeface="Microsoft YaHei Light" charset="-122"/>
                <a:cs typeface="Microsoft YaHei Light" charset="-122"/>
              </a:rPr>
              <a:t> </a:t>
            </a:r>
            <a:r>
              <a:rPr lang="en-US" altLang="zh-CN" dirty="0" err="1">
                <a:latin typeface="Microsoft YaHei Light" charset="-122"/>
                <a:ea typeface="Microsoft YaHei Light" charset="-122"/>
                <a:cs typeface="Microsoft YaHei Light" charset="-122"/>
              </a:rPr>
              <a:t>WebStorm</a:t>
            </a:r>
            <a:r>
              <a:rPr lang="en-US" altLang="zh-CN" dirty="0">
                <a:latin typeface="Microsoft YaHei Light" charset="-122"/>
                <a:ea typeface="Microsoft YaHei Light" charset="-122"/>
                <a:cs typeface="Microsoft YaHei Light" charset="-122"/>
              </a:rPr>
              <a:t> 11.0.3</a:t>
            </a:r>
            <a:r>
              <a:rPr lang="zh-CN" altLang="en-US"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AxureRP</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Photoshop</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office</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IBM rational rose</a:t>
            </a:r>
            <a:r>
              <a:rPr lang="zh-CN" altLang="en-US"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Soursetree</a:t>
            </a:r>
            <a:endParaRPr lang="en-US" altLang="zh-CN"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开发地点：</a:t>
            </a:r>
            <a:r>
              <a:rPr lang="zh-CN" altLang="en-US" dirty="0">
                <a:latin typeface="Microsoft YaHei Light" charset="-122"/>
                <a:ea typeface="Microsoft YaHei Light" charset="-122"/>
                <a:cs typeface="Microsoft YaHei Light" charset="-122"/>
              </a:rPr>
              <a:t>宿舍、机房、图书馆</a:t>
            </a:r>
          </a:p>
          <a:p>
            <a:pPr>
              <a:lnSpc>
                <a:spcPct val="150000"/>
              </a:lnSpc>
            </a:pPr>
            <a:r>
              <a:rPr lang="zh-CN" altLang="en-US" b="1" dirty="0">
                <a:latin typeface="Microsoft YaHei Light" charset="-122"/>
                <a:ea typeface="Microsoft YaHei Light" charset="-122"/>
                <a:cs typeface="Microsoft YaHei Light" charset="-122"/>
              </a:rPr>
              <a:t>实验设备：</a:t>
            </a:r>
            <a:r>
              <a:rPr lang="zh-CN" altLang="en-US" dirty="0">
                <a:latin typeface="Microsoft YaHei Light" charset="-122"/>
                <a:ea typeface="Microsoft YaHei Light" charset="-122"/>
                <a:cs typeface="Microsoft YaHei Light" charset="-122"/>
              </a:rPr>
              <a:t>个人</a:t>
            </a:r>
            <a:r>
              <a:rPr lang="en-US" altLang="zh-CN" dirty="0">
                <a:latin typeface="Microsoft YaHei Light" charset="-122"/>
                <a:ea typeface="Microsoft YaHei Light" charset="-122"/>
                <a:cs typeface="Microsoft YaHei Light" charset="-122"/>
              </a:rPr>
              <a:t>PC </a:t>
            </a:r>
            <a:r>
              <a:rPr lang="zh-CN" altLang="en-US" dirty="0">
                <a:latin typeface="Microsoft YaHei Light" charset="-122"/>
                <a:ea typeface="Microsoft YaHei Light" charset="-122"/>
                <a:cs typeface="Microsoft YaHei Light" charset="-122"/>
              </a:rPr>
              <a:t>机、笔记本、实验室</a:t>
            </a:r>
            <a:r>
              <a:rPr lang="en-US" altLang="zh-CN" dirty="0">
                <a:latin typeface="Microsoft YaHei Light" charset="-122"/>
                <a:ea typeface="Microsoft YaHei Light" charset="-122"/>
                <a:cs typeface="Microsoft YaHei Light" charset="-122"/>
              </a:rPr>
              <a:t>PC</a:t>
            </a:r>
            <a:r>
              <a:rPr lang="zh-CN" altLang="en-US" dirty="0">
                <a:latin typeface="Microsoft YaHei Light" charset="-122"/>
                <a:ea typeface="Microsoft YaHei Light" charset="-122"/>
                <a:cs typeface="Microsoft YaHei Light" charset="-122"/>
              </a:rPr>
              <a:t>机</a:t>
            </a:r>
          </a:p>
          <a:p>
            <a:pPr>
              <a:lnSpc>
                <a:spcPct val="150000"/>
              </a:lnSpc>
            </a:pPr>
            <a:r>
              <a:rPr lang="zh-CN" altLang="en-US" b="1" dirty="0">
                <a:latin typeface="Microsoft YaHei Light" charset="-122"/>
                <a:ea typeface="Microsoft YaHei Light" charset="-122"/>
                <a:cs typeface="Microsoft YaHei Light" charset="-122"/>
              </a:rPr>
              <a:t>项目资源维护需求的数目和类型：</a:t>
            </a:r>
            <a:r>
              <a:rPr lang="en-US" altLang="zh-CN" b="1" dirty="0">
                <a:latin typeface="Microsoft YaHei Light" charset="-122"/>
                <a:ea typeface="Microsoft YaHei Light" charset="-122"/>
                <a:cs typeface="Microsoft YaHei Light" charset="-122"/>
              </a:rPr>
              <a:t>3</a:t>
            </a:r>
            <a:r>
              <a:rPr lang="zh-CN" altLang="en-US" dirty="0">
                <a:latin typeface="Microsoft YaHei Light" charset="-122"/>
                <a:ea typeface="Microsoft YaHei Light" charset="-122"/>
                <a:cs typeface="Microsoft YaHei Light" charset="-122"/>
              </a:rPr>
              <a:t>台个人电脑</a:t>
            </a:r>
          </a:p>
          <a:p>
            <a:pPr>
              <a:lnSpc>
                <a:spcPct val="150000"/>
              </a:lnSpc>
            </a:pPr>
            <a:r>
              <a:rPr lang="zh-CN" altLang="en-US" b="1" dirty="0">
                <a:latin typeface="Microsoft YaHei Light" charset="-122"/>
                <a:ea typeface="Microsoft YaHei Light" charset="-122"/>
                <a:cs typeface="Microsoft YaHei Light" charset="-122"/>
              </a:rPr>
              <a:t>操作系统：</a:t>
            </a:r>
            <a:r>
              <a:rPr lang="en-US" altLang="zh-CN" dirty="0">
                <a:latin typeface="Microsoft YaHei Light" charset="-122"/>
                <a:ea typeface="Microsoft YaHei Light" charset="-122"/>
                <a:cs typeface="Microsoft YaHei Light" charset="-122"/>
              </a:rPr>
              <a:t>Windows</a:t>
            </a:r>
            <a:r>
              <a:rPr lang="zh-CN" altLang="en-US" dirty="0">
                <a:latin typeface="Microsoft YaHei Light" charset="-122"/>
                <a:ea typeface="Microsoft YaHei Light" charset="-122"/>
                <a:cs typeface="Microsoft YaHei Light" charset="-122"/>
              </a:rPr>
              <a:t>操作系统</a:t>
            </a:r>
          </a:p>
        </p:txBody>
      </p:sp>
      <p:sp>
        <p:nvSpPr>
          <p:cNvPr id="16" name="矩形 15">
            <a:extLst>
              <a:ext uri="{FF2B5EF4-FFF2-40B4-BE49-F238E27FC236}">
                <a16:creationId xmlns:a16="http://schemas.microsoft.com/office/drawing/2014/main" id="{F6D1BB74-1947-4A77-99FE-AC0CEF37B3FB}"/>
              </a:ext>
            </a:extLst>
          </p:cNvPr>
          <p:cNvSpPr/>
          <p:nvPr/>
        </p:nvSpPr>
        <p:spPr>
          <a:xfrm>
            <a:off x="2915566" y="151556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设备成本预算</a:t>
            </a:r>
          </a:p>
        </p:txBody>
      </p:sp>
    </p:spTree>
    <p:extLst>
      <p:ext uri="{BB962C8B-B14F-4D97-AF65-F5344CB8AC3E}">
        <p14:creationId xmlns:p14="http://schemas.microsoft.com/office/powerpoint/2010/main" val="64520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1107996"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预算</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budget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6" name="矩形 15">
            <a:extLst>
              <a:ext uri="{FF2B5EF4-FFF2-40B4-BE49-F238E27FC236}">
                <a16:creationId xmlns:a16="http://schemas.microsoft.com/office/drawing/2014/main" id="{F6D1BB74-1947-4A77-99FE-AC0CEF37B3FB}"/>
              </a:ext>
            </a:extLst>
          </p:cNvPr>
          <p:cNvSpPr/>
          <p:nvPr/>
        </p:nvSpPr>
        <p:spPr>
          <a:xfrm>
            <a:off x="2915566" y="1515566"/>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项目具体任务预算</a:t>
            </a:r>
          </a:p>
        </p:txBody>
      </p:sp>
      <p:sp>
        <p:nvSpPr>
          <p:cNvPr id="2" name="文本框 1"/>
          <p:cNvSpPr txBox="1"/>
          <p:nvPr/>
        </p:nvSpPr>
        <p:spPr>
          <a:xfrm>
            <a:off x="2416092" y="2833954"/>
            <a:ext cx="1107996" cy="369332"/>
          </a:xfrm>
          <a:prstGeom prst="rect">
            <a:avLst/>
          </a:prstGeom>
          <a:noFill/>
        </p:spPr>
        <p:txBody>
          <a:bodyPr wrap="none" rtlCol="0">
            <a:spAutoFit/>
          </a:bodyPr>
          <a:lstStyle/>
          <a:p>
            <a:r>
              <a:rPr kumimoji="1" lang="zh-CN" altLang="en-US">
                <a:latin typeface="Microsoft YaHei Light" charset="-122"/>
                <a:ea typeface="Microsoft YaHei Light" charset="-122"/>
                <a:cs typeface="Microsoft YaHei Light" charset="-122"/>
              </a:rPr>
              <a:t>前期准备</a:t>
            </a:r>
          </a:p>
        </p:txBody>
      </p:sp>
      <p:sp>
        <p:nvSpPr>
          <p:cNvPr id="9" name="文本框 8"/>
          <p:cNvSpPr txBox="1"/>
          <p:nvPr/>
        </p:nvSpPr>
        <p:spPr>
          <a:xfrm>
            <a:off x="3041407"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可行性研究</a:t>
            </a:r>
          </a:p>
        </p:txBody>
      </p:sp>
      <p:sp>
        <p:nvSpPr>
          <p:cNvPr id="10" name="文本框 9"/>
          <p:cNvSpPr txBox="1"/>
          <p:nvPr/>
        </p:nvSpPr>
        <p:spPr>
          <a:xfrm>
            <a:off x="4077533" y="2830195"/>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需求分析</a:t>
            </a:r>
          </a:p>
        </p:txBody>
      </p:sp>
      <p:sp>
        <p:nvSpPr>
          <p:cNvPr id="11" name="文本框 10"/>
          <p:cNvSpPr txBox="1"/>
          <p:nvPr/>
        </p:nvSpPr>
        <p:spPr>
          <a:xfrm>
            <a:off x="4763333"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规格说明</a:t>
            </a:r>
          </a:p>
        </p:txBody>
      </p:sp>
      <p:sp>
        <p:nvSpPr>
          <p:cNvPr id="12" name="文本框 11"/>
          <p:cNvSpPr txBox="1"/>
          <p:nvPr/>
        </p:nvSpPr>
        <p:spPr>
          <a:xfrm>
            <a:off x="5591176" y="2829731"/>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设计</a:t>
            </a:r>
          </a:p>
        </p:txBody>
      </p:sp>
      <p:sp>
        <p:nvSpPr>
          <p:cNvPr id="13" name="文本框 12"/>
          <p:cNvSpPr txBox="1"/>
          <p:nvPr/>
        </p:nvSpPr>
        <p:spPr>
          <a:xfrm>
            <a:off x="6336048" y="3865472"/>
            <a:ext cx="1371600" cy="369332"/>
          </a:xfrm>
          <a:prstGeom prst="rect">
            <a:avLst/>
          </a:prstGeom>
          <a:noFill/>
        </p:spPr>
        <p:txBody>
          <a:bodyPr wrap="square" rtlCol="0">
            <a:spAutoFit/>
          </a:bodyPr>
          <a:lstStyle/>
          <a:p>
            <a:r>
              <a:rPr kumimoji="1" lang="zh-CN" altLang="en-US">
                <a:latin typeface="Microsoft YaHei Light" charset="-122"/>
                <a:ea typeface="Microsoft YaHei Light" charset="-122"/>
                <a:cs typeface="Microsoft YaHei Light" charset="-122"/>
              </a:rPr>
              <a:t>编码</a:t>
            </a:r>
            <a:endParaRPr kumimoji="1" lang="zh-CN" altLang="en-US" dirty="0">
              <a:latin typeface="Microsoft YaHei Light" charset="-122"/>
              <a:ea typeface="Microsoft YaHei Light" charset="-122"/>
              <a:cs typeface="Microsoft YaHei Light" charset="-122"/>
            </a:endParaRPr>
          </a:p>
        </p:txBody>
      </p:sp>
      <p:sp>
        <p:nvSpPr>
          <p:cNvPr id="14" name="文本框 13"/>
          <p:cNvSpPr txBox="1"/>
          <p:nvPr/>
        </p:nvSpPr>
        <p:spPr>
          <a:xfrm>
            <a:off x="6768847" y="2829731"/>
            <a:ext cx="1371600" cy="369332"/>
          </a:xfrm>
          <a:prstGeom prst="rect">
            <a:avLst/>
          </a:prstGeom>
          <a:noFill/>
        </p:spPr>
        <p:txBody>
          <a:bodyPr wrap="square" rtlCol="0">
            <a:spAutoFit/>
          </a:bodyPr>
          <a:lstStyle/>
          <a:p>
            <a:r>
              <a:rPr kumimoji="1" lang="zh-CN" altLang="en-US">
                <a:latin typeface="Microsoft YaHei Light" charset="-122"/>
                <a:ea typeface="Microsoft YaHei Light" charset="-122"/>
                <a:cs typeface="Microsoft YaHei Light" charset="-122"/>
              </a:rPr>
              <a:t>综合测试</a:t>
            </a:r>
            <a:endParaRPr kumimoji="1" lang="zh-CN" altLang="en-US" dirty="0">
              <a:latin typeface="Microsoft YaHei Light" charset="-122"/>
              <a:ea typeface="Microsoft YaHei Light" charset="-122"/>
              <a:cs typeface="Microsoft YaHei Light" charset="-122"/>
            </a:endParaRPr>
          </a:p>
        </p:txBody>
      </p:sp>
      <p:sp>
        <p:nvSpPr>
          <p:cNvPr id="15" name="文本框 14"/>
          <p:cNvSpPr txBox="1"/>
          <p:nvPr/>
        </p:nvSpPr>
        <p:spPr>
          <a:xfrm>
            <a:off x="7630992"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维护</a:t>
            </a:r>
          </a:p>
        </p:txBody>
      </p:sp>
      <p:cxnSp>
        <p:nvCxnSpPr>
          <p:cNvPr id="5" name="直线连接符 4"/>
          <p:cNvCxnSpPr/>
          <p:nvPr/>
        </p:nvCxnSpPr>
        <p:spPr>
          <a:xfrm>
            <a:off x="2416092" y="3604846"/>
            <a:ext cx="6586500" cy="0"/>
          </a:xfrm>
          <a:prstGeom prst="line">
            <a:avLst/>
          </a:prstGeom>
          <a:ln w="9525"/>
        </p:spPr>
        <p:style>
          <a:lnRef idx="1">
            <a:schemeClr val="dk1"/>
          </a:lnRef>
          <a:fillRef idx="0">
            <a:schemeClr val="dk1"/>
          </a:fillRef>
          <a:effectRef idx="0">
            <a:schemeClr val="dk1"/>
          </a:effectRef>
          <a:fontRef idx="minor">
            <a:schemeClr val="tx1"/>
          </a:fontRef>
        </p:style>
      </p:cxnSp>
      <p:sp>
        <p:nvSpPr>
          <p:cNvPr id="8" name="椭圆 7"/>
          <p:cNvSpPr/>
          <p:nvPr/>
        </p:nvSpPr>
        <p:spPr>
          <a:xfrm>
            <a:off x="2905613"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椭圆 23"/>
          <p:cNvSpPr/>
          <p:nvPr/>
        </p:nvSpPr>
        <p:spPr>
          <a:xfrm>
            <a:off x="3628298"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5" name="椭圆 24"/>
          <p:cNvSpPr/>
          <p:nvPr/>
        </p:nvSpPr>
        <p:spPr>
          <a:xfrm>
            <a:off x="4572000"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6" name="椭圆 25"/>
          <p:cNvSpPr/>
          <p:nvPr/>
        </p:nvSpPr>
        <p:spPr>
          <a:xfrm>
            <a:off x="5250229"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7" name="椭圆 26"/>
          <p:cNvSpPr/>
          <p:nvPr/>
        </p:nvSpPr>
        <p:spPr>
          <a:xfrm>
            <a:off x="5843960"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8" name="椭圆 27"/>
          <p:cNvSpPr/>
          <p:nvPr/>
        </p:nvSpPr>
        <p:spPr>
          <a:xfrm>
            <a:off x="6631122"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椭圆 28"/>
          <p:cNvSpPr/>
          <p:nvPr/>
        </p:nvSpPr>
        <p:spPr>
          <a:xfrm>
            <a:off x="7277775"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0" name="椭圆 29"/>
          <p:cNvSpPr/>
          <p:nvPr/>
        </p:nvSpPr>
        <p:spPr>
          <a:xfrm>
            <a:off x="7906676"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cxnSp>
        <p:nvCxnSpPr>
          <p:cNvPr id="18" name="直线连接符 17"/>
          <p:cNvCxnSpPr/>
          <p:nvPr/>
        </p:nvCxnSpPr>
        <p:spPr>
          <a:xfrm>
            <a:off x="2947622" y="3242174"/>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2" name="直线连接符 31"/>
          <p:cNvCxnSpPr/>
          <p:nvPr/>
        </p:nvCxnSpPr>
        <p:spPr>
          <a:xfrm>
            <a:off x="3664298" y="3559995"/>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3" name="直线连接符 32"/>
          <p:cNvCxnSpPr/>
          <p:nvPr/>
        </p:nvCxnSpPr>
        <p:spPr>
          <a:xfrm>
            <a:off x="4602975" y="323683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4" name="直线连接符 33"/>
          <p:cNvCxnSpPr/>
          <p:nvPr/>
        </p:nvCxnSpPr>
        <p:spPr>
          <a:xfrm>
            <a:off x="5292927" y="3559995"/>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5" name="直线连接符 34"/>
          <p:cNvCxnSpPr/>
          <p:nvPr/>
        </p:nvCxnSpPr>
        <p:spPr>
          <a:xfrm>
            <a:off x="5879960" y="326996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6" name="直线连接符 35"/>
          <p:cNvCxnSpPr/>
          <p:nvPr/>
        </p:nvCxnSpPr>
        <p:spPr>
          <a:xfrm>
            <a:off x="6667122" y="358012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7" name="直线连接符 36"/>
          <p:cNvCxnSpPr/>
          <p:nvPr/>
        </p:nvCxnSpPr>
        <p:spPr>
          <a:xfrm>
            <a:off x="7320473" y="3281683"/>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8" name="直线连接符 37"/>
          <p:cNvCxnSpPr/>
          <p:nvPr/>
        </p:nvCxnSpPr>
        <p:spPr>
          <a:xfrm>
            <a:off x="7950205" y="3591843"/>
            <a:ext cx="0" cy="3231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511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10" presetClass="entr" presetSubtype="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50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nodeType="withEffect">
                                  <p:stCondLst>
                                    <p:cond delay="50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50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nodeType="withEffect">
                                  <p:stCondLst>
                                    <p:cond delay="5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nodeType="withEffect">
                                  <p:stCondLst>
                                    <p:cond delay="50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par>
                                <p:cTn id="69" presetID="10" presetClass="entr" presetSubtype="0" fill="hold" nodeType="withEffect">
                                  <p:stCondLst>
                                    <p:cond delay="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10" presetClass="entr" presetSubtype="0" fill="hold" nodeType="withEffect">
                                  <p:stCondLst>
                                    <p:cond delay="50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nodeType="withEffect">
                                  <p:stCondLst>
                                    <p:cond delay="50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P spid="14" grpId="0"/>
      <p:bldP spid="15" grpId="0"/>
      <p:bldP spid="8" grpId="0" animBg="1"/>
      <p:bldP spid="24" grpId="0" animBg="1"/>
      <p:bldP spid="25" grpId="0" animBg="1"/>
      <p:bldP spid="26" grpId="0" animBg="1"/>
      <p:bldP spid="27" grpId="0" animBg="1"/>
      <p:bldP spid="28" grpId="0" animBg="1"/>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会议记录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Meeting minute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327380350"/>
              </p:ext>
            </p:extLst>
          </p:nvPr>
        </p:nvGraphicFramePr>
        <p:xfrm>
          <a:off x="3009137" y="222063"/>
          <a:ext cx="5760911" cy="5854891"/>
        </p:xfrm>
        <a:graphic>
          <a:graphicData uri="http://schemas.openxmlformats.org/drawingml/2006/table">
            <a:tbl>
              <a:tblPr>
                <a:tableStyleId>{5C22544A-7EE6-4342-B048-85BDC9FD1C3A}</a:tableStyleId>
              </a:tblPr>
              <a:tblGrid>
                <a:gridCol w="801886">
                  <a:extLst>
                    <a:ext uri="{9D8B030D-6E8A-4147-A177-3AD203B41FA5}">
                      <a16:colId xmlns:a16="http://schemas.microsoft.com/office/drawing/2014/main" val="20000"/>
                    </a:ext>
                  </a:extLst>
                </a:gridCol>
                <a:gridCol w="2321246">
                  <a:extLst>
                    <a:ext uri="{9D8B030D-6E8A-4147-A177-3AD203B41FA5}">
                      <a16:colId xmlns:a16="http://schemas.microsoft.com/office/drawing/2014/main" val="20001"/>
                    </a:ext>
                  </a:extLst>
                </a:gridCol>
                <a:gridCol w="738577">
                  <a:extLst>
                    <a:ext uri="{9D8B030D-6E8A-4147-A177-3AD203B41FA5}">
                      <a16:colId xmlns:a16="http://schemas.microsoft.com/office/drawing/2014/main" val="20002"/>
                    </a:ext>
                  </a:extLst>
                </a:gridCol>
                <a:gridCol w="1899202">
                  <a:extLst>
                    <a:ext uri="{9D8B030D-6E8A-4147-A177-3AD203B41FA5}">
                      <a16:colId xmlns:a16="http://schemas.microsoft.com/office/drawing/2014/main" val="20003"/>
                    </a:ext>
                  </a:extLst>
                </a:gridCol>
              </a:tblGrid>
              <a:tr h="176209">
                <a:tc>
                  <a:txBody>
                    <a:bodyPr/>
                    <a:lstStyle/>
                    <a:p>
                      <a:pPr algn="ctr">
                        <a:lnSpc>
                          <a:spcPct val="200000"/>
                        </a:lnSpc>
                        <a:spcAft>
                          <a:spcPts val="0"/>
                        </a:spcAft>
                      </a:pPr>
                      <a:r>
                        <a:rPr lang="zh-CN" sz="1050" kern="100">
                          <a:effectLst/>
                        </a:rPr>
                        <a:t>会议地点</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微信语音</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会议时间</a:t>
                      </a:r>
                      <a:endParaRPr lang="zh-CN" sz="1050" kern="100">
                        <a:effectLst/>
                        <a:latin typeface="Times New Roman" charset="0"/>
                        <a:ea typeface="宋体" charset="-122"/>
                      </a:endParaRPr>
                    </a:p>
                  </a:txBody>
                  <a:tcPr marL="40043" marR="40043" marT="0" marB="0"/>
                </a:tc>
                <a:tc>
                  <a:txBody>
                    <a:bodyPr/>
                    <a:lstStyle/>
                    <a:p>
                      <a:pPr algn="just">
                        <a:lnSpc>
                          <a:spcPct val="200000"/>
                        </a:lnSpc>
                        <a:spcAft>
                          <a:spcPts val="0"/>
                        </a:spcAft>
                      </a:pPr>
                      <a:r>
                        <a:rPr lang="en-US" sz="1050" kern="100" dirty="0">
                          <a:effectLst/>
                        </a:rPr>
                        <a:t>20</a:t>
                      </a:r>
                      <a:r>
                        <a:rPr lang="en-US" altLang="zh-CN" sz="1050" kern="100" dirty="0">
                          <a:effectLst/>
                        </a:rPr>
                        <a:t>19</a:t>
                      </a:r>
                      <a:r>
                        <a:rPr lang="en-US" sz="1050" kern="100" dirty="0">
                          <a:effectLst/>
                        </a:rPr>
                        <a:t>.3.16 21:00</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0"/>
                  </a:ext>
                </a:extLst>
              </a:tr>
              <a:tr h="176209">
                <a:tc>
                  <a:txBody>
                    <a:bodyPr/>
                    <a:lstStyle/>
                    <a:p>
                      <a:pPr algn="ctr">
                        <a:lnSpc>
                          <a:spcPct val="200000"/>
                        </a:lnSpc>
                        <a:spcAft>
                          <a:spcPts val="0"/>
                        </a:spcAft>
                      </a:pPr>
                      <a:r>
                        <a:rPr lang="zh-CN" sz="1050" kern="100">
                          <a:effectLst/>
                        </a:rPr>
                        <a:t>主 持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方绪俊</a:t>
                      </a:r>
                      <a:endParaRPr lang="zh-CN" sz="1050" kern="100" dirty="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记录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赵雨泽</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1"/>
                  </a:ext>
                </a:extLst>
              </a:tr>
              <a:tr h="176209">
                <a:tc>
                  <a:txBody>
                    <a:bodyPr/>
                    <a:lstStyle/>
                    <a:p>
                      <a:pPr algn="ctr">
                        <a:lnSpc>
                          <a:spcPct val="200000"/>
                        </a:lnSpc>
                        <a:spcAft>
                          <a:spcPts val="0"/>
                        </a:spcAft>
                      </a:pPr>
                      <a:r>
                        <a:rPr lang="zh-CN" sz="1050" kern="100">
                          <a:effectLst/>
                        </a:rPr>
                        <a:t>参会人员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altLang="en-US" sz="1050" kern="100" dirty="0">
                          <a:effectLst/>
                        </a:rPr>
                        <a:t>方绪俊、赵雨泽、王子超</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76209">
                <a:tc>
                  <a:txBody>
                    <a:bodyPr/>
                    <a:lstStyle/>
                    <a:p>
                      <a:pPr algn="ctr">
                        <a:lnSpc>
                          <a:spcPct val="200000"/>
                        </a:lnSpc>
                        <a:spcAft>
                          <a:spcPts val="0"/>
                        </a:spcAft>
                      </a:pPr>
                      <a:r>
                        <a:rPr lang="zh-CN" sz="1050" kern="100">
                          <a:effectLst/>
                        </a:rPr>
                        <a:t>会议主题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sz="1050" kern="100" dirty="0">
                          <a:effectLst/>
                        </a:rPr>
                        <a:t>关于项目</a:t>
                      </a:r>
                      <a:r>
                        <a:rPr lang="zh-CN" altLang="en-US" sz="1050" kern="100" dirty="0">
                          <a:effectLst/>
                        </a:rPr>
                        <a:t>计划</a:t>
                      </a:r>
                      <a:r>
                        <a:rPr lang="zh-CN" sz="1050" kern="100" dirty="0">
                          <a:effectLst/>
                        </a:rPr>
                        <a:t>的讨论</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050297">
                <a:tc gridSpan="4">
                  <a:txBody>
                    <a:bodyPr/>
                    <a:lstStyle/>
                    <a:p>
                      <a:pPr indent="76200" algn="just">
                        <a:lnSpc>
                          <a:spcPct val="200000"/>
                        </a:lnSpc>
                        <a:spcAft>
                          <a:spcPts val="0"/>
                        </a:spcAft>
                      </a:pPr>
                      <a:r>
                        <a:rPr lang="zh-CN" sz="1050" kern="100" dirty="0">
                          <a:effectLst/>
                        </a:rPr>
                        <a:t>会议内容：</a:t>
                      </a:r>
                    </a:p>
                    <a:p>
                      <a:pPr marL="342900" lvl="0" indent="-342900" algn="just">
                        <a:lnSpc>
                          <a:spcPct val="200000"/>
                        </a:lnSpc>
                        <a:spcAft>
                          <a:spcPts val="0"/>
                        </a:spcAft>
                        <a:buFont typeface="+mj-lt"/>
                        <a:buAutoNum type="arabicPeriod"/>
                      </a:pPr>
                      <a:r>
                        <a:rPr lang="zh-CN" sz="1050" kern="100" dirty="0">
                          <a:effectLst/>
                        </a:rPr>
                        <a:t>确定软件具体的功能。</a:t>
                      </a:r>
                    </a:p>
                    <a:p>
                      <a:pPr marL="342900" lvl="0" indent="-342900" algn="just">
                        <a:lnSpc>
                          <a:spcPct val="200000"/>
                        </a:lnSpc>
                        <a:spcAft>
                          <a:spcPts val="0"/>
                        </a:spcAft>
                        <a:buFont typeface="+mj-lt"/>
                        <a:buAutoNum type="arabicPeriod"/>
                      </a:pPr>
                      <a:r>
                        <a:rPr lang="zh-CN" sz="1050" kern="100" dirty="0">
                          <a:effectLst/>
                        </a:rPr>
                        <a:t>确定软件所需技术。</a:t>
                      </a:r>
                    </a:p>
                    <a:p>
                      <a:pPr marL="342900" lvl="0" indent="-342900" algn="just">
                        <a:lnSpc>
                          <a:spcPct val="200000"/>
                        </a:lnSpc>
                        <a:spcAft>
                          <a:spcPts val="0"/>
                        </a:spcAft>
                        <a:buFont typeface="+mj-lt"/>
                        <a:buAutoNum type="arabicPeriod"/>
                      </a:pPr>
                      <a:r>
                        <a:rPr lang="zh-CN" sz="1050" kern="100" dirty="0">
                          <a:effectLst/>
                        </a:rPr>
                        <a:t>确定软件实现形式。</a:t>
                      </a:r>
                    </a:p>
                    <a:p>
                      <a:pPr indent="76200" algn="just">
                        <a:lnSpc>
                          <a:spcPct val="200000"/>
                        </a:lnSpc>
                        <a:spcAft>
                          <a:spcPts val="0"/>
                        </a:spcAft>
                      </a:pPr>
                      <a:r>
                        <a:rPr lang="zh-CN" sz="1050" kern="100" dirty="0">
                          <a:effectLst/>
                        </a:rPr>
                        <a:t>具体如下：</a:t>
                      </a:r>
                    </a:p>
                    <a:p>
                      <a:pPr marL="342900" lvl="0" indent="-342900" algn="just">
                        <a:lnSpc>
                          <a:spcPct val="200000"/>
                        </a:lnSpc>
                        <a:spcAft>
                          <a:spcPts val="0"/>
                        </a:spcAft>
                        <a:buFont typeface="+mj-lt"/>
                        <a:buAutoNum type="arabicPeriod"/>
                      </a:pPr>
                      <a:r>
                        <a:rPr lang="zh-CN" sz="1050" kern="100" dirty="0">
                          <a:effectLst/>
                        </a:rPr>
                        <a:t>使用人群：全体人员</a:t>
                      </a:r>
                    </a:p>
                    <a:p>
                      <a:pPr marL="342900" lvl="0" indent="-342900" algn="just">
                        <a:lnSpc>
                          <a:spcPct val="200000"/>
                        </a:lnSpc>
                        <a:spcAft>
                          <a:spcPts val="0"/>
                        </a:spcAft>
                        <a:buFont typeface="+mj-lt"/>
                        <a:buAutoNum type="arabicPeriod"/>
                      </a:pPr>
                      <a:r>
                        <a:rPr lang="zh-CN" sz="1050" kern="100" dirty="0">
                          <a:effectLst/>
                        </a:rPr>
                        <a:t>项目环境：</a:t>
                      </a:r>
                      <a:r>
                        <a:rPr lang="zh-CN" altLang="en-US" sz="1050" kern="100" dirty="0">
                          <a:effectLst/>
                        </a:rPr>
                        <a:t>微信平台</a:t>
                      </a:r>
                      <a:endParaRPr lang="zh-CN" sz="1050" kern="100" dirty="0">
                        <a:effectLst/>
                      </a:endParaRPr>
                    </a:p>
                    <a:p>
                      <a:pPr marL="342900" lvl="0" indent="-342900" algn="just">
                        <a:lnSpc>
                          <a:spcPct val="200000"/>
                        </a:lnSpc>
                        <a:spcAft>
                          <a:spcPts val="0"/>
                        </a:spcAft>
                        <a:buFont typeface="+mj-lt"/>
                        <a:buAutoNum type="arabicPeriod"/>
                      </a:pPr>
                      <a:r>
                        <a:rPr lang="zh-CN" sz="1050" kern="100" dirty="0">
                          <a:effectLst/>
                        </a:rPr>
                        <a:t>最终效果：能通过关键字搜索来获取用户所需信息。</a:t>
                      </a:r>
                    </a:p>
                    <a:p>
                      <a:pPr marL="342900" lvl="0" indent="-342900" algn="just">
                        <a:lnSpc>
                          <a:spcPct val="200000"/>
                        </a:lnSpc>
                        <a:spcAft>
                          <a:spcPts val="0"/>
                        </a:spcAft>
                        <a:buFont typeface="+mj-lt"/>
                        <a:buAutoNum type="arabicPeriod"/>
                      </a:pPr>
                      <a:r>
                        <a:rPr lang="zh-CN" sz="1050" kern="100" dirty="0">
                          <a:effectLst/>
                        </a:rPr>
                        <a:t>具体功能：打开</a:t>
                      </a:r>
                      <a:r>
                        <a:rPr lang="zh-CN" altLang="en-US" sz="1050" kern="100" dirty="0">
                          <a:effectLst/>
                        </a:rPr>
                        <a:t>小程序</a:t>
                      </a:r>
                      <a:r>
                        <a:rPr lang="zh-CN" sz="1050" kern="100" dirty="0">
                          <a:effectLst/>
                        </a:rPr>
                        <a:t>，</a:t>
                      </a:r>
                      <a:r>
                        <a:rPr lang="zh-CN" altLang="en-US" sz="1050" kern="100" dirty="0">
                          <a:effectLst/>
                        </a:rPr>
                        <a:t>进入小程序</a:t>
                      </a:r>
                      <a:r>
                        <a:rPr lang="zh-CN" sz="1050" kern="100" dirty="0">
                          <a:effectLst/>
                        </a:rPr>
                        <a:t>后即可直接在界面操作；</a:t>
                      </a:r>
                      <a:r>
                        <a:rPr lang="zh-CN" altLang="en-US" sz="1050" kern="100" dirty="0">
                          <a:effectLst/>
                        </a:rPr>
                        <a:t>打开小程序用户的课表起始为空，界面将设有一个导入课表的</a:t>
                      </a:r>
                      <a:r>
                        <a:rPr lang="en-US" altLang="zh-CN" sz="1050" kern="100" dirty="0">
                          <a:effectLst/>
                        </a:rPr>
                        <a:t>button</a:t>
                      </a:r>
                      <a:r>
                        <a:rPr lang="zh-CN" altLang="en-US" sz="1050" kern="100" dirty="0">
                          <a:effectLst/>
                        </a:rPr>
                        <a:t>，用户选取具体学年和学期并输入教务系统账号密码即可通过后台爬虫获取课表信息。</a:t>
                      </a:r>
                    </a:p>
                    <a:p>
                      <a:pPr marL="342900" lvl="0" indent="-342900" algn="just">
                        <a:lnSpc>
                          <a:spcPct val="200000"/>
                        </a:lnSpc>
                        <a:spcAft>
                          <a:spcPts val="0"/>
                        </a:spcAft>
                        <a:buFont typeface="+mj-lt"/>
                        <a:buAutoNum type="arabicPeriod"/>
                      </a:pPr>
                      <a:r>
                        <a:rPr lang="zh-CN" sz="1050" kern="100" dirty="0">
                          <a:effectLst/>
                        </a:rPr>
                        <a:t>数据存放：</a:t>
                      </a:r>
                      <a:r>
                        <a:rPr lang="en-US" sz="1050" kern="100" dirty="0">
                          <a:effectLst/>
                        </a:rPr>
                        <a:t>SQLite</a:t>
                      </a:r>
                      <a:r>
                        <a:rPr lang="zh-CN" sz="1050" kern="100" dirty="0">
                          <a:effectLst/>
                        </a:rPr>
                        <a:t>数据库存储数据。</a:t>
                      </a:r>
                    </a:p>
                    <a:p>
                      <a:pPr marL="342900" lvl="0" indent="-342900" algn="just">
                        <a:lnSpc>
                          <a:spcPct val="200000"/>
                        </a:lnSpc>
                        <a:spcAft>
                          <a:spcPts val="0"/>
                        </a:spcAft>
                        <a:buFont typeface="+mj-lt"/>
                        <a:buAutoNum type="arabicPeriod"/>
                      </a:pPr>
                      <a:r>
                        <a:rPr lang="zh-CN" sz="1050" kern="100" dirty="0">
                          <a:effectLst/>
                        </a:rPr>
                        <a:t>最重难点：</a:t>
                      </a:r>
                      <a:r>
                        <a:rPr lang="zh-CN" altLang="en-US" sz="1050" kern="100" dirty="0">
                          <a:effectLst/>
                        </a:rPr>
                        <a:t>小程序</a:t>
                      </a:r>
                      <a:r>
                        <a:rPr lang="zh-CN" sz="1050" kern="100" dirty="0">
                          <a:effectLst/>
                        </a:rPr>
                        <a:t>用</a:t>
                      </a:r>
                      <a:r>
                        <a:rPr lang="zh-CN" altLang="en-US" sz="1050" kern="100" dirty="0">
                          <a:effectLst/>
                        </a:rPr>
                        <a:t>什么</a:t>
                      </a:r>
                      <a:r>
                        <a:rPr lang="zh-CN" sz="1050" kern="100" dirty="0">
                          <a:effectLst/>
                        </a:rPr>
                        <a:t>开发；爬虫；分析数据；如何让</a:t>
                      </a:r>
                      <a:r>
                        <a:rPr lang="en-US" altLang="zh-CN" sz="1050" kern="100" dirty="0">
                          <a:effectLst/>
                        </a:rPr>
                        <a:t>java</a:t>
                      </a:r>
                      <a:r>
                        <a:rPr lang="zh-CN" sz="1050" kern="100" dirty="0">
                          <a:effectLst/>
                        </a:rPr>
                        <a:t>实现你的指令；</a:t>
                      </a:r>
                      <a:r>
                        <a:rPr lang="en-US" sz="1050" kern="100" dirty="0">
                          <a:effectLst/>
                        </a:rPr>
                        <a:t>UI</a:t>
                      </a:r>
                      <a:r>
                        <a:rPr lang="zh-CN" sz="1050" kern="100" dirty="0">
                          <a:effectLst/>
                        </a:rPr>
                        <a:t>用啥做；数据存放。</a:t>
                      </a:r>
                    </a:p>
                    <a:p>
                      <a:pPr indent="76200" algn="just">
                        <a:lnSpc>
                          <a:spcPct val="200000"/>
                        </a:lnSpc>
                        <a:spcAft>
                          <a:spcPts val="0"/>
                        </a:spcAft>
                      </a:pPr>
                      <a:r>
                        <a:rPr lang="zh-CN" sz="1050" kern="100" dirty="0">
                          <a:effectLst/>
                        </a:rPr>
                        <a:t>近期安排：</a:t>
                      </a:r>
                    </a:p>
                  </a:txBody>
                  <a:tcPr marL="40043" marR="40043"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8600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9" name="文本框 18">
            <a:extLst>
              <a:ext uri="{FF2B5EF4-FFF2-40B4-BE49-F238E27FC236}">
                <a16:creationId xmlns:a16="http://schemas.microsoft.com/office/drawing/2014/main" id="{996949B3-9D4A-4403-A6E5-4341502C578D}"/>
              </a:ext>
            </a:extLst>
          </p:cNvPr>
          <p:cNvSpPr txBox="1"/>
          <p:nvPr/>
        </p:nvSpPr>
        <p:spPr>
          <a:xfrm>
            <a:off x="3537101" y="2042683"/>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项目概述</a:t>
            </a:r>
          </a:p>
        </p:txBody>
      </p:sp>
      <p:sp>
        <p:nvSpPr>
          <p:cNvPr id="20" name="矩形 19">
            <a:extLst>
              <a:ext uri="{FF2B5EF4-FFF2-40B4-BE49-F238E27FC236}">
                <a16:creationId xmlns:a16="http://schemas.microsoft.com/office/drawing/2014/main" id="{5C2B2B24-9F91-441F-A079-DE91E711E1E2}"/>
              </a:ext>
            </a:extLst>
          </p:cNvPr>
          <p:cNvSpPr/>
          <p:nvPr/>
        </p:nvSpPr>
        <p:spPr>
          <a:xfrm>
            <a:off x="3537101" y="3565349"/>
            <a:ext cx="104387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预算</a:t>
            </a:r>
            <a:endParaRPr lang="zh-CN" altLang="en-US" sz="2000" dirty="0">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id="{CBACC65D-007B-488F-82FD-167FF2CBA2D9}"/>
              </a:ext>
            </a:extLst>
          </p:cNvPr>
          <p:cNvSpPr/>
          <p:nvPr/>
        </p:nvSpPr>
        <p:spPr>
          <a:xfrm>
            <a:off x="3537101" y="2414631"/>
            <a:ext cx="2326278"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可行性分析报告</a:t>
            </a:r>
          </a:p>
        </p:txBody>
      </p:sp>
      <p:sp>
        <p:nvSpPr>
          <p:cNvPr id="23" name="矩形 22">
            <a:extLst>
              <a:ext uri="{FF2B5EF4-FFF2-40B4-BE49-F238E27FC236}">
                <a16:creationId xmlns:a16="http://schemas.microsoft.com/office/drawing/2014/main" id="{F3623D9A-C4F6-44FE-8FF3-F1D131A8C089}"/>
              </a:ext>
            </a:extLst>
          </p:cNvPr>
          <p:cNvSpPr/>
          <p:nvPr/>
        </p:nvSpPr>
        <p:spPr>
          <a:xfrm>
            <a:off x="3537101" y="2775838"/>
            <a:ext cx="2069797"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项目团队建设</a:t>
            </a:r>
          </a:p>
        </p:txBody>
      </p:sp>
      <p:sp>
        <p:nvSpPr>
          <p:cNvPr id="24" name="矩形 23">
            <a:extLst>
              <a:ext uri="{FF2B5EF4-FFF2-40B4-BE49-F238E27FC236}">
                <a16:creationId xmlns:a16="http://schemas.microsoft.com/office/drawing/2014/main" id="{0BF77301-E6C3-43F0-B102-8BF3BD229D57}"/>
              </a:ext>
            </a:extLst>
          </p:cNvPr>
          <p:cNvSpPr/>
          <p:nvPr/>
        </p:nvSpPr>
        <p:spPr>
          <a:xfrm>
            <a:off x="3537101" y="3156939"/>
            <a:ext cx="130035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甘特图</a:t>
            </a:r>
          </a:p>
        </p:txBody>
      </p:sp>
      <p:sp>
        <p:nvSpPr>
          <p:cNvPr id="2" name="矩形 1">
            <a:extLst>
              <a:ext uri="{FF2B5EF4-FFF2-40B4-BE49-F238E27FC236}">
                <a16:creationId xmlns:a16="http://schemas.microsoft.com/office/drawing/2014/main" id="{976FD68D-2749-43D6-A9E2-EF8B1E1FA356}"/>
              </a:ext>
            </a:extLst>
          </p:cNvPr>
          <p:cNvSpPr/>
          <p:nvPr/>
        </p:nvSpPr>
        <p:spPr>
          <a:xfrm>
            <a:off x="3537101" y="4382132"/>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绩效评价</a:t>
            </a:r>
          </a:p>
        </p:txBody>
      </p:sp>
      <p:sp>
        <p:nvSpPr>
          <p:cNvPr id="12" name="矩形 11">
            <a:extLst>
              <a:ext uri="{FF2B5EF4-FFF2-40B4-BE49-F238E27FC236}">
                <a16:creationId xmlns:a16="http://schemas.microsoft.com/office/drawing/2014/main" id="{3F8DD09D-2F67-45D3-990A-92026E7F2AB2}"/>
              </a:ext>
            </a:extLst>
          </p:cNvPr>
          <p:cNvSpPr/>
          <p:nvPr/>
        </p:nvSpPr>
        <p:spPr>
          <a:xfrm>
            <a:off x="3537101" y="3973759"/>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会议记录</a:t>
            </a:r>
          </a:p>
        </p:txBody>
      </p:sp>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绩效评价</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Performance Evaluation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8" name="矩形 7">
            <a:extLst>
              <a:ext uri="{FF2B5EF4-FFF2-40B4-BE49-F238E27FC236}">
                <a16:creationId xmlns:a16="http://schemas.microsoft.com/office/drawing/2014/main" id="{B7E427DF-29B4-4607-8C16-69C0DF996A6B}"/>
              </a:ext>
            </a:extLst>
          </p:cNvPr>
          <p:cNvSpPr/>
          <p:nvPr/>
        </p:nvSpPr>
        <p:spPr>
          <a:xfrm>
            <a:off x="2915566" y="2136340"/>
            <a:ext cx="5999834" cy="2122697"/>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组长：</a:t>
            </a:r>
            <a:endParaRPr lang="en-US" altLang="zh-CN" b="1"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方绪俊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组员</a:t>
            </a:r>
            <a:r>
              <a:rPr lang="en-US" altLang="zh-CN" b="1" dirty="0">
                <a:latin typeface="Microsoft YaHei Light" charset="-122"/>
                <a:ea typeface="Microsoft YaHei Light" charset="-122"/>
                <a:cs typeface="Microsoft YaHei Light" charset="-122"/>
              </a:rPr>
              <a:t>:</a:t>
            </a:r>
          </a:p>
          <a:p>
            <a:pPr>
              <a:lnSpc>
                <a:spcPct val="150000"/>
              </a:lnSpc>
            </a:pPr>
            <a:r>
              <a:rPr lang="zh-CN" altLang="en-US" b="1" dirty="0">
                <a:latin typeface="Microsoft YaHei Light" charset="-122"/>
                <a:ea typeface="Microsoft YaHei Light" charset="-122"/>
                <a:cs typeface="Microsoft YaHei Light" charset="-122"/>
              </a:rPr>
              <a:t>赵雨泽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王子超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8</a:t>
            </a:r>
          </a:p>
        </p:txBody>
      </p:sp>
    </p:spTree>
    <p:extLst>
      <p:ext uri="{BB962C8B-B14F-4D97-AF65-F5344CB8AC3E}">
        <p14:creationId xmlns:p14="http://schemas.microsoft.com/office/powerpoint/2010/main" val="21123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20444D-18A6-449F-8030-13F8A138B989}"/>
              </a:ext>
            </a:extLst>
          </p:cNvPr>
          <p:cNvSpPr txBox="1"/>
          <p:nvPr/>
        </p:nvSpPr>
        <p:spPr>
          <a:xfrm>
            <a:off x="1593267" y="2844227"/>
            <a:ext cx="5911618" cy="584775"/>
          </a:xfrm>
          <a:prstGeom prst="rect">
            <a:avLst/>
          </a:prstGeom>
          <a:noFill/>
        </p:spPr>
        <p:txBody>
          <a:bodyPr wrap="none" rtlCol="0">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THANK YOU FOR WATCHING</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8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420018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在我们学生日常的学习生活中经常会出现因忘记课程上课时间或上课地点等相关课程信息而导致迟到旷课、期中期末复习没有头绪、忘记老师上课讲的重点、忘记作业提交日期而延期完成作业等问题。为此，为了解决这一系列问题，我们小组准备开发一个微信小程序以及相关公众号，它能够记录每一个同学的课表、上课时间、地点、任课老师等课程信息，并通过推送消息的方式提醒学生按时上课。同时我们将添加未完成事项的类似备忘录的功能确保每位同学按时完成作业或者其他待办事项。</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项目背景</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170719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一款面向广大学生群体，集①查询课程信息、考试信息 ②分别储存记录每周每节课板书、上课影音、笔记作业等相关信息</a:t>
            </a:r>
            <a:r>
              <a:rPr lang="en-US" altLang="zh-CN" kern="100" dirty="0">
                <a:latin typeface="微软雅黑 Light" panose="020B0502040204020203" pitchFamily="34" charset="-122"/>
                <a:ea typeface="微软雅黑 Light" panose="020B0502040204020203" pitchFamily="34" charset="-122"/>
              </a:rPr>
              <a:t>(key)</a:t>
            </a:r>
            <a:r>
              <a:rPr lang="zh-CN" altLang="en-US" kern="100" dirty="0">
                <a:latin typeface="微软雅黑 Light" panose="020B0502040204020203" pitchFamily="34" charset="-122"/>
                <a:ea typeface="微软雅黑 Light" panose="020B0502040204020203" pitchFamily="34" charset="-122"/>
              </a:rPr>
              <a:t>③定时发送信息提醒推送于一体的效率工具小程序。</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我们想做什么</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8606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项目需求对象</a:t>
            </a:r>
          </a:p>
        </p:txBody>
      </p:sp>
      <p:sp>
        <p:nvSpPr>
          <p:cNvPr id="22" name="矩形 21"/>
          <p:cNvSpPr/>
          <p:nvPr/>
        </p:nvSpPr>
        <p:spPr>
          <a:xfrm>
            <a:off x="3307451" y="2007201"/>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每位学生</a:t>
            </a:r>
          </a:p>
        </p:txBody>
      </p:sp>
      <p:sp>
        <p:nvSpPr>
          <p:cNvPr id="24" name="矩形 23">
            <a:extLst>
              <a:ext uri="{FF2B5EF4-FFF2-40B4-BE49-F238E27FC236}">
                <a16:creationId xmlns:a16="http://schemas.microsoft.com/office/drawing/2014/main" id="{F6D1BB74-1947-4A77-99FE-AC0CEF37B3FB}"/>
              </a:ext>
            </a:extLst>
          </p:cNvPr>
          <p:cNvSpPr/>
          <p:nvPr/>
        </p:nvSpPr>
        <p:spPr>
          <a:xfrm>
            <a:off x="3307451" y="3714082"/>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标准、条约和约定</a:t>
            </a:r>
          </a:p>
        </p:txBody>
      </p:sp>
      <p:sp>
        <p:nvSpPr>
          <p:cNvPr id="25" name="矩形 24">
            <a:extLst>
              <a:ext uri="{FF2B5EF4-FFF2-40B4-BE49-F238E27FC236}">
                <a16:creationId xmlns:a16="http://schemas.microsoft.com/office/drawing/2014/main" id="{F6D1BB74-1947-4A77-99FE-AC0CEF37B3FB}"/>
              </a:ext>
            </a:extLst>
          </p:cNvPr>
          <p:cNvSpPr/>
          <p:nvPr/>
        </p:nvSpPr>
        <p:spPr>
          <a:xfrm>
            <a:off x="3307451" y="2587519"/>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项目目标</a:t>
            </a:r>
          </a:p>
        </p:txBody>
      </p:sp>
      <p:sp>
        <p:nvSpPr>
          <p:cNvPr id="26" name="矩形 25"/>
          <p:cNvSpPr/>
          <p:nvPr/>
        </p:nvSpPr>
        <p:spPr>
          <a:xfrm>
            <a:off x="3297191" y="3136308"/>
            <a:ext cx="249299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提高学生学习生活效率</a:t>
            </a:r>
          </a:p>
        </p:txBody>
      </p:sp>
      <p:sp>
        <p:nvSpPr>
          <p:cNvPr id="27" name="矩形 26"/>
          <p:cNvSpPr/>
          <p:nvPr/>
        </p:nvSpPr>
        <p:spPr>
          <a:xfrm>
            <a:off x="3297191" y="4265417"/>
            <a:ext cx="3877985" cy="1200329"/>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遵守</a:t>
            </a:r>
            <a:r>
              <a:rPr lang="en-US" altLang="zh-CN" dirty="0">
                <a:latin typeface="微软雅黑 Light" panose="020B0502040204020203" pitchFamily="34" charset="-122"/>
                <a:ea typeface="微软雅黑 Light" panose="020B0502040204020203" pitchFamily="34" charset="-122"/>
                <a:cs typeface="Microsoft YaHei Light" charset="-122"/>
              </a:rPr>
              <a:t>http</a:t>
            </a:r>
            <a:r>
              <a:rPr lang="zh-CN" altLang="en-US" dirty="0">
                <a:latin typeface="微软雅黑 Light" panose="020B0502040204020203" pitchFamily="34" charset="-122"/>
                <a:ea typeface="微软雅黑 Light" panose="020B0502040204020203" pitchFamily="34" charset="-122"/>
                <a:cs typeface="Microsoft YaHei Light" charset="-122"/>
              </a:rPr>
              <a:t>协议、</a:t>
            </a:r>
            <a:r>
              <a:rPr lang="en-US" altLang="zh-CN" dirty="0">
                <a:latin typeface="微软雅黑 Light" panose="020B0502040204020203" pitchFamily="34" charset="-122"/>
                <a:ea typeface="微软雅黑 Light" panose="020B0502040204020203" pitchFamily="34" charset="-122"/>
                <a:cs typeface="Microsoft YaHei Light" charset="-122"/>
              </a:rPr>
              <a:t>Robot</a:t>
            </a:r>
            <a:r>
              <a:rPr lang="zh-CN" altLang="en-US" dirty="0">
                <a:latin typeface="微软雅黑 Light" panose="020B0502040204020203" pitchFamily="34" charset="-122"/>
                <a:ea typeface="微软雅黑 Light" panose="020B0502040204020203" pitchFamily="34" charset="-122"/>
                <a:cs typeface="Microsoft YaHei Light" charset="-122"/>
              </a:rPr>
              <a:t>协议</a:t>
            </a:r>
            <a:endParaRPr lang="en-US" altLang="zh-CN" dirty="0">
              <a:latin typeface="微软雅黑 Light" panose="020B0502040204020203" pitchFamily="34" charset="-122"/>
              <a:ea typeface="微软雅黑 Light" panose="020B0502040204020203" pitchFamily="34" charset="-122"/>
              <a:cs typeface="Microsoft YaHei Light" charset="-122"/>
            </a:endParaRPr>
          </a:p>
          <a:p>
            <a:r>
              <a:rPr lang="zh-CN" altLang="zh-CN" dirty="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总评</a:t>
            </a:r>
            <a:r>
              <a:rPr lang="zh-CN" altLang="zh-CN" dirty="0">
                <a:latin typeface="微软雅黑 Light" panose="020B0502040204020203" pitchFamily="34" charset="-122"/>
                <a:ea typeface="微软雅黑 Light" panose="020B0502040204020203" pitchFamily="34" charset="-122"/>
              </a:rPr>
              <a:t>之前完成关于软件的所有工作</a:t>
            </a:r>
          </a:p>
          <a:p>
            <a:endParaRPr lang="en-US" altLang="zh-CN" dirty="0">
              <a:latin typeface="微软雅黑 Light" panose="020B0502040204020203" pitchFamily="34" charset="-122"/>
              <a:ea typeface="微软雅黑 Light" panose="020B0502040204020203" pitchFamily="34" charset="-122"/>
              <a:cs typeface="Microsoft YaHei Light" charset="-122"/>
            </a:endParaRPr>
          </a:p>
          <a:p>
            <a:endParaRPr lang="zh-CN" altLang="zh-CN" dirty="0"/>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2838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75331" y="1274564"/>
            <a:ext cx="5570219" cy="3754874"/>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b="1" dirty="0">
                <a:latin typeface="黑体" panose="02010609060101010101" pitchFamily="49" charset="-122"/>
                <a:ea typeface="黑体" panose="02010609060101010101" pitchFamily="49" charset="-122"/>
              </a:rPr>
              <a:t>1</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打开小程序用户的课表起始为空，需要用户依次导入课程信息来创建课程表。</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点击具体课程进入二级页面，此时用户可选择具体第几周的</a:t>
            </a:r>
            <a:r>
              <a:rPr lang="en-US" altLang="zh-CN" dirty="0">
                <a:latin typeface="微软雅黑 Light" panose="020B0502040204020203" pitchFamily="34" charset="-122"/>
                <a:ea typeface="微软雅黑 Light" panose="020B0502040204020203" pitchFamily="34" charset="-122"/>
              </a:rPr>
              <a:t>key</a:t>
            </a:r>
            <a:r>
              <a:rPr lang="zh-CN" altLang="en-US" dirty="0">
                <a:latin typeface="微软雅黑 Light" panose="020B0502040204020203" pitchFamily="34" charset="-122"/>
                <a:ea typeface="微软雅黑 Light" panose="020B0502040204020203" pitchFamily="34" charset="-122"/>
              </a:rPr>
              <a:t>进行添加或删除信息。</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起始界面可添加提醒事项并关注公众号，公众号准时推送通知。</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在小程序中可查看基于本周完成提醒事项数量的用户排行榜</a:t>
            </a: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62349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86906" y="452762"/>
            <a:ext cx="5570219"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项目呈现（已存在相关应用界面参考）</a:t>
            </a:r>
            <a:endParaRPr lang="en-US" altLang="zh-CN" sz="2000" dirty="0">
              <a:latin typeface="微软雅黑" panose="020B0503020204020204" pitchFamily="34" charset="-122"/>
              <a:ea typeface="微软雅黑" panose="020B0503020204020204" pitchFamily="34" charset="-122"/>
            </a:endParaRP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pic>
        <p:nvPicPr>
          <p:cNvPr id="3" name="图片 2">
            <a:extLst>
              <a:ext uri="{FF2B5EF4-FFF2-40B4-BE49-F238E27FC236}">
                <a16:creationId xmlns:a16="http://schemas.microsoft.com/office/drawing/2014/main" id="{18317B74-F025-4736-957D-8CA28032A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942" y="1403211"/>
            <a:ext cx="3095871" cy="4905872"/>
          </a:xfrm>
          <a:prstGeom prst="rect">
            <a:avLst/>
          </a:prstGeom>
        </p:spPr>
      </p:pic>
      <p:pic>
        <p:nvPicPr>
          <p:cNvPr id="5" name="图片 4">
            <a:extLst>
              <a:ext uri="{FF2B5EF4-FFF2-40B4-BE49-F238E27FC236}">
                <a16:creationId xmlns:a16="http://schemas.microsoft.com/office/drawing/2014/main" id="{349B940D-D090-46C1-A989-65D78B31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800" y="1401743"/>
            <a:ext cx="2485203" cy="5003495"/>
          </a:xfrm>
          <a:prstGeom prst="rect">
            <a:avLst/>
          </a:prstGeom>
        </p:spPr>
      </p:pic>
      <p:pic>
        <p:nvPicPr>
          <p:cNvPr id="12" name="图片 11">
            <a:extLst>
              <a:ext uri="{FF2B5EF4-FFF2-40B4-BE49-F238E27FC236}">
                <a16:creationId xmlns:a16="http://schemas.microsoft.com/office/drawing/2014/main" id="{BC48D884-C062-48C4-B2BA-B0F29679E35D}"/>
              </a:ext>
            </a:extLst>
          </p:cNvPr>
          <p:cNvPicPr>
            <a:picLocks noChangeAspect="1"/>
          </p:cNvPicPr>
          <p:nvPr/>
        </p:nvPicPr>
        <p:blipFill rotWithShape="1">
          <a:blip r:embed="rId4">
            <a:extLst>
              <a:ext uri="{28A0092B-C50C-407E-A947-70E740481C1C}">
                <a14:useLocalDpi xmlns:a14="http://schemas.microsoft.com/office/drawing/2010/main" val="0"/>
              </a:ext>
            </a:extLst>
          </a:blip>
          <a:srcRect l="-1" t="3870" r="598" b="3870"/>
          <a:stretch/>
        </p:blipFill>
        <p:spPr>
          <a:xfrm>
            <a:off x="5157906" y="1354400"/>
            <a:ext cx="2490836" cy="5003494"/>
          </a:xfrm>
          <a:prstGeom prst="rect">
            <a:avLst/>
          </a:prstGeom>
        </p:spPr>
      </p:pic>
    </p:spTree>
    <p:extLst>
      <p:ext uri="{BB962C8B-B14F-4D97-AF65-F5344CB8AC3E}">
        <p14:creationId xmlns:p14="http://schemas.microsoft.com/office/powerpoint/2010/main" val="146262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4" name="矩形 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6" name="文本框 5">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a:extLst>
              <a:ext uri="{FF2B5EF4-FFF2-40B4-BE49-F238E27FC236}">
                <a16:creationId xmlns:a16="http://schemas.microsoft.com/office/drawing/2014/main" id="{80043950-47CF-47CA-A817-846F17948F58}"/>
              </a:ext>
            </a:extLst>
          </p:cNvPr>
          <p:cNvSpPr/>
          <p:nvPr/>
        </p:nvSpPr>
        <p:spPr>
          <a:xfrm>
            <a:off x="3563312" y="895141"/>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Eclipse java</a:t>
            </a:r>
            <a:r>
              <a:rPr lang="zh-CN" altLang="en-US" sz="1600" kern="100" dirty="0">
                <a:latin typeface="微软雅黑 Light" panose="020B0502040204020203" pitchFamily="34" charset="-122"/>
                <a:ea typeface="微软雅黑 Light" panose="020B0502040204020203" pitchFamily="34" charset="-122"/>
              </a:rPr>
              <a:t>：一个开放源代码的、基于</a:t>
            </a:r>
            <a:r>
              <a:rPr lang="en-US" altLang="zh-CN" sz="1600" kern="100" dirty="0">
                <a:latin typeface="微软雅黑 Light" panose="020B0502040204020203" pitchFamily="34" charset="-122"/>
                <a:ea typeface="微软雅黑 Light" panose="020B0502040204020203" pitchFamily="34" charset="-122"/>
              </a:rPr>
              <a:t>Java</a:t>
            </a:r>
            <a:r>
              <a:rPr lang="zh-CN" altLang="en-US" sz="1600" kern="100" dirty="0">
                <a:latin typeface="微软雅黑 Light" panose="020B0502040204020203" pitchFamily="34" charset="-122"/>
                <a:ea typeface="微软雅黑 Light" panose="020B0502040204020203" pitchFamily="34" charset="-122"/>
              </a:rPr>
              <a:t>的可扩展开发平台。</a:t>
            </a:r>
          </a:p>
        </p:txBody>
      </p:sp>
      <p:grpSp>
        <p:nvGrpSpPr>
          <p:cNvPr id="7" name="组 6"/>
          <p:cNvGrpSpPr/>
          <p:nvPr/>
        </p:nvGrpSpPr>
        <p:grpSpPr>
          <a:xfrm>
            <a:off x="2999017" y="5289358"/>
            <a:ext cx="5100452" cy="584775"/>
            <a:chOff x="3162014" y="2484446"/>
            <a:chExt cx="5100452" cy="584775"/>
          </a:xfrm>
        </p:grpSpPr>
        <p:pic>
          <p:nvPicPr>
            <p:cNvPr id="18" name="图片 17">
              <a:extLst>
                <a:ext uri="{FF2B5EF4-FFF2-40B4-BE49-F238E27FC236}">
                  <a16:creationId xmlns:a16="http://schemas.microsoft.com/office/drawing/2014/main" id="{F0800022-75EE-478C-8238-EE77DCC6483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62014" y="2518017"/>
              <a:ext cx="479547" cy="471716"/>
            </a:xfrm>
            <a:prstGeom prst="rect">
              <a:avLst/>
            </a:prstGeom>
          </p:spPr>
        </p:pic>
        <p:sp>
          <p:nvSpPr>
            <p:cNvPr id="19" name="矩形 18">
              <a:extLst>
                <a:ext uri="{FF2B5EF4-FFF2-40B4-BE49-F238E27FC236}">
                  <a16:creationId xmlns:a16="http://schemas.microsoft.com/office/drawing/2014/main" id="{D5713962-ABAB-4BD6-B217-960F02087F4D}"/>
                </a:ext>
              </a:extLst>
            </p:cNvPr>
            <p:cNvSpPr/>
            <p:nvPr/>
          </p:nvSpPr>
          <p:spPr>
            <a:xfrm>
              <a:off x="3690466" y="2484446"/>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Photoshop</a:t>
              </a:r>
              <a:r>
                <a:rPr lang="zh-CN" altLang="en-US" sz="1600" kern="100" dirty="0">
                  <a:latin typeface="微软雅黑 Light" panose="020B0502040204020203" pitchFamily="34" charset="-122"/>
                  <a:ea typeface="微软雅黑 Light" panose="020B0502040204020203" pitchFamily="34" charset="-122"/>
                </a:rPr>
                <a:t>：</a:t>
              </a:r>
              <a:r>
                <a:rPr lang="en-US" altLang="zh-CN" sz="1600" kern="100" dirty="0">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在线图片编辑器是一个专业的在线</a:t>
              </a:r>
              <a:r>
                <a:rPr lang="en-US" altLang="zh-CN" sz="1600" kern="100" dirty="0" err="1">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照片处理软件。</a:t>
              </a:r>
            </a:p>
          </p:txBody>
        </p:sp>
      </p:grpSp>
      <p:grpSp>
        <p:nvGrpSpPr>
          <p:cNvPr id="8" name="组 7"/>
          <p:cNvGrpSpPr/>
          <p:nvPr/>
        </p:nvGrpSpPr>
        <p:grpSpPr>
          <a:xfrm>
            <a:off x="2915918" y="2665224"/>
            <a:ext cx="5214390" cy="657553"/>
            <a:chOff x="3100534" y="3146614"/>
            <a:chExt cx="5214390" cy="657553"/>
          </a:xfrm>
        </p:grpSpPr>
        <p:pic>
          <p:nvPicPr>
            <p:cNvPr id="22" name="图片 21">
              <a:extLst>
                <a:ext uri="{FF2B5EF4-FFF2-40B4-BE49-F238E27FC236}">
                  <a16:creationId xmlns:a16="http://schemas.microsoft.com/office/drawing/2014/main" id="{098251E9-E524-459B-93A0-379E7BE25CC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a:extLst>
                <a:ext uri="{FF2B5EF4-FFF2-40B4-BE49-F238E27FC236}">
                  <a16:creationId xmlns:a16="http://schemas.microsoft.com/office/drawing/2014/main" id="{C0E5DA07-957A-4D95-80F9-0D590B2A9555}"/>
                </a:ext>
              </a:extLst>
            </p:cNvPr>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2947299" y="3494897"/>
            <a:ext cx="5132665" cy="584775"/>
            <a:chOff x="3182259" y="3787652"/>
            <a:chExt cx="5132665" cy="584775"/>
          </a:xfrm>
        </p:grpSpPr>
        <p:pic>
          <p:nvPicPr>
            <p:cNvPr id="25" name="图片 24">
              <a:extLst>
                <a:ext uri="{FF2B5EF4-FFF2-40B4-BE49-F238E27FC236}">
                  <a16:creationId xmlns:a16="http://schemas.microsoft.com/office/drawing/2014/main" id="{590BF6EA-B83B-4FC0-8B8B-5C57BA0E8DF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a:extLst>
                <a:ext uri="{FF2B5EF4-FFF2-40B4-BE49-F238E27FC236}">
                  <a16:creationId xmlns:a16="http://schemas.microsoft.com/office/drawing/2014/main" id="{01BFB3CF-5A28-45D3-9F03-7001409C51E0}"/>
                </a:ext>
              </a:extLst>
            </p:cNvPr>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2999017" y="4436802"/>
            <a:ext cx="4156879" cy="464269"/>
            <a:chOff x="3119705" y="4495792"/>
            <a:chExt cx="4156879" cy="464269"/>
          </a:xfrm>
        </p:grpSpPr>
        <p:pic>
          <p:nvPicPr>
            <p:cNvPr id="28" name="图片 27">
              <a:extLst>
                <a:ext uri="{FF2B5EF4-FFF2-40B4-BE49-F238E27FC236}">
                  <a16:creationId xmlns:a16="http://schemas.microsoft.com/office/drawing/2014/main" id="{A1F438A3-5FB6-4300-AD48-C81783EAF108}"/>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b="7217"/>
            <a:stretch/>
          </p:blipFill>
          <p:spPr>
            <a:xfrm>
              <a:off x="3119705" y="4495792"/>
              <a:ext cx="589564" cy="464269"/>
            </a:xfrm>
            <a:prstGeom prst="rect">
              <a:avLst/>
            </a:prstGeom>
          </p:spPr>
        </p:pic>
        <p:sp>
          <p:nvSpPr>
            <p:cNvPr id="29" name="矩形 28">
              <a:extLst>
                <a:ext uri="{FF2B5EF4-FFF2-40B4-BE49-F238E27FC236}">
                  <a16:creationId xmlns:a16="http://schemas.microsoft.com/office/drawing/2014/main" id="{4ED69F65-F704-4EAB-B704-5AD3EFA0D3E2}"/>
                </a:ext>
              </a:extLst>
            </p:cNvPr>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sp>
        <p:nvSpPr>
          <p:cNvPr id="35" name="矩形 34">
            <a:extLst>
              <a:ext uri="{FF2B5EF4-FFF2-40B4-BE49-F238E27FC236}">
                <a16:creationId xmlns:a16="http://schemas.microsoft.com/office/drawing/2014/main" id="{78BDCFC5-9805-4714-B500-3D84F5BEA744}"/>
              </a:ext>
            </a:extLst>
          </p:cNvPr>
          <p:cNvSpPr/>
          <p:nvPr/>
        </p:nvSpPr>
        <p:spPr>
          <a:xfrm>
            <a:off x="2999017" y="33814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项目开发工具</a:t>
            </a:r>
          </a:p>
        </p:txBody>
      </p:sp>
      <p:pic>
        <p:nvPicPr>
          <p:cNvPr id="17" name="图片 16">
            <a:extLst>
              <a:ext uri="{FF2B5EF4-FFF2-40B4-BE49-F238E27FC236}">
                <a16:creationId xmlns:a16="http://schemas.microsoft.com/office/drawing/2014/main" id="{C63A9C0E-F3F8-4756-94B5-43A635A992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7299" y="895141"/>
            <a:ext cx="582981" cy="586792"/>
          </a:xfrm>
          <a:prstGeom prst="rect">
            <a:avLst/>
          </a:prstGeom>
        </p:spPr>
      </p:pic>
      <p:pic>
        <p:nvPicPr>
          <p:cNvPr id="24" name="图片 23">
            <a:extLst>
              <a:ext uri="{FF2B5EF4-FFF2-40B4-BE49-F238E27FC236}">
                <a16:creationId xmlns:a16="http://schemas.microsoft.com/office/drawing/2014/main" id="{48000BD4-801E-4430-923A-BD76F071B7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47299" y="1875306"/>
            <a:ext cx="642390" cy="531893"/>
          </a:xfrm>
          <a:prstGeom prst="rect">
            <a:avLst/>
          </a:prstGeom>
        </p:spPr>
      </p:pic>
      <p:sp>
        <p:nvSpPr>
          <p:cNvPr id="27" name="矩形 26">
            <a:extLst>
              <a:ext uri="{FF2B5EF4-FFF2-40B4-BE49-F238E27FC236}">
                <a16:creationId xmlns:a16="http://schemas.microsoft.com/office/drawing/2014/main" id="{DDD85196-3DE1-427A-94BD-9FCFD21A2650}"/>
              </a:ext>
            </a:extLst>
          </p:cNvPr>
          <p:cNvSpPr/>
          <p:nvPr/>
        </p:nvSpPr>
        <p:spPr>
          <a:xfrm>
            <a:off x="3645449" y="1812866"/>
            <a:ext cx="4572000" cy="584775"/>
          </a:xfrm>
          <a:prstGeom prst="rect">
            <a:avLst/>
          </a:prstGeom>
        </p:spPr>
        <p:txBody>
          <a:bodyPr>
            <a:spAutoFit/>
          </a:bodyPr>
          <a:lstStyle/>
          <a:p>
            <a:r>
              <a:rPr lang="zh-CN" altLang="en-US" sz="1600" kern="100" dirty="0">
                <a:latin typeface="微软雅黑 Light" panose="020B0502040204020203" pitchFamily="34" charset="-122"/>
                <a:ea typeface="微软雅黑 Light" panose="020B0502040204020203" pitchFamily="34" charset="-122"/>
              </a:rPr>
              <a:t>微信开发者工具：帮助开发者简单和高效地开发和调试微信小程序</a:t>
            </a:r>
          </a:p>
        </p:txBody>
      </p:sp>
    </p:spTree>
    <p:extLst>
      <p:ext uri="{BB962C8B-B14F-4D97-AF65-F5344CB8AC3E}">
        <p14:creationId xmlns:p14="http://schemas.microsoft.com/office/powerpoint/2010/main" val="360233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5" name="矩形 4">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7" name="文本框 6">
              <a:extLst>
                <a:ext uri="{FF2B5EF4-FFF2-40B4-BE49-F238E27FC236}">
                  <a16:creationId xmlns:a16="http://schemas.microsoft.com/office/drawing/2014/main" id="{85D5BD3F-DEB9-4813-B82A-7E32195A7A6E}"/>
                </a:ext>
              </a:extLst>
            </p:cNvPr>
            <p:cNvSpPr txBox="1"/>
            <p:nvPr/>
          </p:nvSpPr>
          <p:spPr>
            <a:xfrm>
              <a:off x="179962" y="1454011"/>
              <a:ext cx="2131920"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p:cNvSpPr/>
          <p:nvPr/>
        </p:nvSpPr>
        <p:spPr>
          <a:xfrm>
            <a:off x="3526971" y="312762"/>
            <a:ext cx="5617029" cy="6195863"/>
          </a:xfrm>
          <a:prstGeom prst="rect">
            <a:avLst/>
          </a:prstGeom>
        </p:spPr>
        <p:txBody>
          <a:bodyPr wrap="square">
            <a:spAutoFit/>
          </a:bodyPr>
          <a:lstStyle/>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软件工程导论</a:t>
            </a:r>
            <a:r>
              <a:rPr lang="en-US" altLang="zh-CN" sz="1400" b="1"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出版社：清华大学出版社 作者：张海藩，牟永敏</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7111197704</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《JAVA</a:t>
            </a:r>
            <a:r>
              <a:rPr lang="zh-CN" altLang="en-US" sz="1400" b="1" dirty="0">
                <a:latin typeface="微软雅黑 Light" panose="020B0502040204020203" pitchFamily="34" charset="-122"/>
                <a:ea typeface="微软雅黑 Light" panose="020B0502040204020203" pitchFamily="34" charset="-122"/>
                <a:cs typeface="Microsoft YaHei Light" charset="-122"/>
              </a:rPr>
              <a:t>语言程序设计</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出版社：机械工业出版社 作者：梁勇</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9787115353528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：一步一步开发微信小程序</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https://blog.csdn.net/zhangjing1019/article/details/79442828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微信小程序上线发布流程</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https://blog.csdn.net/huangbaokang/article/details/80268727</a:t>
            </a:r>
          </a:p>
          <a:p>
            <a:pPr>
              <a:lnSpc>
                <a:spcPct val="150000"/>
              </a:lnSpc>
            </a:pP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b="1" dirty="0">
                <a:latin typeface="微软雅黑 Light" panose="020B0502040204020203" pitchFamily="34" charset="-122"/>
                <a:ea typeface="微软雅黑 Light" panose="020B0502040204020203" pitchFamily="34" charset="-122"/>
                <a:cs typeface="Microsoft YaHei Light" charset="-122"/>
              </a:rPr>
              <a:t>简书：微信小程序和</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优劣势大对比</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https://www.jianshu.com/p/c72802b5e74e</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Android</a:t>
            </a:r>
            <a:r>
              <a:rPr lang="zh-CN" altLang="en-US" sz="1400" b="1" dirty="0">
                <a:latin typeface="微软雅黑 Light" panose="020B0502040204020203" pitchFamily="34" charset="-122"/>
                <a:ea typeface="微软雅黑 Light" panose="020B0502040204020203" pitchFamily="34" charset="-122"/>
                <a:cs typeface="Microsoft YaHei Light" charset="-122"/>
              </a:rPr>
              <a:t>课程表</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https://blog.csdn.net/zcpvn/article/details/77896491</a:t>
            </a:r>
          </a:p>
        </p:txBody>
      </p:sp>
      <p:sp>
        <p:nvSpPr>
          <p:cNvPr id="12" name="文本框 11"/>
          <p:cNvSpPr txBox="1"/>
          <p:nvPr/>
        </p:nvSpPr>
        <p:spPr>
          <a:xfrm>
            <a:off x="2391249" y="170928"/>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参考文献</a:t>
            </a:r>
          </a:p>
        </p:txBody>
      </p:sp>
      <p:sp>
        <p:nvSpPr>
          <p:cNvPr id="2" name="Rectangle 1">
            <a:extLst>
              <a:ext uri="{FF2B5EF4-FFF2-40B4-BE49-F238E27FC236}">
                <a16:creationId xmlns:a16="http://schemas.microsoft.com/office/drawing/2014/main" id="{CD67305D-8E73-4C47-A4B3-94B67E74F3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9787111361220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292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1699</TotalTime>
  <Words>2160</Words>
  <Application>Microsoft Office PowerPoint</Application>
  <PresentationFormat>全屏显示(4:3)</PresentationFormat>
  <Paragraphs>252</Paragraphs>
  <Slides>21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Microsoft YaHei Light</vt:lpstr>
      <vt:lpstr>等线</vt:lpstr>
      <vt:lpstr>等线 Light</vt:lpstr>
      <vt:lpstr>黑体</vt:lpstr>
      <vt:lpstr>Microsoft YaHei</vt:lpstr>
      <vt:lpstr>Microsoft YaHei</vt:lpstr>
      <vt:lpstr>微软雅黑 Light</vt:lpstr>
      <vt:lpstr>Arial</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503494633@qq.com</cp:lastModifiedBy>
  <cp:revision>147</cp:revision>
  <dcterms:created xsi:type="dcterms:W3CDTF">2018-03-18T13:41:17Z</dcterms:created>
  <dcterms:modified xsi:type="dcterms:W3CDTF">2019-04-15T10:57:43Z</dcterms:modified>
</cp:coreProperties>
</file>