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60" r:id="rId1"/>
  </p:sldMasterIdLst>
  <p:notesMasterIdLst>
    <p:notesMasterId r:id="rId23"/>
  </p:notesMasterIdLst>
  <p:sldIdLst>
    <p:sldId id="368" r:id="rId2"/>
    <p:sldId id="275" r:id="rId3"/>
    <p:sldId id="258" r:id="rId4"/>
    <p:sldId id="369" r:id="rId5"/>
    <p:sldId id="303" r:id="rId6"/>
    <p:sldId id="346" r:id="rId7"/>
    <p:sldId id="373" r:id="rId8"/>
    <p:sldId id="264" r:id="rId9"/>
    <p:sldId id="344" r:id="rId10"/>
    <p:sldId id="374" r:id="rId11"/>
    <p:sldId id="385" r:id="rId12"/>
    <p:sldId id="386" r:id="rId13"/>
    <p:sldId id="387" r:id="rId14"/>
    <p:sldId id="347" r:id="rId15"/>
    <p:sldId id="355" r:id="rId16"/>
    <p:sldId id="382" r:id="rId17"/>
    <p:sldId id="383" r:id="rId18"/>
    <p:sldId id="388" r:id="rId19"/>
    <p:sldId id="384" r:id="rId20"/>
    <p:sldId id="362" r:id="rId21"/>
    <p:sldId id="36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8ED"/>
    <a:srgbClr val="DEE9ED"/>
    <a:srgbClr val="8CE7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p:cViewPr varScale="1">
        <p:scale>
          <a:sx n="86" d="100"/>
          <a:sy n="86" d="100"/>
        </p:scale>
        <p:origin x="138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8E391-FE89-4CC7-9BD0-ACE05D40C667}" type="datetimeFigureOut">
              <a:rPr lang="zh-CN" altLang="en-US" smtClean="0"/>
              <a:t>2019/4/21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7E1BC-06C0-492D-8584-3F8653917AE3}" type="slidenum">
              <a:rPr lang="zh-CN" altLang="en-US" smtClean="0"/>
              <a:t>‹#›</a:t>
            </a:fld>
            <a:endParaRPr lang="zh-CN" altLang="en-US"/>
          </a:p>
        </p:txBody>
      </p:sp>
    </p:spTree>
    <p:extLst>
      <p:ext uri="{BB962C8B-B14F-4D97-AF65-F5344CB8AC3E}">
        <p14:creationId xmlns:p14="http://schemas.microsoft.com/office/powerpoint/2010/main" val="1551484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extLst>
      <p:ext uri="{BB962C8B-B14F-4D97-AF65-F5344CB8AC3E}">
        <p14:creationId xmlns:p14="http://schemas.microsoft.com/office/powerpoint/2010/main" val="3132243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02359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82640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112261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02235"/>
      </p:ext>
    </p:extLst>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11376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872F5F8-F761-48C6-9267-8C5034088554}" type="datetimeFigureOut">
              <a:rPr lang="zh-CN" altLang="en-US" smtClean="0"/>
              <a:t>2019/4/21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71456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872F5F8-F761-48C6-9267-8C5034088554}" type="datetimeFigureOut">
              <a:rPr lang="zh-CN" altLang="en-US" smtClean="0"/>
              <a:t>2019/4/21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17475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872F5F8-F761-48C6-9267-8C5034088554}" type="datetimeFigureOut">
              <a:rPr lang="zh-CN" altLang="en-US" smtClean="0"/>
              <a:t>2019/4/21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66257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872F5F8-F761-48C6-9267-8C5034088554}" type="datetimeFigureOut">
              <a:rPr lang="zh-CN" altLang="en-US" smtClean="0"/>
              <a:t>2019/4/21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92892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72F5F8-F761-48C6-9267-8C5034088554}" type="datetimeFigureOut">
              <a:rPr lang="zh-CN" altLang="en-US" smtClean="0"/>
              <a:t>2019/4/21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42820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8107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8871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2F5F8-F761-48C6-9267-8C5034088554}" type="datetimeFigureOut">
              <a:rPr lang="zh-CN" altLang="en-US" smtClean="0"/>
              <a:t>2019/4/21</a:t>
            </a:fld>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779246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5E8046C-AB43-4CA8-B822-A68A004E8452}"/>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a:off x="0" y="3184374"/>
            <a:ext cx="3777343" cy="2816378"/>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8" name="图片 7">
            <a:extLst>
              <a:ext uri="{FF2B5EF4-FFF2-40B4-BE49-F238E27FC236}">
                <a16:creationId xmlns:a16="http://schemas.microsoft.com/office/drawing/2014/main" id="{6939AFE2-B0BF-468D-AD04-62E67275F9F4}"/>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rot="10800000">
            <a:off x="5910943" y="857251"/>
            <a:ext cx="3233057" cy="241055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 name="文本框 9">
            <a:extLst>
              <a:ext uri="{FF2B5EF4-FFF2-40B4-BE49-F238E27FC236}">
                <a16:creationId xmlns:a16="http://schemas.microsoft.com/office/drawing/2014/main" id="{5CDB6186-B727-4B3C-B4D3-B3CE88ABA9CB}"/>
              </a:ext>
            </a:extLst>
          </p:cNvPr>
          <p:cNvSpPr txBox="1"/>
          <p:nvPr/>
        </p:nvSpPr>
        <p:spPr>
          <a:xfrm>
            <a:off x="710804" y="3070177"/>
            <a:ext cx="7722394" cy="715581"/>
          </a:xfrm>
          <a:prstGeom prst="rect">
            <a:avLst/>
          </a:prstGeom>
          <a:noFill/>
        </p:spPr>
        <p:txBody>
          <a:bodyPr wrap="square" rtlCol="0" anchor="ctr" anchorCtr="0">
            <a:spAutoFit/>
          </a:bodyPr>
          <a:lstStyle/>
          <a:p>
            <a:pPr algn="ctr"/>
            <a:r>
              <a:rPr lang="en-US" altLang="zh-CN" sz="4050" b="1" dirty="0">
                <a:latin typeface="+mj-ea"/>
                <a:ea typeface="+mj-ea"/>
              </a:rPr>
              <a:t>G25</a:t>
            </a:r>
            <a:r>
              <a:rPr lang="zh-CN" altLang="en-US" sz="4050" b="1" dirty="0">
                <a:latin typeface="+mj-ea"/>
                <a:ea typeface="+mj-ea"/>
              </a:rPr>
              <a:t>关于功能课程表的总体设计</a:t>
            </a:r>
          </a:p>
        </p:txBody>
      </p:sp>
      <p:sp>
        <p:nvSpPr>
          <p:cNvPr id="13" name="椭圆 12">
            <a:extLst>
              <a:ext uri="{FF2B5EF4-FFF2-40B4-BE49-F238E27FC236}">
                <a16:creationId xmlns:a16="http://schemas.microsoft.com/office/drawing/2014/main" id="{7A14EFEA-3113-4BAE-AB42-5B1C3E14229C}"/>
              </a:ext>
            </a:extLst>
          </p:cNvPr>
          <p:cNvSpPr/>
          <p:nvPr/>
        </p:nvSpPr>
        <p:spPr>
          <a:xfrm>
            <a:off x="3328049" y="2034093"/>
            <a:ext cx="641243" cy="641243"/>
          </a:xfrm>
          <a:prstGeom prst="ellipse">
            <a:avLst/>
          </a:prstGeom>
          <a:gradFill>
            <a:gsLst>
              <a:gs pos="0">
                <a:schemeClr val="accent1">
                  <a:lumMod val="70000"/>
                  <a:lumOff val="30000"/>
                </a:schemeClr>
              </a:gs>
              <a:gs pos="100000">
                <a:schemeClr val="accent1"/>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2</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4" name="椭圆 13">
            <a:extLst>
              <a:ext uri="{FF2B5EF4-FFF2-40B4-BE49-F238E27FC236}">
                <a16:creationId xmlns:a16="http://schemas.microsoft.com/office/drawing/2014/main" id="{312E0BBD-6B5B-4158-ABA6-7CF612D46827}"/>
              </a:ext>
            </a:extLst>
          </p:cNvPr>
          <p:cNvSpPr/>
          <p:nvPr/>
        </p:nvSpPr>
        <p:spPr>
          <a:xfrm>
            <a:off x="3937565" y="2034093"/>
            <a:ext cx="641243" cy="641243"/>
          </a:xfrm>
          <a:prstGeom prst="ellipse">
            <a:avLst/>
          </a:prstGeom>
          <a:gradFill>
            <a:gsLst>
              <a:gs pos="0">
                <a:schemeClr val="accent2">
                  <a:lumMod val="70000"/>
                  <a:lumOff val="30000"/>
                </a:schemeClr>
              </a:gs>
              <a:gs pos="100000">
                <a:schemeClr val="accent2"/>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0</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5" name="椭圆 14">
            <a:extLst>
              <a:ext uri="{FF2B5EF4-FFF2-40B4-BE49-F238E27FC236}">
                <a16:creationId xmlns:a16="http://schemas.microsoft.com/office/drawing/2014/main" id="{B787B94C-9A66-44EF-9642-7FBD1EE1CF44}"/>
              </a:ext>
            </a:extLst>
          </p:cNvPr>
          <p:cNvSpPr/>
          <p:nvPr/>
        </p:nvSpPr>
        <p:spPr>
          <a:xfrm>
            <a:off x="4547081" y="2034093"/>
            <a:ext cx="641243" cy="641243"/>
          </a:xfrm>
          <a:prstGeom prst="ellipse">
            <a:avLst/>
          </a:prstGeom>
          <a:gradFill>
            <a:gsLst>
              <a:gs pos="0">
                <a:schemeClr val="accent3">
                  <a:lumMod val="70000"/>
                  <a:lumOff val="30000"/>
                </a:schemeClr>
              </a:gs>
              <a:gs pos="100000">
                <a:schemeClr val="accent3"/>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1</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6" name="椭圆 15">
            <a:extLst>
              <a:ext uri="{FF2B5EF4-FFF2-40B4-BE49-F238E27FC236}">
                <a16:creationId xmlns:a16="http://schemas.microsoft.com/office/drawing/2014/main" id="{BC248A4F-AD26-42E9-BE6D-AA05F3C2F7FE}"/>
              </a:ext>
            </a:extLst>
          </p:cNvPr>
          <p:cNvSpPr/>
          <p:nvPr/>
        </p:nvSpPr>
        <p:spPr>
          <a:xfrm>
            <a:off x="5156596" y="2034093"/>
            <a:ext cx="641243" cy="641243"/>
          </a:xfrm>
          <a:prstGeom prst="ellipse">
            <a:avLst/>
          </a:prstGeom>
          <a:gradFill>
            <a:gsLst>
              <a:gs pos="0">
                <a:schemeClr val="accent4">
                  <a:lumMod val="70000"/>
                  <a:lumOff val="30000"/>
                </a:schemeClr>
              </a:gs>
              <a:gs pos="100000">
                <a:schemeClr val="accent4"/>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9</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7" name="文本框 16">
            <a:extLst>
              <a:ext uri="{FF2B5EF4-FFF2-40B4-BE49-F238E27FC236}">
                <a16:creationId xmlns:a16="http://schemas.microsoft.com/office/drawing/2014/main" id="{883D18F5-54A4-4FC3-94CD-2A009B98DD81}"/>
              </a:ext>
            </a:extLst>
          </p:cNvPr>
          <p:cNvSpPr txBox="1"/>
          <p:nvPr/>
        </p:nvSpPr>
        <p:spPr>
          <a:xfrm>
            <a:off x="2702722" y="4180599"/>
            <a:ext cx="3936419" cy="584775"/>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2019</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21</a:t>
            </a:r>
            <a:r>
              <a:rPr lang="zh-CN" altLang="en-US" sz="1600" dirty="0">
                <a:latin typeface="微软雅黑" panose="020B0503020204020204" pitchFamily="34" charset="-122"/>
                <a:ea typeface="微软雅黑" panose="020B0503020204020204" pitchFamily="34" charset="-122"/>
              </a:rPr>
              <a:t>日 </a:t>
            </a:r>
            <a:r>
              <a:rPr lang="en-US" altLang="zh-CN" sz="1600" dirty="0">
                <a:latin typeface="微软雅黑" panose="020B0503020204020204" pitchFamily="34" charset="-122"/>
                <a:ea typeface="微软雅黑" panose="020B0503020204020204" pitchFamily="34" charset="-122"/>
              </a:rPr>
              <a:t>SE2019</a:t>
            </a:r>
            <a:r>
              <a:rPr lang="zh-CN" altLang="en-US" sz="1600" dirty="0">
                <a:latin typeface="微软雅黑" panose="020B0503020204020204" pitchFamily="34" charset="-122"/>
                <a:ea typeface="微软雅黑" panose="020B0503020204020204" pitchFamily="34" charset="-122"/>
              </a:rPr>
              <a:t>春</a:t>
            </a:r>
            <a:r>
              <a:rPr lang="en-US" altLang="zh-CN" sz="1600" dirty="0">
                <a:latin typeface="微软雅黑" panose="020B0503020204020204" pitchFamily="34" charset="-122"/>
                <a:ea typeface="微软雅黑" panose="020B0503020204020204" pitchFamily="34" charset="-122"/>
              </a:rPr>
              <a:t>-G25</a:t>
            </a:r>
          </a:p>
          <a:p>
            <a:pPr algn="ctr"/>
            <a:r>
              <a:rPr lang="zh-CN" altLang="en-US" sz="1600" dirty="0">
                <a:latin typeface="微软雅黑" panose="020B0503020204020204" pitchFamily="34" charset="-122"/>
                <a:ea typeface="微软雅黑" panose="020B0503020204020204" pitchFamily="34" charset="-122"/>
              </a:rPr>
              <a:t>组长：方绪俊 组员：赵雨泽、王子超</a:t>
            </a:r>
            <a:endParaRPr lang="en-US" altLang="zh-CN" sz="16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75" y="122142"/>
            <a:ext cx="1316858" cy="1047362"/>
          </a:xfrm>
          <a:prstGeom prst="rect">
            <a:avLst/>
          </a:prstGeom>
        </p:spPr>
      </p:pic>
      <p:pic>
        <p:nvPicPr>
          <p:cNvPr id="3" name="图片 2">
            <a:extLst>
              <a:ext uri="{FF2B5EF4-FFF2-40B4-BE49-F238E27FC236}">
                <a16:creationId xmlns:a16="http://schemas.microsoft.com/office/drawing/2014/main" id="{B8D896BD-3B7B-4835-AF17-FA079B6D64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6713" y="4912405"/>
            <a:ext cx="2057287" cy="1945595"/>
          </a:xfrm>
          <a:prstGeom prst="rect">
            <a:avLst/>
          </a:prstGeom>
        </p:spPr>
      </p:pic>
    </p:spTree>
    <p:extLst>
      <p:ext uri="{BB962C8B-B14F-4D97-AF65-F5344CB8AC3E}">
        <p14:creationId xmlns:p14="http://schemas.microsoft.com/office/powerpoint/2010/main" val="12130301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 calcmode="lin" valueType="num">
                                      <p:cBhvr>
                                        <p:cTn id="16" dur="500" fill="hold"/>
                                        <p:tgtEl>
                                          <p:spTgt spid="14"/>
                                        </p:tgtEl>
                                        <p:attrNameLst>
                                          <p:attrName>style.rotation</p:attrName>
                                        </p:attrNameLst>
                                      </p:cBhvr>
                                      <p:tavLst>
                                        <p:tav tm="0">
                                          <p:val>
                                            <p:fltVal val="360"/>
                                          </p:val>
                                        </p:tav>
                                        <p:tav tm="100000">
                                          <p:val>
                                            <p:fltVal val="0"/>
                                          </p:val>
                                        </p:tav>
                                      </p:tavLst>
                                    </p:anim>
                                    <p:animEffect transition="in" filter="fade">
                                      <p:cBhvr>
                                        <p:cTn id="17" dur="500"/>
                                        <p:tgtEl>
                                          <p:spTgt spid="14"/>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 calcmode="lin" valueType="num">
                                      <p:cBhvr>
                                        <p:cTn id="23" dur="500" fill="hold"/>
                                        <p:tgtEl>
                                          <p:spTgt spid="15"/>
                                        </p:tgtEl>
                                        <p:attrNameLst>
                                          <p:attrName>style.rotation</p:attrName>
                                        </p:attrNameLst>
                                      </p:cBhvr>
                                      <p:tavLst>
                                        <p:tav tm="0">
                                          <p:val>
                                            <p:fltVal val="360"/>
                                          </p:val>
                                        </p:tav>
                                        <p:tav tm="100000">
                                          <p:val>
                                            <p:fltVal val="0"/>
                                          </p:val>
                                        </p:tav>
                                      </p:tavLst>
                                    </p:anim>
                                    <p:animEffect transition="in" filter="fade">
                                      <p:cBhvr>
                                        <p:cTn id="24" dur="500"/>
                                        <p:tgtEl>
                                          <p:spTgt spid="15"/>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 calcmode="lin" valueType="num">
                                      <p:cBhvr>
                                        <p:cTn id="30" dur="500" fill="hold"/>
                                        <p:tgtEl>
                                          <p:spTgt spid="16"/>
                                        </p:tgtEl>
                                        <p:attrNameLst>
                                          <p:attrName>style.rotation</p:attrName>
                                        </p:attrNameLst>
                                      </p:cBhvr>
                                      <p:tavLst>
                                        <p:tav tm="0">
                                          <p:val>
                                            <p:fltVal val="360"/>
                                          </p:val>
                                        </p:tav>
                                        <p:tav tm="100000">
                                          <p:val>
                                            <p:fltVal val="0"/>
                                          </p:val>
                                        </p:tav>
                                      </p:tavLst>
                                    </p:anim>
                                    <p:animEffect transition="in" filter="fade">
                                      <p:cBhvr>
                                        <p:cTn id="31" dur="500"/>
                                        <p:tgtEl>
                                          <p:spTgt spid="16"/>
                                        </p:tgtEl>
                                      </p:cBhvr>
                                    </p:animEffect>
                                  </p:childTnLst>
                                </p:cTn>
                              </p:par>
                            </p:childTnLst>
                          </p:cTn>
                        </p:par>
                        <p:par>
                          <p:cTn id="32" fill="hold">
                            <p:stCondLst>
                              <p:cond delay="2000"/>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10"/>
                                        </p:tgtEl>
                                        <p:attrNameLst>
                                          <p:attrName>style.visibility</p:attrName>
                                        </p:attrNameLst>
                                      </p:cBhvr>
                                      <p:to>
                                        <p:strVal val="visible"/>
                                      </p:to>
                                    </p:set>
                                    <p:anim by="(-#ppt_w*2)" calcmode="lin" valueType="num">
                                      <p:cBhvr rctx="PPT">
                                        <p:cTn id="35" dur="500" autoRev="1" fill="hold">
                                          <p:stCondLst>
                                            <p:cond delay="0"/>
                                          </p:stCondLst>
                                        </p:cTn>
                                        <p:tgtEl>
                                          <p:spTgt spid="10"/>
                                        </p:tgtEl>
                                        <p:attrNameLst>
                                          <p:attrName>ppt_w</p:attrName>
                                        </p:attrNameLst>
                                      </p:cBhvr>
                                    </p:anim>
                                    <p:anim by="(#ppt_w*0.50)" calcmode="lin" valueType="num">
                                      <p:cBhvr>
                                        <p:cTn id="36" dur="500" decel="50000" autoRev="1" fill="hold">
                                          <p:stCondLst>
                                            <p:cond delay="0"/>
                                          </p:stCondLst>
                                        </p:cTn>
                                        <p:tgtEl>
                                          <p:spTgt spid="10"/>
                                        </p:tgtEl>
                                        <p:attrNameLst>
                                          <p:attrName>ppt_x</p:attrName>
                                        </p:attrNameLst>
                                      </p:cBhvr>
                                    </p:anim>
                                    <p:anim from="(-#ppt_h/2)" to="(#ppt_y)" calcmode="lin" valueType="num">
                                      <p:cBhvr>
                                        <p:cTn id="37" dur="1000" fill="hold">
                                          <p:stCondLst>
                                            <p:cond delay="0"/>
                                          </p:stCondLst>
                                        </p:cTn>
                                        <p:tgtEl>
                                          <p:spTgt spid="10"/>
                                        </p:tgtEl>
                                        <p:attrNameLst>
                                          <p:attrName>ppt_y</p:attrName>
                                        </p:attrNameLst>
                                      </p:cBhvr>
                                    </p:anim>
                                    <p:animRot by="21600000">
                                      <p:cBhvr>
                                        <p:cTn id="38" dur="1000" fill="hold">
                                          <p:stCondLst>
                                            <p:cond delay="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animBg="1"/>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总体设计</a:t>
              </a: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需求规定</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714345" y="649159"/>
            <a:ext cx="5765780" cy="5478423"/>
          </a:xfrm>
          <a:prstGeom prst="rect">
            <a:avLst/>
          </a:prstGeom>
          <a:noFill/>
        </p:spPr>
        <p:txBody>
          <a:bodyPr wrap="square" rtlCol="0">
            <a:spAutoFit/>
          </a:bodyPr>
          <a:lstStyle/>
          <a:p>
            <a:r>
              <a:rPr lang="zh-CN" altLang="zh-CN" b="1" dirty="0"/>
              <a:t>功能：</a:t>
            </a:r>
            <a:endParaRPr lang="zh-CN" altLang="zh-CN" dirty="0"/>
          </a:p>
          <a:p>
            <a:r>
              <a:rPr lang="zh-CN" altLang="zh-CN" dirty="0"/>
              <a:t>已注册用户方：</a:t>
            </a:r>
          </a:p>
          <a:p>
            <a:pPr lvl="0"/>
            <a:r>
              <a:rPr lang="en-US" altLang="zh-CN" sz="1600" dirty="0"/>
              <a:t>1.	</a:t>
            </a:r>
            <a:r>
              <a:rPr lang="zh-CN" altLang="en-US" sz="1600" dirty="0"/>
              <a:t>用户登陆</a:t>
            </a:r>
          </a:p>
          <a:p>
            <a:pPr lvl="0"/>
            <a:r>
              <a:rPr lang="en-US" altLang="zh-CN" sz="1600" dirty="0"/>
              <a:t>2.	</a:t>
            </a:r>
            <a:r>
              <a:rPr lang="zh-CN" altLang="en-US" sz="1600" dirty="0"/>
              <a:t>用户忘记密码</a:t>
            </a:r>
          </a:p>
          <a:p>
            <a:pPr lvl="0"/>
            <a:r>
              <a:rPr lang="en-US" altLang="zh-CN" sz="1600" dirty="0"/>
              <a:t>3.	</a:t>
            </a:r>
            <a:r>
              <a:rPr lang="zh-CN" altLang="en-US" sz="1600" dirty="0"/>
              <a:t>用户注销</a:t>
            </a:r>
          </a:p>
          <a:p>
            <a:pPr lvl="0"/>
            <a:r>
              <a:rPr lang="en-US" altLang="zh-CN" sz="1600" dirty="0"/>
              <a:t>4.	</a:t>
            </a:r>
            <a:r>
              <a:rPr lang="zh-CN" altLang="en-US" sz="1600" dirty="0"/>
              <a:t>用户预约爬虫</a:t>
            </a:r>
          </a:p>
          <a:p>
            <a:pPr lvl="0"/>
            <a:r>
              <a:rPr lang="en-US" altLang="zh-CN" sz="1600" dirty="0"/>
              <a:t>5.	</a:t>
            </a:r>
            <a:r>
              <a:rPr lang="zh-CN" altLang="en-US" sz="1600" dirty="0"/>
              <a:t>用户固定词条搜索</a:t>
            </a:r>
          </a:p>
          <a:p>
            <a:pPr lvl="0"/>
            <a:r>
              <a:rPr lang="en-US" altLang="zh-CN" sz="1600" dirty="0"/>
              <a:t>6.	</a:t>
            </a:r>
            <a:r>
              <a:rPr lang="zh-CN" altLang="en-US" sz="1600" dirty="0"/>
              <a:t>用户非固定词条搜索</a:t>
            </a:r>
          </a:p>
          <a:p>
            <a:pPr lvl="0"/>
            <a:r>
              <a:rPr lang="en-US" altLang="zh-CN" sz="1600" dirty="0"/>
              <a:t>7.	</a:t>
            </a:r>
            <a:r>
              <a:rPr lang="zh-CN" altLang="en-US" sz="1600" dirty="0"/>
              <a:t>用户查看历史记录</a:t>
            </a:r>
          </a:p>
          <a:p>
            <a:pPr lvl="0"/>
            <a:r>
              <a:rPr lang="zh-CN" altLang="en-US" sz="1600" dirty="0"/>
              <a:t>管理员方：</a:t>
            </a:r>
          </a:p>
          <a:p>
            <a:pPr lvl="0"/>
            <a:r>
              <a:rPr lang="en-US" altLang="zh-CN" sz="1600" dirty="0"/>
              <a:t>1.	</a:t>
            </a:r>
            <a:r>
              <a:rPr lang="zh-CN" altLang="en-US" sz="1600" dirty="0"/>
              <a:t>管理员登录</a:t>
            </a:r>
          </a:p>
          <a:p>
            <a:pPr lvl="0"/>
            <a:r>
              <a:rPr lang="en-US" altLang="zh-CN" sz="1600" dirty="0"/>
              <a:t>2.	</a:t>
            </a:r>
            <a:r>
              <a:rPr lang="zh-CN" altLang="en-US" sz="1600" dirty="0"/>
              <a:t>管理员管理用户</a:t>
            </a:r>
          </a:p>
          <a:p>
            <a:pPr lvl="0"/>
            <a:r>
              <a:rPr lang="en-US" altLang="zh-CN" sz="1600" dirty="0"/>
              <a:t>3.	</a:t>
            </a:r>
            <a:r>
              <a:rPr lang="zh-CN" altLang="en-US" sz="1600" dirty="0"/>
              <a:t>管理员浏览信息</a:t>
            </a:r>
          </a:p>
          <a:p>
            <a:pPr lvl="0"/>
            <a:r>
              <a:rPr lang="en-US" altLang="zh-CN" sz="1600" dirty="0"/>
              <a:t>4.	</a:t>
            </a:r>
            <a:r>
              <a:rPr lang="zh-CN" altLang="en-US" sz="1600" dirty="0"/>
              <a:t>管理员忘记密码</a:t>
            </a:r>
          </a:p>
          <a:p>
            <a:pPr lvl="0"/>
            <a:r>
              <a:rPr lang="en-US" altLang="zh-CN" sz="1600" dirty="0"/>
              <a:t>5.	</a:t>
            </a:r>
            <a:r>
              <a:rPr lang="zh-CN" altLang="en-US" sz="1600" dirty="0"/>
              <a:t>管理员注销</a:t>
            </a:r>
          </a:p>
          <a:p>
            <a:r>
              <a:rPr lang="zh-CN" altLang="zh-CN" b="1" dirty="0"/>
              <a:t>数据来源：</a:t>
            </a:r>
            <a:endParaRPr lang="zh-CN" altLang="zh-CN" dirty="0"/>
          </a:p>
          <a:p>
            <a:r>
              <a:rPr lang="en-US" altLang="zh-CN" dirty="0"/>
              <a:t>1.</a:t>
            </a:r>
            <a:r>
              <a:rPr lang="zh-CN" altLang="zh-CN" dirty="0"/>
              <a:t>用户手动输入的用户数据</a:t>
            </a:r>
          </a:p>
          <a:p>
            <a:r>
              <a:rPr lang="en-US" altLang="zh-CN" dirty="0"/>
              <a:t>2.</a:t>
            </a:r>
            <a:r>
              <a:rPr lang="zh-CN" altLang="zh-CN" dirty="0"/>
              <a:t>已保存在云端数据库的用户数据</a:t>
            </a:r>
          </a:p>
          <a:p>
            <a:r>
              <a:rPr lang="en-US" altLang="zh-CN" dirty="0"/>
              <a:t>3.</a:t>
            </a:r>
            <a:r>
              <a:rPr lang="zh-CN" altLang="zh-CN" dirty="0"/>
              <a:t>固定导入用户输入的学号所得到的数据</a:t>
            </a:r>
          </a:p>
          <a:p>
            <a:r>
              <a:rPr lang="en-US" altLang="zh-CN" dirty="0"/>
              <a:t>4.</a:t>
            </a:r>
            <a:r>
              <a:rPr lang="zh-CN" altLang="zh-CN" dirty="0"/>
              <a:t>搜索引擎中搜索关键字所得到的数据</a:t>
            </a:r>
          </a:p>
          <a:p>
            <a:pPr lvl="0"/>
            <a:endParaRPr lang="en-US" altLang="zh-CN" sz="1600" dirty="0"/>
          </a:p>
        </p:txBody>
      </p:sp>
    </p:spTree>
    <p:extLst>
      <p:ext uri="{BB962C8B-B14F-4D97-AF65-F5344CB8AC3E}">
        <p14:creationId xmlns:p14="http://schemas.microsoft.com/office/powerpoint/2010/main" val="10978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总体设计</a:t>
              </a: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运行环境</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714345" y="649159"/>
            <a:ext cx="5765780" cy="4493538"/>
          </a:xfrm>
          <a:prstGeom prst="rect">
            <a:avLst/>
          </a:prstGeom>
          <a:noFill/>
        </p:spPr>
        <p:txBody>
          <a:bodyPr wrap="square" rtlCol="0">
            <a:spAutoFit/>
          </a:bodyPr>
          <a:lstStyle/>
          <a:p>
            <a:r>
              <a:rPr lang="zh-CN" altLang="en-US" b="1" dirty="0"/>
              <a:t>微信开发者工具</a:t>
            </a:r>
            <a:endParaRPr lang="en-US" altLang="zh-CN" b="1" dirty="0"/>
          </a:p>
          <a:p>
            <a:endParaRPr lang="en-US" altLang="zh-CN" b="1" dirty="0"/>
          </a:p>
          <a:p>
            <a:r>
              <a:rPr lang="zh-CN" altLang="zh-CN" b="1" dirty="0"/>
              <a:t>未投入使用前的环境</a:t>
            </a:r>
          </a:p>
          <a:p>
            <a:pPr lvl="0"/>
            <a:r>
              <a:rPr lang="en-US" altLang="zh-CN" dirty="0"/>
              <a:t>1</a:t>
            </a:r>
            <a:r>
              <a:rPr lang="zh-CN" altLang="en-US" dirty="0"/>
              <a:t>、</a:t>
            </a:r>
            <a:r>
              <a:rPr lang="zh-CN" altLang="zh-CN" dirty="0"/>
              <a:t>在我们学生日常的学习生活中经常会出现因忘记课程上课时间或上课地点等相关课程信息而导致迟到旷课；</a:t>
            </a:r>
          </a:p>
          <a:p>
            <a:pPr lvl="0"/>
            <a:r>
              <a:rPr lang="en-US" altLang="zh-CN" dirty="0"/>
              <a:t>2</a:t>
            </a:r>
            <a:r>
              <a:rPr lang="zh-CN" altLang="en-US" dirty="0"/>
              <a:t>、</a:t>
            </a:r>
            <a:r>
              <a:rPr lang="zh-CN" altLang="zh-CN" dirty="0"/>
              <a:t>期中期末复习没有头绪、忘记老师上课讲的重点；</a:t>
            </a:r>
          </a:p>
          <a:p>
            <a:pPr lvl="0"/>
            <a:r>
              <a:rPr lang="en-US" altLang="zh-CN" dirty="0"/>
              <a:t>3</a:t>
            </a:r>
            <a:r>
              <a:rPr lang="zh-CN" altLang="en-US" dirty="0"/>
              <a:t>、</a:t>
            </a:r>
            <a:r>
              <a:rPr lang="zh-CN" altLang="zh-CN" dirty="0"/>
              <a:t>忘记作业或记错提交日期而延期完成作业等问题。</a:t>
            </a:r>
          </a:p>
          <a:p>
            <a:r>
              <a:rPr lang="zh-CN" altLang="zh-CN" b="1" dirty="0"/>
              <a:t>投入使用后的环境</a:t>
            </a:r>
          </a:p>
          <a:p>
            <a:pPr lvl="0"/>
            <a:r>
              <a:rPr lang="en-US" altLang="zh-CN" dirty="0"/>
              <a:t>1</a:t>
            </a:r>
            <a:r>
              <a:rPr lang="zh-CN" altLang="en-US" dirty="0"/>
              <a:t>、</a:t>
            </a:r>
            <a:r>
              <a:rPr lang="zh-CN" altLang="zh-CN" dirty="0"/>
              <a:t>在我们学生日常的学习生活中经常会出现因忘记课程上课时间或上课地点等相关课程信息的情况，用户可以通过此小程序快速查询将要上的课程的详细信息；</a:t>
            </a:r>
          </a:p>
          <a:p>
            <a:pPr lvl="0"/>
            <a:r>
              <a:rPr lang="en-US" altLang="zh-CN" dirty="0"/>
              <a:t>2</a:t>
            </a:r>
            <a:r>
              <a:rPr lang="zh-CN" altLang="en-US" dirty="0"/>
              <a:t>、</a:t>
            </a:r>
            <a:r>
              <a:rPr lang="zh-CN" altLang="zh-CN" dirty="0"/>
              <a:t>用户不需要翻看书本上记地和画地乱七八糟的笔记，或者漏记的笔记，能够精确的保持平时上课上传的笔记；</a:t>
            </a:r>
          </a:p>
          <a:p>
            <a:pPr lvl="0"/>
            <a:r>
              <a:rPr lang="en-US" altLang="zh-CN" dirty="0"/>
              <a:t>3</a:t>
            </a:r>
            <a:r>
              <a:rPr lang="zh-CN" altLang="en-US" dirty="0"/>
              <a:t>、</a:t>
            </a:r>
            <a:r>
              <a:rPr lang="zh-CN" altLang="zh-CN" dirty="0"/>
              <a:t>添加未完成事项的类似备忘录的功能确保每位同学按时完成作业或者其他待办事项。</a:t>
            </a:r>
          </a:p>
          <a:p>
            <a:pPr lvl="0"/>
            <a:endParaRPr lang="en-US" altLang="zh-CN" sz="1600" dirty="0"/>
          </a:p>
        </p:txBody>
      </p:sp>
    </p:spTree>
    <p:extLst>
      <p:ext uri="{BB962C8B-B14F-4D97-AF65-F5344CB8AC3E}">
        <p14:creationId xmlns:p14="http://schemas.microsoft.com/office/powerpoint/2010/main" val="254086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总体设计</a:t>
              </a: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供选择的方案</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714345" y="649159"/>
            <a:ext cx="5765780" cy="5539978"/>
          </a:xfrm>
          <a:prstGeom prst="rect">
            <a:avLst/>
          </a:prstGeom>
          <a:noFill/>
        </p:spPr>
        <p:txBody>
          <a:bodyPr wrap="square" rtlCol="0">
            <a:spAutoFit/>
          </a:bodyPr>
          <a:lstStyle/>
          <a:p>
            <a:r>
              <a:rPr lang="zh-CN" altLang="zh-CN" b="1" dirty="0"/>
              <a:t>供选择的系统方案</a:t>
            </a:r>
            <a:r>
              <a:rPr lang="en-US" altLang="zh-CN" b="1" dirty="0"/>
              <a:t>1</a:t>
            </a:r>
            <a:endParaRPr lang="zh-CN" altLang="zh-CN" b="1" dirty="0"/>
          </a:p>
          <a:p>
            <a:pPr lvl="0"/>
            <a:r>
              <a:rPr lang="zh-CN" altLang="en-US" sz="1600" dirty="0"/>
              <a:t>小程序开发</a:t>
            </a:r>
          </a:p>
          <a:p>
            <a:pPr lvl="0"/>
            <a:r>
              <a:rPr lang="en-US" altLang="zh-CN" sz="1600" dirty="0"/>
              <a:t>2.3.1.1 </a:t>
            </a:r>
            <a:r>
              <a:rPr lang="zh-CN" altLang="en-US" sz="1600" dirty="0"/>
              <a:t>技术可行性</a:t>
            </a:r>
          </a:p>
          <a:p>
            <a:pPr lvl="0"/>
            <a:r>
              <a:rPr lang="en-US" altLang="zh-CN" sz="1600" dirty="0"/>
              <a:t>Java</a:t>
            </a:r>
            <a:r>
              <a:rPr lang="zh-CN" altLang="en-US" sz="1600" dirty="0"/>
              <a:t>语言更加严谨、健壮和安全，相较于</a:t>
            </a:r>
            <a:r>
              <a:rPr lang="en-US" altLang="zh-CN" sz="1600" dirty="0"/>
              <a:t>Python</a:t>
            </a:r>
            <a:r>
              <a:rPr lang="zh-CN" altLang="en-US" sz="1600" dirty="0"/>
              <a:t>而言，更加成熟，不易出错。但是由此产生的代价是，</a:t>
            </a:r>
            <a:r>
              <a:rPr lang="en-US" altLang="zh-CN" sz="1600" dirty="0"/>
              <a:t>Java</a:t>
            </a:r>
            <a:r>
              <a:rPr lang="zh-CN" altLang="en-US" sz="1600" dirty="0"/>
              <a:t>的语法较</a:t>
            </a:r>
            <a:r>
              <a:rPr lang="en-US" altLang="zh-CN" sz="1600" dirty="0"/>
              <a:t>Python</a:t>
            </a:r>
            <a:r>
              <a:rPr lang="zh-CN" altLang="en-US" sz="1600" dirty="0"/>
              <a:t>复杂很多，因此同样的程序需要更多的代码行数，也会消耗更多的时间成本。同时，</a:t>
            </a:r>
            <a:r>
              <a:rPr lang="en-US" altLang="zh-CN" sz="1600" dirty="0"/>
              <a:t>Java</a:t>
            </a:r>
            <a:r>
              <a:rPr lang="zh-CN" altLang="en-US" sz="1600" dirty="0"/>
              <a:t>也更加缺乏灵活性。</a:t>
            </a:r>
          </a:p>
          <a:p>
            <a:pPr lvl="0"/>
            <a:r>
              <a:rPr lang="en-US" altLang="zh-CN" sz="1600" dirty="0"/>
              <a:t>2.3.1.2 </a:t>
            </a:r>
            <a:r>
              <a:rPr lang="zh-CN" altLang="en-US" sz="1600" dirty="0"/>
              <a:t>经济可行性</a:t>
            </a:r>
          </a:p>
          <a:p>
            <a:pPr lvl="0"/>
            <a:r>
              <a:rPr lang="zh-CN" altLang="en-US" sz="1600" dirty="0"/>
              <a:t>支出：</a:t>
            </a:r>
          </a:p>
          <a:p>
            <a:pPr lvl="0"/>
            <a:r>
              <a:rPr lang="en-US" altLang="zh-CN" sz="1600" dirty="0"/>
              <a:t>1.</a:t>
            </a:r>
            <a:r>
              <a:rPr lang="zh-CN" altLang="en-US" sz="1600" dirty="0"/>
              <a:t>云服务器租金</a:t>
            </a:r>
          </a:p>
          <a:p>
            <a:pPr lvl="0"/>
            <a:r>
              <a:rPr lang="en-US" altLang="zh-CN" sz="1600" dirty="0"/>
              <a:t>2.Office</a:t>
            </a:r>
            <a:r>
              <a:rPr lang="zh-CN" altLang="en-US" sz="1600" dirty="0"/>
              <a:t>正版费用</a:t>
            </a:r>
          </a:p>
          <a:p>
            <a:pPr lvl="0"/>
            <a:r>
              <a:rPr lang="en-US" altLang="zh-CN" sz="1600" dirty="0"/>
              <a:t>3.Windows 10 </a:t>
            </a:r>
            <a:r>
              <a:rPr lang="zh-CN" altLang="en-US" sz="1600" dirty="0"/>
              <a:t>正版费用</a:t>
            </a:r>
          </a:p>
          <a:p>
            <a:pPr lvl="0"/>
            <a:r>
              <a:rPr lang="zh-CN" altLang="en-US" sz="1600" dirty="0"/>
              <a:t>收入：</a:t>
            </a:r>
          </a:p>
          <a:p>
            <a:pPr lvl="0"/>
            <a:r>
              <a:rPr lang="en-US" altLang="zh-CN" sz="1600" dirty="0"/>
              <a:t>1.</a:t>
            </a:r>
            <a:r>
              <a:rPr lang="zh-CN" altLang="en-US" sz="1600" dirty="0"/>
              <a:t>小程序内广告收入</a:t>
            </a:r>
          </a:p>
          <a:p>
            <a:pPr lvl="0"/>
            <a:r>
              <a:rPr lang="en-US" altLang="zh-CN" sz="1600" dirty="0"/>
              <a:t>2. </a:t>
            </a:r>
            <a:r>
              <a:rPr lang="zh-CN" altLang="en-US" sz="1600" dirty="0"/>
              <a:t>按照网站人数增加带来的一系列收益，包括但不限于：资料出售、会员加速等。</a:t>
            </a:r>
          </a:p>
          <a:p>
            <a:pPr lvl="0"/>
            <a:r>
              <a:rPr lang="en-US" altLang="zh-CN" sz="1600" dirty="0"/>
              <a:t>2.3.1.3 </a:t>
            </a:r>
            <a:r>
              <a:rPr lang="zh-CN" altLang="en-US" sz="1600" dirty="0"/>
              <a:t>操作可行性</a:t>
            </a:r>
          </a:p>
          <a:p>
            <a:pPr lvl="0"/>
            <a:r>
              <a:rPr lang="zh-CN" altLang="en-US" sz="1600" dirty="0"/>
              <a:t>微信小程序是基于微信下的软件，它不是</a:t>
            </a:r>
            <a:r>
              <a:rPr lang="en-US" altLang="zh-CN" sz="1600" dirty="0"/>
              <a:t>APP</a:t>
            </a:r>
            <a:r>
              <a:rPr lang="zh-CN" altLang="en-US" sz="1600" dirty="0"/>
              <a:t>，却能够拥有与</a:t>
            </a:r>
            <a:r>
              <a:rPr lang="en-US" altLang="zh-CN" sz="1600" dirty="0"/>
              <a:t>APP</a:t>
            </a:r>
            <a:r>
              <a:rPr lang="zh-CN" altLang="en-US" sz="1600" dirty="0"/>
              <a:t>相似的功能，而且小程序不需要下载，可以立即使用，方便简洁。对用户来说操作简单，对于程序员来说，微信小程序的制作比</a:t>
            </a:r>
            <a:r>
              <a:rPr lang="en-US" altLang="zh-CN" sz="1600" dirty="0"/>
              <a:t>APP</a:t>
            </a:r>
            <a:r>
              <a:rPr lang="zh-CN" altLang="en-US" sz="1600" dirty="0"/>
              <a:t>会简单一些。</a:t>
            </a:r>
          </a:p>
          <a:p>
            <a:pPr lvl="0"/>
            <a:endParaRPr lang="en-US" altLang="zh-CN" sz="1600" dirty="0"/>
          </a:p>
        </p:txBody>
      </p:sp>
    </p:spTree>
    <p:extLst>
      <p:ext uri="{BB962C8B-B14F-4D97-AF65-F5344CB8AC3E}">
        <p14:creationId xmlns:p14="http://schemas.microsoft.com/office/powerpoint/2010/main" val="161220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总体设计</a:t>
              </a: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供选择的方案</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714345" y="649159"/>
            <a:ext cx="5765780" cy="6032421"/>
          </a:xfrm>
          <a:prstGeom prst="rect">
            <a:avLst/>
          </a:prstGeom>
          <a:noFill/>
        </p:spPr>
        <p:txBody>
          <a:bodyPr wrap="square" rtlCol="0">
            <a:spAutoFit/>
          </a:bodyPr>
          <a:lstStyle/>
          <a:p>
            <a:r>
              <a:rPr lang="zh-CN" altLang="zh-CN" b="1" dirty="0"/>
              <a:t>供选择的系统方案</a:t>
            </a:r>
            <a:r>
              <a:rPr lang="en-US" altLang="zh-CN" b="1" dirty="0"/>
              <a:t>2</a:t>
            </a:r>
            <a:endParaRPr lang="zh-CN" altLang="zh-CN" b="1" dirty="0"/>
          </a:p>
          <a:p>
            <a:r>
              <a:rPr lang="zh-CN" altLang="zh-CN" sz="1600" dirty="0"/>
              <a:t>安卓端</a:t>
            </a:r>
            <a:r>
              <a:rPr lang="en-US" altLang="zh-CN" sz="1600" dirty="0"/>
              <a:t>App</a:t>
            </a:r>
            <a:r>
              <a:rPr lang="zh-CN" altLang="zh-CN" sz="1600" dirty="0"/>
              <a:t>开发（</a:t>
            </a:r>
            <a:r>
              <a:rPr lang="en-US" altLang="zh-CN" sz="1600" dirty="0"/>
              <a:t>Java</a:t>
            </a:r>
            <a:r>
              <a:rPr lang="zh-CN" altLang="zh-CN" sz="1600" dirty="0"/>
              <a:t>）</a:t>
            </a:r>
          </a:p>
          <a:p>
            <a:r>
              <a:rPr lang="en-US" altLang="zh-CN" sz="1600" dirty="0"/>
              <a:t>2.3.3.1</a:t>
            </a:r>
            <a:r>
              <a:rPr lang="zh-CN" altLang="zh-CN" sz="1600" dirty="0"/>
              <a:t>技术可行性</a:t>
            </a:r>
          </a:p>
          <a:p>
            <a:r>
              <a:rPr lang="en-US" altLang="zh-CN" sz="1600" dirty="0"/>
              <a:t>Java</a:t>
            </a:r>
            <a:r>
              <a:rPr lang="zh-CN" altLang="zh-CN" sz="1600" dirty="0"/>
              <a:t>语言更加严谨、健壮和安全，相较于</a:t>
            </a:r>
            <a:r>
              <a:rPr lang="en-US" altLang="zh-CN" sz="1600" dirty="0"/>
              <a:t>Python</a:t>
            </a:r>
            <a:r>
              <a:rPr lang="zh-CN" altLang="zh-CN" sz="1600" dirty="0"/>
              <a:t>而言，更加成熟，不易出错。但是由此产生的代价是，</a:t>
            </a:r>
            <a:r>
              <a:rPr lang="en-US" altLang="zh-CN" sz="1600" dirty="0"/>
              <a:t>Java</a:t>
            </a:r>
            <a:r>
              <a:rPr lang="zh-CN" altLang="zh-CN" sz="1600" dirty="0"/>
              <a:t>的语法较</a:t>
            </a:r>
            <a:r>
              <a:rPr lang="en-US" altLang="zh-CN" sz="1600" dirty="0"/>
              <a:t>Python</a:t>
            </a:r>
            <a:r>
              <a:rPr lang="zh-CN" altLang="zh-CN" sz="1600" dirty="0"/>
              <a:t>复杂很多，因此同样的程序需要更多的代码行数，也会消耗更多的时间成本。同时，</a:t>
            </a:r>
            <a:r>
              <a:rPr lang="en-US" altLang="zh-CN" sz="1600" dirty="0"/>
              <a:t>Java</a:t>
            </a:r>
            <a:r>
              <a:rPr lang="zh-CN" altLang="zh-CN" sz="1600" dirty="0"/>
              <a:t>也更加缺乏灵活性。</a:t>
            </a:r>
          </a:p>
          <a:p>
            <a:r>
              <a:rPr lang="en-US" altLang="zh-CN" sz="1600" dirty="0"/>
              <a:t>2.3.3.2</a:t>
            </a:r>
            <a:r>
              <a:rPr lang="zh-CN" altLang="zh-CN" sz="1600" dirty="0"/>
              <a:t>经济可行性</a:t>
            </a:r>
          </a:p>
          <a:p>
            <a:r>
              <a:rPr lang="zh-CN" altLang="zh-CN" sz="1600" dirty="0"/>
              <a:t>支出：</a:t>
            </a:r>
          </a:p>
          <a:p>
            <a:r>
              <a:rPr lang="en-US" altLang="zh-CN" sz="1600" dirty="0"/>
              <a:t>1.</a:t>
            </a:r>
            <a:r>
              <a:rPr lang="zh-CN" altLang="zh-CN" sz="1600" dirty="0"/>
              <a:t>云服务器租金</a:t>
            </a:r>
          </a:p>
          <a:p>
            <a:r>
              <a:rPr lang="en-US" altLang="zh-CN" sz="1600" dirty="0"/>
              <a:t>2.Office</a:t>
            </a:r>
            <a:r>
              <a:rPr lang="zh-CN" altLang="zh-CN" sz="1600" dirty="0"/>
              <a:t>正版费用</a:t>
            </a:r>
          </a:p>
          <a:p>
            <a:r>
              <a:rPr lang="en-US" altLang="zh-CN" sz="1600" dirty="0"/>
              <a:t>3.Windows 10 </a:t>
            </a:r>
            <a:r>
              <a:rPr lang="zh-CN" altLang="zh-CN" sz="1600" dirty="0"/>
              <a:t>正版费用</a:t>
            </a:r>
          </a:p>
          <a:p>
            <a:r>
              <a:rPr lang="en-US" altLang="zh-CN" sz="1600" dirty="0"/>
              <a:t> </a:t>
            </a:r>
            <a:endParaRPr lang="zh-CN" altLang="zh-CN" sz="1600" dirty="0"/>
          </a:p>
          <a:p>
            <a:r>
              <a:rPr lang="zh-CN" altLang="zh-CN" sz="1600" dirty="0"/>
              <a:t>收入：</a:t>
            </a:r>
          </a:p>
          <a:p>
            <a:r>
              <a:rPr lang="en-US" altLang="zh-CN" sz="1600" dirty="0"/>
              <a:t>1.App</a:t>
            </a:r>
            <a:r>
              <a:rPr lang="zh-CN" altLang="zh-CN" sz="1600" dirty="0"/>
              <a:t>内的广告收入</a:t>
            </a:r>
          </a:p>
          <a:p>
            <a:r>
              <a:rPr lang="en-US" altLang="zh-CN" sz="1600" dirty="0"/>
              <a:t>2. </a:t>
            </a:r>
            <a:r>
              <a:rPr lang="zh-CN" altLang="zh-CN" sz="1600" dirty="0"/>
              <a:t>按照网站人数增加带来的一系列收益，包括但不限于：资料出售、会员加速等。</a:t>
            </a:r>
          </a:p>
          <a:p>
            <a:r>
              <a:rPr lang="en-US" altLang="zh-CN" sz="1600" dirty="0"/>
              <a:t> </a:t>
            </a:r>
            <a:endParaRPr lang="zh-CN" altLang="zh-CN" sz="1600" dirty="0"/>
          </a:p>
          <a:p>
            <a:r>
              <a:rPr lang="en-US" altLang="zh-CN" sz="1600" dirty="0"/>
              <a:t>2.3.3.3</a:t>
            </a:r>
            <a:r>
              <a:rPr lang="zh-CN" altLang="zh-CN" sz="1600" dirty="0"/>
              <a:t>操作可行性</a:t>
            </a:r>
          </a:p>
          <a:p>
            <a:r>
              <a:rPr lang="zh-CN" altLang="zh-CN" sz="1600" dirty="0"/>
              <a:t>操作方面主要涉及到的方面是人机交互。考虑到在安卓</a:t>
            </a:r>
            <a:r>
              <a:rPr lang="en-US" altLang="zh-CN" sz="1600" dirty="0"/>
              <a:t>App</a:t>
            </a:r>
            <a:r>
              <a:rPr lang="zh-CN" altLang="zh-CN" sz="1600" dirty="0"/>
              <a:t>领域有很多优秀的交互界面可供借鉴，并且安卓端已经有较为统一的一套交互逻辑，用户也已经比较熟悉，所以操作可行性方面达到易用的水平并不困难。</a:t>
            </a:r>
          </a:p>
          <a:p>
            <a:pPr lvl="0"/>
            <a:endParaRPr lang="en-US" altLang="zh-CN" sz="1600" dirty="0"/>
          </a:p>
        </p:txBody>
      </p:sp>
    </p:spTree>
    <p:extLst>
      <p:ext uri="{BB962C8B-B14F-4D97-AF65-F5344CB8AC3E}">
        <p14:creationId xmlns:p14="http://schemas.microsoft.com/office/powerpoint/2010/main" val="210221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接口设计</a:t>
              </a: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569660"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用户接口	</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5" y="693497"/>
            <a:ext cx="5765780" cy="1200329"/>
          </a:xfrm>
          <a:prstGeom prst="rect">
            <a:avLst/>
          </a:prstGeom>
          <a:noFill/>
        </p:spPr>
        <p:txBody>
          <a:bodyPr wrap="square" rtlCol="0">
            <a:spAutoFit/>
          </a:bodyPr>
          <a:lstStyle/>
          <a:p>
            <a:pPr lvl="0"/>
            <a:r>
              <a:rPr lang="zh-CN" altLang="zh-CN" dirty="0"/>
              <a:t>将要采用的图形用户界面（</a:t>
            </a:r>
            <a:r>
              <a:rPr lang="en-US" altLang="zh-CN" dirty="0"/>
              <a:t>GUI</a:t>
            </a:r>
            <a:r>
              <a:rPr lang="zh-CN" altLang="zh-CN" dirty="0"/>
              <a:t>）标准。</a:t>
            </a:r>
          </a:p>
          <a:p>
            <a:pPr lvl="0"/>
            <a:r>
              <a:rPr lang="zh-CN" altLang="zh-CN" dirty="0"/>
              <a:t>屏幕布局自适应。</a:t>
            </a:r>
          </a:p>
          <a:p>
            <a:pPr lvl="0"/>
            <a:r>
              <a:rPr lang="zh-CN" altLang="zh-CN" dirty="0"/>
              <a:t>每个屏幕的标准按钮（参考</a:t>
            </a:r>
            <a:r>
              <a:rPr lang="en-US" altLang="zh-CN" dirty="0"/>
              <a:t>UI</a:t>
            </a:r>
            <a:r>
              <a:rPr lang="zh-CN" altLang="zh-CN" dirty="0"/>
              <a:t>界面图）；</a:t>
            </a:r>
          </a:p>
          <a:p>
            <a:pPr lvl="0"/>
            <a:r>
              <a:rPr lang="zh-CN" altLang="zh-CN" dirty="0"/>
              <a:t>错误信息显示标准——提示框跳出错误信息。</a:t>
            </a:r>
          </a:p>
        </p:txBody>
      </p:sp>
      <p:sp>
        <p:nvSpPr>
          <p:cNvPr id="8" name="文本框 7">
            <a:extLst>
              <a:ext uri="{FF2B5EF4-FFF2-40B4-BE49-F238E27FC236}">
                <a16:creationId xmlns:a16="http://schemas.microsoft.com/office/drawing/2014/main" id="{5EB56289-E0F1-41E5-A4B2-FD0A5DD37F9A}"/>
              </a:ext>
            </a:extLst>
          </p:cNvPr>
          <p:cNvSpPr txBox="1"/>
          <p:nvPr/>
        </p:nvSpPr>
        <p:spPr>
          <a:xfrm>
            <a:off x="2657365" y="2014856"/>
            <a:ext cx="1569660"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外部接口	</a:t>
            </a:r>
          </a:p>
        </p:txBody>
      </p:sp>
      <p:sp>
        <p:nvSpPr>
          <p:cNvPr id="9" name="文本框 8">
            <a:extLst>
              <a:ext uri="{FF2B5EF4-FFF2-40B4-BE49-F238E27FC236}">
                <a16:creationId xmlns:a16="http://schemas.microsoft.com/office/drawing/2014/main" id="{71026C50-FAC1-4368-8D5D-AE14D48A9EFC}"/>
              </a:ext>
            </a:extLst>
          </p:cNvPr>
          <p:cNvSpPr txBox="1"/>
          <p:nvPr/>
        </p:nvSpPr>
        <p:spPr>
          <a:xfrm>
            <a:off x="2657365" y="2414966"/>
            <a:ext cx="5765780" cy="4524315"/>
          </a:xfrm>
          <a:prstGeom prst="rect">
            <a:avLst/>
          </a:prstGeom>
          <a:noFill/>
        </p:spPr>
        <p:txBody>
          <a:bodyPr wrap="square" rtlCol="0">
            <a:spAutoFit/>
          </a:bodyPr>
          <a:lstStyle/>
          <a:p>
            <a:pPr lvl="0"/>
            <a:r>
              <a:rPr lang="en-US" altLang="zh-CN" dirty="0"/>
              <a:t>3.2.1</a:t>
            </a:r>
            <a:r>
              <a:rPr lang="zh-CN" altLang="en-US" dirty="0"/>
              <a:t>软件接口</a:t>
            </a:r>
          </a:p>
          <a:p>
            <a:pPr lvl="0"/>
            <a:r>
              <a:rPr lang="zh-CN" altLang="en-US" dirty="0"/>
              <a:t>软件接口名称	接口描述</a:t>
            </a:r>
          </a:p>
          <a:p>
            <a:pPr lvl="0"/>
            <a:r>
              <a:rPr lang="zh-CN" altLang="en-US" dirty="0"/>
              <a:t>系统信息	</a:t>
            </a:r>
            <a:r>
              <a:rPr lang="en-US" altLang="zh-CN" dirty="0" err="1"/>
              <a:t>api.add_resource</a:t>
            </a:r>
            <a:r>
              <a:rPr lang="en-US" altLang="zh-CN" dirty="0"/>
              <a:t>()</a:t>
            </a:r>
          </a:p>
          <a:p>
            <a:pPr lvl="0"/>
            <a:endParaRPr lang="en-US" altLang="zh-CN" dirty="0"/>
          </a:p>
          <a:p>
            <a:pPr lvl="0"/>
            <a:r>
              <a:rPr lang="en-US" altLang="zh-CN" dirty="0"/>
              <a:t>3.2.2</a:t>
            </a:r>
            <a:r>
              <a:rPr lang="zh-CN" altLang="en-US" dirty="0"/>
              <a:t>硬件接口</a:t>
            </a:r>
          </a:p>
          <a:p>
            <a:pPr lvl="0"/>
            <a:r>
              <a:rPr lang="zh-CN" altLang="en-US" dirty="0"/>
              <a:t>硬件接口名称	接口描述</a:t>
            </a:r>
          </a:p>
          <a:p>
            <a:pPr lvl="0"/>
            <a:r>
              <a:rPr lang="zh-CN" altLang="en-US" dirty="0"/>
              <a:t>交互反馈	</a:t>
            </a:r>
            <a:r>
              <a:rPr lang="en-US" altLang="zh-CN" dirty="0" err="1"/>
              <a:t>self.client.connect</a:t>
            </a:r>
            <a:r>
              <a:rPr lang="en-US" altLang="zh-CN" dirty="0"/>
              <a:t>() </a:t>
            </a:r>
          </a:p>
          <a:p>
            <a:pPr lvl="0"/>
            <a:r>
              <a:rPr lang="zh-CN" altLang="en-US" dirty="0"/>
              <a:t>下拉刷新	</a:t>
            </a:r>
            <a:r>
              <a:rPr lang="en-US" altLang="zh-CN" dirty="0"/>
              <a:t>ajax</a:t>
            </a:r>
          </a:p>
          <a:p>
            <a:pPr lvl="0"/>
            <a:endParaRPr lang="en-US" altLang="zh-CN" dirty="0"/>
          </a:p>
          <a:p>
            <a:pPr lvl="0"/>
            <a:r>
              <a:rPr lang="en-US" altLang="zh-CN" dirty="0"/>
              <a:t>3.2.3	</a:t>
            </a:r>
            <a:r>
              <a:rPr lang="zh-CN" altLang="en-US" dirty="0"/>
              <a:t>开放接口</a:t>
            </a:r>
          </a:p>
          <a:p>
            <a:pPr lvl="0"/>
            <a:r>
              <a:rPr lang="zh-CN" altLang="en-US" dirty="0"/>
              <a:t>开放接口名称	接口描述</a:t>
            </a:r>
          </a:p>
          <a:p>
            <a:pPr lvl="0"/>
            <a:r>
              <a:rPr lang="zh-CN" altLang="en-US" dirty="0"/>
              <a:t>登录</a:t>
            </a:r>
            <a:r>
              <a:rPr lang="en-US" altLang="zh-CN" dirty="0"/>
              <a:t>/</a:t>
            </a:r>
            <a:r>
              <a:rPr lang="zh-CN" altLang="en-US" dirty="0"/>
              <a:t>注册	</a:t>
            </a:r>
            <a:r>
              <a:rPr lang="en-US" altLang="zh-CN" dirty="0"/>
              <a:t>username = </a:t>
            </a:r>
            <a:r>
              <a:rPr lang="en-US" altLang="zh-CN" dirty="0" err="1"/>
              <a:t>request.values.get</a:t>
            </a:r>
            <a:r>
              <a:rPr lang="en-US" altLang="zh-CN" dirty="0"/>
              <a:t>()  </a:t>
            </a:r>
          </a:p>
          <a:p>
            <a:pPr lvl="0"/>
            <a:r>
              <a:rPr lang="en-US" altLang="zh-CN" dirty="0"/>
              <a:t>password = </a:t>
            </a:r>
            <a:r>
              <a:rPr lang="en-US" altLang="zh-CN" dirty="0" err="1"/>
              <a:t>request.values.get</a:t>
            </a:r>
            <a:r>
              <a:rPr lang="en-US" altLang="zh-CN" dirty="0"/>
              <a:t>()</a:t>
            </a:r>
          </a:p>
          <a:p>
            <a:pPr lvl="0"/>
            <a:r>
              <a:rPr lang="zh-CN" altLang="en-US" dirty="0"/>
              <a:t>用户信息	</a:t>
            </a:r>
            <a:r>
              <a:rPr lang="en-US" altLang="zh-CN" dirty="0" err="1"/>
              <a:t>db</a:t>
            </a:r>
            <a:r>
              <a:rPr lang="en-US" altLang="zh-CN" dirty="0"/>
              <a:t> = </a:t>
            </a:r>
            <a:r>
              <a:rPr lang="en-US" altLang="zh-CN" dirty="0" err="1"/>
              <a:t>MySQLdb.connect</a:t>
            </a:r>
            <a:r>
              <a:rPr lang="en-US" altLang="zh-CN" dirty="0"/>
              <a:t>()</a:t>
            </a:r>
          </a:p>
          <a:p>
            <a:pPr lvl="0"/>
            <a:r>
              <a:rPr lang="en-US" altLang="zh-CN" dirty="0"/>
              <a:t>data = </a:t>
            </a:r>
            <a:r>
              <a:rPr lang="en-US" altLang="zh-CN" dirty="0" err="1"/>
              <a:t>cursor.fetchone</a:t>
            </a:r>
            <a:r>
              <a:rPr lang="en-US" altLang="zh-CN" dirty="0"/>
              <a:t>()</a:t>
            </a:r>
          </a:p>
          <a:p>
            <a:pPr lvl="0"/>
            <a:endParaRPr lang="zh-CN" altLang="zh-CN" dirty="0"/>
          </a:p>
        </p:txBody>
      </p:sp>
    </p:spTree>
    <p:extLst>
      <p:ext uri="{BB962C8B-B14F-4D97-AF65-F5344CB8AC3E}">
        <p14:creationId xmlns:p14="http://schemas.microsoft.com/office/powerpoint/2010/main" val="58594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110739"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75372" y="703490"/>
              <a:ext cx="1887794"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各种图</a:t>
              </a:r>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739" y="1604848"/>
            <a:ext cx="7033261" cy="3648304"/>
          </a:xfrm>
          <a:prstGeom prst="rect">
            <a:avLst/>
          </a:prstGeom>
        </p:spPr>
      </p:pic>
      <p:sp>
        <p:nvSpPr>
          <p:cNvPr id="7" name="文本框 6">
            <a:extLst>
              <a:ext uri="{FF2B5EF4-FFF2-40B4-BE49-F238E27FC236}">
                <a16:creationId xmlns:a16="http://schemas.microsoft.com/office/drawing/2014/main" id="{7AC8FFC3-B8AC-4F1A-AA33-DBDCAB201C53}"/>
              </a:ext>
            </a:extLst>
          </p:cNvPr>
          <p:cNvSpPr txBox="1"/>
          <p:nvPr/>
        </p:nvSpPr>
        <p:spPr>
          <a:xfrm>
            <a:off x="2657365" y="237843"/>
            <a:ext cx="1361270"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、甘特图</a:t>
            </a:r>
          </a:p>
        </p:txBody>
      </p:sp>
    </p:spTree>
    <p:extLst>
      <p:ext uri="{BB962C8B-B14F-4D97-AF65-F5344CB8AC3E}">
        <p14:creationId xmlns:p14="http://schemas.microsoft.com/office/powerpoint/2010/main" val="202346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110739"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75372" y="703490"/>
              <a:ext cx="1887794"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各种图</a:t>
              </a:r>
            </a:p>
          </p:txBody>
        </p:sp>
      </p:grpSp>
      <p:sp>
        <p:nvSpPr>
          <p:cNvPr id="7" name="文本框 6">
            <a:extLst>
              <a:ext uri="{FF2B5EF4-FFF2-40B4-BE49-F238E27FC236}">
                <a16:creationId xmlns:a16="http://schemas.microsoft.com/office/drawing/2014/main" id="{7AC8FFC3-B8AC-4F1A-AA33-DBDCAB201C53}"/>
              </a:ext>
            </a:extLst>
          </p:cNvPr>
          <p:cNvSpPr txBox="1"/>
          <p:nvPr/>
        </p:nvSpPr>
        <p:spPr>
          <a:xfrm>
            <a:off x="2657365" y="237843"/>
            <a:ext cx="1265090"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E-R</a:t>
            </a:r>
            <a:r>
              <a:rPr lang="zh-CN" altLang="en-US" sz="2000" dirty="0">
                <a:latin typeface="微软雅黑" panose="020B0503020204020204" pitchFamily="34" charset="-122"/>
                <a:ea typeface="微软雅黑" panose="020B0503020204020204" pitchFamily="34" charset="-122"/>
              </a:rPr>
              <a:t>图</a:t>
            </a:r>
          </a:p>
        </p:txBody>
      </p:sp>
      <p:pic>
        <p:nvPicPr>
          <p:cNvPr id="1026" name="Picture 2">
            <a:extLst>
              <a:ext uri="{FF2B5EF4-FFF2-40B4-BE49-F238E27FC236}">
                <a16:creationId xmlns:a16="http://schemas.microsoft.com/office/drawing/2014/main" id="{C29F1DC3-3929-492D-AFFE-3FC2AD0B7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739" y="1450181"/>
            <a:ext cx="6680523" cy="395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69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110739"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75372" y="703490"/>
              <a:ext cx="1887794"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各种图</a:t>
              </a:r>
            </a:p>
          </p:txBody>
        </p:sp>
      </p:grpSp>
      <p:sp>
        <p:nvSpPr>
          <p:cNvPr id="7" name="文本框 6">
            <a:extLst>
              <a:ext uri="{FF2B5EF4-FFF2-40B4-BE49-F238E27FC236}">
                <a16:creationId xmlns:a16="http://schemas.microsoft.com/office/drawing/2014/main" id="{7AC8FFC3-B8AC-4F1A-AA33-DBDCAB201C53}"/>
              </a:ext>
            </a:extLst>
          </p:cNvPr>
          <p:cNvSpPr txBox="1"/>
          <p:nvPr/>
        </p:nvSpPr>
        <p:spPr>
          <a:xfrm>
            <a:off x="2657365" y="237843"/>
            <a:ext cx="1359668"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、流程图</a:t>
            </a:r>
          </a:p>
        </p:txBody>
      </p:sp>
      <p:sp>
        <p:nvSpPr>
          <p:cNvPr id="2" name="Rectangle 2">
            <a:extLst>
              <a:ext uri="{FF2B5EF4-FFF2-40B4-BE49-F238E27FC236}">
                <a16:creationId xmlns:a16="http://schemas.microsoft.com/office/drawing/2014/main" id="{D81661D8-1FCE-4D92-9B38-8A2D27AB9D06}"/>
              </a:ext>
            </a:extLst>
          </p:cNvPr>
          <p:cNvSpPr>
            <a:spLocks noChangeArrowheads="1"/>
          </p:cNvSpPr>
          <p:nvPr/>
        </p:nvSpPr>
        <p:spPr bwMode="auto">
          <a:xfrm>
            <a:off x="3432313" y="873946"/>
            <a:ext cx="76746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A6D3301F-0091-43D7-93F7-9B908EF68CEE}"/>
              </a:ext>
            </a:extLst>
          </p:cNvPr>
          <p:cNvGraphicFramePr>
            <a:graphicFrameLocks noChangeAspect="1"/>
          </p:cNvGraphicFramePr>
          <p:nvPr>
            <p:extLst>
              <p:ext uri="{D42A27DB-BD31-4B8C-83A1-F6EECF244321}">
                <p14:modId xmlns:p14="http://schemas.microsoft.com/office/powerpoint/2010/main" val="1961140294"/>
              </p:ext>
            </p:extLst>
          </p:nvPr>
        </p:nvGraphicFramePr>
        <p:xfrm>
          <a:off x="3432314" y="873948"/>
          <a:ext cx="4426226" cy="5589410"/>
        </p:xfrm>
        <a:graphic>
          <a:graphicData uri="http://schemas.openxmlformats.org/presentationml/2006/ole">
            <mc:AlternateContent xmlns:mc="http://schemas.openxmlformats.org/markup-compatibility/2006">
              <mc:Choice xmlns:v="urn:schemas-microsoft-com:vml" Requires="v">
                <p:oleObj spid="_x0000_s2055" r:id="rId3" imgW="5772038" imgH="7296217" progId="Visio.Drawing.15">
                  <p:embed/>
                </p:oleObj>
              </mc:Choice>
              <mc:Fallback>
                <p:oleObj r:id="rId3" imgW="5772038" imgH="7296217"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2314" y="873948"/>
                        <a:ext cx="4426226" cy="5589410"/>
                      </a:xfrm>
                      <a:prstGeom prst="rect">
                        <a:avLst/>
                      </a:prstGeom>
                      <a:noFill/>
                    </p:spPr>
                  </p:pic>
                </p:oleObj>
              </mc:Fallback>
            </mc:AlternateContent>
          </a:graphicData>
        </a:graphic>
      </p:graphicFrame>
    </p:spTree>
    <p:extLst>
      <p:ext uri="{BB962C8B-B14F-4D97-AF65-F5344CB8AC3E}">
        <p14:creationId xmlns:p14="http://schemas.microsoft.com/office/powerpoint/2010/main" val="388506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110739"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75372" y="703490"/>
              <a:ext cx="1887794"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各种图</a:t>
              </a:r>
            </a:p>
          </p:txBody>
        </p:sp>
      </p:grpSp>
      <p:sp>
        <p:nvSpPr>
          <p:cNvPr id="7" name="文本框 6">
            <a:extLst>
              <a:ext uri="{FF2B5EF4-FFF2-40B4-BE49-F238E27FC236}">
                <a16:creationId xmlns:a16="http://schemas.microsoft.com/office/drawing/2014/main" id="{7AC8FFC3-B8AC-4F1A-AA33-DBDCAB201C53}"/>
              </a:ext>
            </a:extLst>
          </p:cNvPr>
          <p:cNvSpPr txBox="1"/>
          <p:nvPr/>
        </p:nvSpPr>
        <p:spPr>
          <a:xfrm>
            <a:off x="2657365" y="237843"/>
            <a:ext cx="1487908"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HIPO</a:t>
            </a:r>
            <a:r>
              <a:rPr lang="zh-CN" altLang="en-US" sz="2000" dirty="0">
                <a:latin typeface="微软雅黑" panose="020B0503020204020204" pitchFamily="34" charset="-122"/>
                <a:ea typeface="微软雅黑" panose="020B0503020204020204" pitchFamily="34" charset="-122"/>
              </a:rPr>
              <a:t>图</a:t>
            </a:r>
          </a:p>
        </p:txBody>
      </p:sp>
      <p:sp>
        <p:nvSpPr>
          <p:cNvPr id="2" name="Rectangle 2">
            <a:extLst>
              <a:ext uri="{FF2B5EF4-FFF2-40B4-BE49-F238E27FC236}">
                <a16:creationId xmlns:a16="http://schemas.microsoft.com/office/drawing/2014/main" id="{D81661D8-1FCE-4D92-9B38-8A2D27AB9D06}"/>
              </a:ext>
            </a:extLst>
          </p:cNvPr>
          <p:cNvSpPr>
            <a:spLocks noChangeArrowheads="1"/>
          </p:cNvSpPr>
          <p:nvPr/>
        </p:nvSpPr>
        <p:spPr bwMode="auto">
          <a:xfrm>
            <a:off x="3432313" y="873946"/>
            <a:ext cx="76746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6C8FE1F4-7B74-4290-94F9-BD7BAB445229}"/>
              </a:ext>
            </a:extLst>
          </p:cNvPr>
          <p:cNvSpPr>
            <a:spLocks noChangeArrowheads="1"/>
          </p:cNvSpPr>
          <p:nvPr/>
        </p:nvSpPr>
        <p:spPr bwMode="auto">
          <a:xfrm>
            <a:off x="2657365" y="11913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25792209-B82E-49A1-BD57-72732817FB07}"/>
              </a:ext>
            </a:extLst>
          </p:cNvPr>
          <p:cNvGraphicFramePr>
            <a:graphicFrameLocks noChangeAspect="1"/>
          </p:cNvGraphicFramePr>
          <p:nvPr>
            <p:extLst>
              <p:ext uri="{D42A27DB-BD31-4B8C-83A1-F6EECF244321}">
                <p14:modId xmlns:p14="http://schemas.microsoft.com/office/powerpoint/2010/main" val="2085398950"/>
              </p:ext>
            </p:extLst>
          </p:nvPr>
        </p:nvGraphicFramePr>
        <p:xfrm>
          <a:off x="2657365" y="1191391"/>
          <a:ext cx="5265738" cy="4792663"/>
        </p:xfrm>
        <a:graphic>
          <a:graphicData uri="http://schemas.openxmlformats.org/presentationml/2006/ole">
            <mc:AlternateContent xmlns:mc="http://schemas.openxmlformats.org/markup-compatibility/2006">
              <mc:Choice xmlns:v="urn:schemas-microsoft-com:vml" Requires="v">
                <p:oleObj spid="_x0000_s5123" r:id="rId3" imgW="8763150" imgH="7972425" progId="Visio.Drawing.15">
                  <p:embed/>
                </p:oleObj>
              </mc:Choice>
              <mc:Fallback>
                <p:oleObj r:id="rId3" imgW="8763150" imgH="797242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7365" y="1191391"/>
                        <a:ext cx="5265738" cy="479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32508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
            <a:extLst>
              <a:ext uri="{FF2B5EF4-FFF2-40B4-BE49-F238E27FC236}">
                <a16:creationId xmlns:a16="http://schemas.microsoft.com/office/drawing/2014/main" id="{DA2DD40C-5452-4C2E-961A-28713678FE70}"/>
              </a:ext>
            </a:extLst>
          </p:cNvPr>
          <p:cNvGrpSpPr/>
          <p:nvPr/>
        </p:nvGrpSpPr>
        <p:grpSpPr>
          <a:xfrm>
            <a:off x="2" y="0"/>
            <a:ext cx="2447461" cy="6858000"/>
            <a:chOff x="0" y="0"/>
            <a:chExt cx="2447461" cy="6858000"/>
          </a:xfrm>
        </p:grpSpPr>
        <p:sp>
          <p:nvSpPr>
            <p:cNvPr id="14" name="矩形 13">
              <a:extLst>
                <a:ext uri="{FF2B5EF4-FFF2-40B4-BE49-F238E27FC236}">
                  <a16:creationId xmlns:a16="http://schemas.microsoft.com/office/drawing/2014/main" id="{B4E0122F-E1D4-4A24-B900-4B130D82741E}"/>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F9CD1CA-F01E-4E35-BB5E-8BBFE9286116}"/>
                </a:ext>
              </a:extLst>
            </p:cNvPr>
            <p:cNvSpPr txBox="1"/>
            <p:nvPr/>
          </p:nvSpPr>
          <p:spPr>
            <a:xfrm>
              <a:off x="135580" y="756880"/>
              <a:ext cx="2311881" cy="461665"/>
            </a:xfrm>
            <a:prstGeom prst="rect">
              <a:avLst/>
            </a:prstGeom>
            <a:noFill/>
            <a:ln>
              <a:noFill/>
            </a:ln>
          </p:spPr>
          <p:txBody>
            <a:bodyPr wrap="square" rtlCol="0">
              <a:spAutoFit/>
            </a:bodyPr>
            <a:lstStyle/>
            <a:p>
              <a:r>
                <a:rPr lang="zh-CN" altLang="en-US" sz="2400" dirty="0">
                  <a:solidFill>
                    <a:schemeClr val="bg1"/>
                  </a:solidFill>
                  <a:latin typeface="微软雅黑 Light" panose="020B0502040204020203" pitchFamily="34" charset="-122"/>
                  <a:ea typeface="微软雅黑 Light" panose="020B0502040204020203" pitchFamily="34" charset="-122"/>
                </a:rPr>
                <a:t>会议记录</a:t>
              </a:r>
            </a:p>
          </p:txBody>
        </p:sp>
        <p:sp>
          <p:nvSpPr>
            <p:cNvPr id="16" name="文本框 15">
              <a:extLst>
                <a:ext uri="{FF2B5EF4-FFF2-40B4-BE49-F238E27FC236}">
                  <a16:creationId xmlns:a16="http://schemas.microsoft.com/office/drawing/2014/main" id="{F1222369-1E52-4525-9033-E485FFD3FECA}"/>
                </a:ext>
              </a:extLst>
            </p:cNvPr>
            <p:cNvSpPr txBox="1"/>
            <p:nvPr/>
          </p:nvSpPr>
          <p:spPr>
            <a:xfrm>
              <a:off x="91196" y="1283703"/>
              <a:ext cx="2220686"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Meeting minute</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aphicFrame>
        <p:nvGraphicFramePr>
          <p:cNvPr id="2" name="表格 1">
            <a:extLst>
              <a:ext uri="{FF2B5EF4-FFF2-40B4-BE49-F238E27FC236}">
                <a16:creationId xmlns:a16="http://schemas.microsoft.com/office/drawing/2014/main" id="{F3FA4874-CFCA-4D68-A0D4-708C1FB16025}"/>
              </a:ext>
            </a:extLst>
          </p:cNvPr>
          <p:cNvGraphicFramePr>
            <a:graphicFrameLocks noGrp="1"/>
          </p:cNvGraphicFramePr>
          <p:nvPr>
            <p:extLst>
              <p:ext uri="{D42A27DB-BD31-4B8C-83A1-F6EECF244321}">
                <p14:modId xmlns:p14="http://schemas.microsoft.com/office/powerpoint/2010/main" val="1908006388"/>
              </p:ext>
            </p:extLst>
          </p:nvPr>
        </p:nvGraphicFramePr>
        <p:xfrm>
          <a:off x="2807686" y="1422898"/>
          <a:ext cx="5765800" cy="3754120"/>
        </p:xfrm>
        <a:graphic>
          <a:graphicData uri="http://schemas.openxmlformats.org/drawingml/2006/table">
            <a:tbl>
              <a:tblPr>
                <a:tableStyleId>{5C22544A-7EE6-4342-B048-85BDC9FD1C3A}</a:tableStyleId>
              </a:tblPr>
              <a:tblGrid>
                <a:gridCol w="800100">
                  <a:extLst>
                    <a:ext uri="{9D8B030D-6E8A-4147-A177-3AD203B41FA5}">
                      <a16:colId xmlns:a16="http://schemas.microsoft.com/office/drawing/2014/main" val="1788325713"/>
                    </a:ext>
                  </a:extLst>
                </a:gridCol>
                <a:gridCol w="2324100">
                  <a:extLst>
                    <a:ext uri="{9D8B030D-6E8A-4147-A177-3AD203B41FA5}">
                      <a16:colId xmlns:a16="http://schemas.microsoft.com/office/drawing/2014/main" val="734534451"/>
                    </a:ext>
                  </a:extLst>
                </a:gridCol>
                <a:gridCol w="736600">
                  <a:extLst>
                    <a:ext uri="{9D8B030D-6E8A-4147-A177-3AD203B41FA5}">
                      <a16:colId xmlns:a16="http://schemas.microsoft.com/office/drawing/2014/main" val="1068163131"/>
                    </a:ext>
                  </a:extLst>
                </a:gridCol>
                <a:gridCol w="1905000">
                  <a:extLst>
                    <a:ext uri="{9D8B030D-6E8A-4147-A177-3AD203B41FA5}">
                      <a16:colId xmlns:a16="http://schemas.microsoft.com/office/drawing/2014/main" val="3382033679"/>
                    </a:ext>
                  </a:extLst>
                </a:gridCol>
              </a:tblGrid>
              <a:tr h="175895">
                <a:tc>
                  <a:txBody>
                    <a:bodyPr/>
                    <a:lstStyle/>
                    <a:p>
                      <a:pPr algn="just">
                        <a:spcAft>
                          <a:spcPts val="0"/>
                        </a:spcAft>
                      </a:pPr>
                      <a:r>
                        <a:rPr lang="zh-CN" sz="1050" kern="100">
                          <a:effectLst/>
                        </a:rPr>
                        <a:t>会议地点</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a:txBody>
                    <a:bodyPr/>
                    <a:lstStyle/>
                    <a:p>
                      <a:pPr algn="just">
                        <a:spcAft>
                          <a:spcPts val="0"/>
                        </a:spcAft>
                      </a:pPr>
                      <a:r>
                        <a:rPr lang="zh-CN" sz="1050" kern="100">
                          <a:effectLst/>
                        </a:rPr>
                        <a:t>微信语音</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a:txBody>
                    <a:bodyPr/>
                    <a:lstStyle/>
                    <a:p>
                      <a:pPr algn="just">
                        <a:spcAft>
                          <a:spcPts val="0"/>
                        </a:spcAft>
                      </a:pPr>
                      <a:r>
                        <a:rPr lang="zh-CN" sz="1050" kern="100">
                          <a:effectLst/>
                        </a:rPr>
                        <a:t>会议时间</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a:txBody>
                    <a:bodyPr/>
                    <a:lstStyle/>
                    <a:p>
                      <a:pPr algn="just">
                        <a:spcAft>
                          <a:spcPts val="0"/>
                        </a:spcAft>
                      </a:pPr>
                      <a:r>
                        <a:rPr lang="en-US" sz="1050" kern="100">
                          <a:effectLst/>
                        </a:rPr>
                        <a:t>2019.4.21 21:00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extLst>
                  <a:ext uri="{0D108BD9-81ED-4DB2-BD59-A6C34878D82A}">
                    <a16:rowId xmlns:a16="http://schemas.microsoft.com/office/drawing/2014/main" val="2683935620"/>
                  </a:ext>
                </a:extLst>
              </a:tr>
              <a:tr h="175895">
                <a:tc>
                  <a:txBody>
                    <a:bodyPr/>
                    <a:lstStyle/>
                    <a:p>
                      <a:pPr algn="just">
                        <a:spcAft>
                          <a:spcPts val="0"/>
                        </a:spcAft>
                      </a:pPr>
                      <a:r>
                        <a:rPr lang="zh-CN" sz="1050" kern="100">
                          <a:effectLst/>
                        </a:rPr>
                        <a:t>主 持 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a:txBody>
                    <a:bodyPr/>
                    <a:lstStyle/>
                    <a:p>
                      <a:pPr algn="just">
                        <a:spcAft>
                          <a:spcPts val="0"/>
                        </a:spcAft>
                      </a:pPr>
                      <a:r>
                        <a:rPr lang="zh-CN" sz="1050" kern="100">
                          <a:effectLst/>
                        </a:rPr>
                        <a:t>方绪俊</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a:txBody>
                    <a:bodyPr/>
                    <a:lstStyle/>
                    <a:p>
                      <a:pPr algn="just">
                        <a:spcAft>
                          <a:spcPts val="0"/>
                        </a:spcAft>
                      </a:pPr>
                      <a:r>
                        <a:rPr lang="zh-CN" sz="1050" kern="100">
                          <a:effectLst/>
                        </a:rPr>
                        <a:t>记录 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a:txBody>
                    <a:bodyPr/>
                    <a:lstStyle/>
                    <a:p>
                      <a:pPr algn="just">
                        <a:spcAft>
                          <a:spcPts val="0"/>
                        </a:spcAft>
                      </a:pPr>
                      <a:r>
                        <a:rPr lang="zh-CN" sz="1050" kern="100">
                          <a:effectLst/>
                        </a:rPr>
                        <a:t>赵雨泽</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extLst>
                  <a:ext uri="{0D108BD9-81ED-4DB2-BD59-A6C34878D82A}">
                    <a16:rowId xmlns:a16="http://schemas.microsoft.com/office/drawing/2014/main" val="3474022550"/>
                  </a:ext>
                </a:extLst>
              </a:tr>
              <a:tr h="175895">
                <a:tc>
                  <a:txBody>
                    <a:bodyPr/>
                    <a:lstStyle/>
                    <a:p>
                      <a:pPr algn="just">
                        <a:spcAft>
                          <a:spcPts val="0"/>
                        </a:spcAft>
                      </a:pPr>
                      <a:r>
                        <a:rPr lang="zh-CN" sz="1050" kern="100">
                          <a:effectLst/>
                        </a:rPr>
                        <a:t>参会人员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nchor="ctr"/>
                </a:tc>
                <a:tc gridSpan="3">
                  <a:txBody>
                    <a:bodyPr/>
                    <a:lstStyle/>
                    <a:p>
                      <a:pPr algn="just">
                        <a:spcAft>
                          <a:spcPts val="0"/>
                        </a:spcAft>
                      </a:pPr>
                      <a:r>
                        <a:rPr lang="zh-CN" sz="1050" kern="100">
                          <a:effectLst/>
                        </a:rPr>
                        <a:t>方绪俊、赵雨泽、王子超</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67151873"/>
                  </a:ext>
                </a:extLst>
              </a:tr>
              <a:tr h="175895">
                <a:tc>
                  <a:txBody>
                    <a:bodyPr/>
                    <a:lstStyle/>
                    <a:p>
                      <a:pPr algn="just">
                        <a:spcAft>
                          <a:spcPts val="0"/>
                        </a:spcAft>
                      </a:pPr>
                      <a:r>
                        <a:rPr lang="zh-CN" sz="1050" kern="100">
                          <a:effectLst/>
                        </a:rPr>
                        <a:t>会议主题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nchor="ctr"/>
                </a:tc>
                <a:tc gridSpan="3">
                  <a:txBody>
                    <a:bodyPr/>
                    <a:lstStyle/>
                    <a:p>
                      <a:pPr algn="just">
                        <a:spcAft>
                          <a:spcPts val="0"/>
                        </a:spcAft>
                      </a:pPr>
                      <a:r>
                        <a:rPr lang="zh-CN" sz="1050" kern="100">
                          <a:effectLst/>
                        </a:rPr>
                        <a:t>关于总体设计和</a:t>
                      </a:r>
                      <a:r>
                        <a:rPr lang="en-US" sz="1050" kern="100">
                          <a:effectLst/>
                        </a:rPr>
                        <a:t>TSP</a:t>
                      </a:r>
                      <a:r>
                        <a:rPr lang="zh-CN" sz="1050" kern="100">
                          <a:effectLst/>
                        </a:rPr>
                        <a:t>读后感的讨论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90992110"/>
                  </a:ext>
                </a:extLst>
              </a:tr>
              <a:tr h="3050540">
                <a:tc gridSpan="4">
                  <a:txBody>
                    <a:bodyPr/>
                    <a:lstStyle/>
                    <a:p>
                      <a:pPr algn="just">
                        <a:spcAft>
                          <a:spcPts val="0"/>
                        </a:spcAft>
                      </a:pPr>
                      <a:r>
                        <a:rPr lang="zh-CN" sz="1050" kern="100" dirty="0">
                          <a:effectLst/>
                        </a:rPr>
                        <a:t>会议内容：</a:t>
                      </a:r>
                    </a:p>
                    <a:p>
                      <a:pPr marL="342900" lvl="0" indent="-342900" algn="just">
                        <a:spcAft>
                          <a:spcPts val="0"/>
                        </a:spcAft>
                        <a:buFont typeface="+mj-lt"/>
                        <a:buAutoNum type="arabicPeriod"/>
                        <a:tabLst>
                          <a:tab pos="457200" algn="l"/>
                        </a:tabLst>
                      </a:pPr>
                      <a:r>
                        <a:rPr lang="zh-CN" sz="1050" kern="100" dirty="0">
                          <a:effectLst/>
                        </a:rPr>
                        <a:t>对比讨论小程序的实现方式并给出最终方案</a:t>
                      </a:r>
                    </a:p>
                    <a:p>
                      <a:pPr marL="342900" lvl="0" indent="-342900" algn="just">
                        <a:spcAft>
                          <a:spcPts val="0"/>
                        </a:spcAft>
                        <a:buFont typeface="+mj-lt"/>
                        <a:buAutoNum type="arabicPeriod"/>
                        <a:tabLst>
                          <a:tab pos="457200" algn="l"/>
                        </a:tabLst>
                      </a:pPr>
                      <a:r>
                        <a:rPr lang="zh-CN" sz="1050" kern="100" dirty="0">
                          <a:effectLst/>
                        </a:rPr>
                        <a:t>交流</a:t>
                      </a:r>
                      <a:r>
                        <a:rPr lang="en-US" sz="1050" kern="100" dirty="0">
                          <a:effectLst/>
                        </a:rPr>
                        <a:t>TSP</a:t>
                      </a:r>
                      <a:r>
                        <a:rPr lang="zh-CN" sz="1050" kern="100" dirty="0">
                          <a:effectLst/>
                        </a:rPr>
                        <a:t>团队软件过程的学习感想</a:t>
                      </a:r>
                    </a:p>
                    <a:p>
                      <a:pPr marL="342900" lvl="0" indent="-342900" algn="just">
                        <a:spcAft>
                          <a:spcPts val="0"/>
                        </a:spcAft>
                        <a:buFont typeface="+mj-lt"/>
                        <a:buAutoNum type="arabicPeriod"/>
                        <a:tabLst>
                          <a:tab pos="457200" algn="l"/>
                        </a:tabLst>
                      </a:pPr>
                      <a:r>
                        <a:rPr lang="zh-CN" sz="1050" kern="100" dirty="0">
                          <a:effectLst/>
                        </a:rPr>
                        <a:t>制作各种图。</a:t>
                      </a:r>
                    </a:p>
                    <a:p>
                      <a:pPr marL="342900" lvl="0" indent="-342900" algn="just">
                        <a:spcAft>
                          <a:spcPts val="0"/>
                        </a:spcAft>
                        <a:buFont typeface="+mj-lt"/>
                        <a:buAutoNum type="arabicPeriod"/>
                        <a:tabLst>
                          <a:tab pos="457200" algn="l"/>
                        </a:tabLst>
                      </a:pPr>
                      <a:r>
                        <a:rPr lang="zh-CN" sz="1050" kern="100" dirty="0">
                          <a:effectLst/>
                        </a:rPr>
                        <a:t>接受用户界面反馈并修改</a:t>
                      </a:r>
                    </a:p>
                    <a:p>
                      <a:pPr algn="just">
                        <a:spcAft>
                          <a:spcPts val="0"/>
                        </a:spcAft>
                      </a:pPr>
                      <a:r>
                        <a:rPr lang="zh-CN" sz="1050" kern="100" dirty="0">
                          <a:effectLst/>
                        </a:rPr>
                        <a:t>近期安排：</a:t>
                      </a:r>
                    </a:p>
                    <a:p>
                      <a:pPr algn="just">
                        <a:spcAft>
                          <a:spcPts val="0"/>
                        </a:spcAft>
                      </a:pPr>
                      <a:r>
                        <a:rPr lang="zh-CN" sz="1050" kern="100" dirty="0">
                          <a:effectLst/>
                        </a:rPr>
                        <a:t>方绪俊 总体设计</a:t>
                      </a:r>
                      <a:r>
                        <a:rPr lang="en-US" sz="1050" kern="100" dirty="0">
                          <a:effectLst/>
                        </a:rPr>
                        <a:t>ppt </a:t>
                      </a:r>
                      <a:r>
                        <a:rPr lang="zh-CN" sz="1050" kern="100" dirty="0">
                          <a:effectLst/>
                        </a:rPr>
                        <a:t>制作交互页面</a:t>
                      </a:r>
                    </a:p>
                    <a:p>
                      <a:pPr algn="just">
                        <a:spcAft>
                          <a:spcPts val="0"/>
                        </a:spcAft>
                      </a:pPr>
                      <a:r>
                        <a:rPr lang="zh-CN" sz="1050" kern="100" dirty="0">
                          <a:effectLst/>
                        </a:rPr>
                        <a:t>赵雨泽 总体设计 制作各种图</a:t>
                      </a:r>
                    </a:p>
                    <a:p>
                      <a:pPr algn="just">
                        <a:spcAft>
                          <a:spcPts val="0"/>
                        </a:spcAft>
                      </a:pPr>
                      <a:r>
                        <a:rPr lang="zh-CN" sz="1050" kern="100" dirty="0">
                          <a:effectLst/>
                        </a:rPr>
                        <a:t>王子超</a:t>
                      </a:r>
                      <a:r>
                        <a:rPr lang="en-US" sz="1050" kern="100" dirty="0">
                          <a:effectLst/>
                        </a:rPr>
                        <a:t>  </a:t>
                      </a:r>
                      <a:r>
                        <a:rPr lang="zh-CN" sz="1050" kern="100" dirty="0">
                          <a:effectLst/>
                        </a:rPr>
                        <a:t>对面向用户收集调查反馈</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0005" marR="40005" marT="9525"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89161709"/>
                  </a:ext>
                </a:extLst>
              </a:tr>
            </a:tbl>
          </a:graphicData>
        </a:graphic>
      </p:graphicFrame>
    </p:spTree>
    <p:extLst>
      <p:ext uri="{BB962C8B-B14F-4D97-AF65-F5344CB8AC3E}">
        <p14:creationId xmlns:p14="http://schemas.microsoft.com/office/powerpoint/2010/main" val="383149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311882"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550647" y="695325"/>
              <a:ext cx="1210588"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目录</a:t>
              </a:r>
            </a:p>
          </p:txBody>
        </p:sp>
        <p:sp>
          <p:nvSpPr>
            <p:cNvPr id="18" name="文本框 17">
              <a:extLst>
                <a:ext uri="{FF2B5EF4-FFF2-40B4-BE49-F238E27FC236}">
                  <a16:creationId xmlns:a16="http://schemas.microsoft.com/office/drawing/2014/main" id="{BED6706F-D3D9-425C-ADE6-DF4D7A1890A6}"/>
                </a:ext>
              </a:extLst>
            </p:cNvPr>
            <p:cNvSpPr txBox="1"/>
            <p:nvPr/>
          </p:nvSpPr>
          <p:spPr>
            <a:xfrm>
              <a:off x="550647" y="1403211"/>
              <a:ext cx="1430200" cy="461665"/>
            </a:xfrm>
            <a:prstGeom prst="rect">
              <a:avLst/>
            </a:prstGeom>
            <a:noFill/>
            <a:ln>
              <a:noFill/>
            </a:ln>
          </p:spPr>
          <p:txBody>
            <a:bodyPr wrap="non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Contents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9" name="文本框 18">
            <a:extLst>
              <a:ext uri="{FF2B5EF4-FFF2-40B4-BE49-F238E27FC236}">
                <a16:creationId xmlns:a16="http://schemas.microsoft.com/office/drawing/2014/main" id="{996949B3-9D4A-4403-A6E5-4341502C578D}"/>
              </a:ext>
            </a:extLst>
          </p:cNvPr>
          <p:cNvSpPr txBox="1"/>
          <p:nvPr/>
        </p:nvSpPr>
        <p:spPr>
          <a:xfrm>
            <a:off x="3537101" y="2042683"/>
            <a:ext cx="1556836"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a:latin typeface="微软雅黑 Light" panose="020B0502040204020203" pitchFamily="34" charset="-122"/>
                <a:ea typeface="微软雅黑 Light" panose="020B0502040204020203" pitchFamily="34" charset="-122"/>
              </a:rPr>
              <a:t>项目概述</a:t>
            </a:r>
          </a:p>
        </p:txBody>
      </p:sp>
      <p:sp>
        <p:nvSpPr>
          <p:cNvPr id="20" name="矩形 19">
            <a:extLst>
              <a:ext uri="{FF2B5EF4-FFF2-40B4-BE49-F238E27FC236}">
                <a16:creationId xmlns:a16="http://schemas.microsoft.com/office/drawing/2014/main" id="{5C2B2B24-9F91-441F-A079-DE91E711E1E2}"/>
              </a:ext>
            </a:extLst>
          </p:cNvPr>
          <p:cNvSpPr/>
          <p:nvPr/>
        </p:nvSpPr>
        <p:spPr>
          <a:xfrm>
            <a:off x="3546078" y="3978021"/>
            <a:ext cx="156164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会议记录</a:t>
            </a:r>
            <a:endParaRPr lang="zh-CN" altLang="en-US" sz="2000" dirty="0">
              <a:latin typeface="微软雅黑 Light" panose="020B0502040204020203" pitchFamily="34" charset="-122"/>
              <a:ea typeface="微软雅黑 Light" panose="020B0502040204020203" pitchFamily="34" charset="-122"/>
            </a:endParaRPr>
          </a:p>
        </p:txBody>
      </p:sp>
      <p:sp>
        <p:nvSpPr>
          <p:cNvPr id="21" name="矩形 20">
            <a:extLst>
              <a:ext uri="{FF2B5EF4-FFF2-40B4-BE49-F238E27FC236}">
                <a16:creationId xmlns:a16="http://schemas.microsoft.com/office/drawing/2014/main" id="{CBACC65D-007B-488F-82FD-167FF2CBA2D9}"/>
              </a:ext>
            </a:extLst>
          </p:cNvPr>
          <p:cNvSpPr/>
          <p:nvPr/>
        </p:nvSpPr>
        <p:spPr>
          <a:xfrm>
            <a:off x="3537101" y="2414631"/>
            <a:ext cx="155683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总体设计</a:t>
            </a:r>
          </a:p>
        </p:txBody>
      </p:sp>
      <p:sp>
        <p:nvSpPr>
          <p:cNvPr id="23" name="矩形 22">
            <a:extLst>
              <a:ext uri="{FF2B5EF4-FFF2-40B4-BE49-F238E27FC236}">
                <a16:creationId xmlns:a16="http://schemas.microsoft.com/office/drawing/2014/main" id="{F3623D9A-C4F6-44FE-8FF3-F1D131A8C089}"/>
              </a:ext>
            </a:extLst>
          </p:cNvPr>
          <p:cNvSpPr/>
          <p:nvPr/>
        </p:nvSpPr>
        <p:spPr>
          <a:xfrm>
            <a:off x="3546078" y="3181309"/>
            <a:ext cx="155683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运行设计</a:t>
            </a:r>
          </a:p>
        </p:txBody>
      </p:sp>
      <p:sp>
        <p:nvSpPr>
          <p:cNvPr id="24" name="矩形 23">
            <a:extLst>
              <a:ext uri="{FF2B5EF4-FFF2-40B4-BE49-F238E27FC236}">
                <a16:creationId xmlns:a16="http://schemas.microsoft.com/office/drawing/2014/main" id="{0BF77301-E6C3-43F0-B102-8BF3BD229D57}"/>
              </a:ext>
            </a:extLst>
          </p:cNvPr>
          <p:cNvSpPr/>
          <p:nvPr/>
        </p:nvSpPr>
        <p:spPr>
          <a:xfrm>
            <a:off x="3546078" y="3581419"/>
            <a:ext cx="2582758" cy="400110"/>
          </a:xfrm>
          <a:prstGeom prst="rect">
            <a:avLst/>
          </a:prstGeom>
        </p:spPr>
        <p:txBody>
          <a:bodyPr wrap="none">
            <a:spAutoFit/>
          </a:bodyPr>
          <a:lstStyle/>
          <a:p>
            <a:pPr marL="342900" indent="-342900">
              <a:buFont typeface="Arial" panose="020B0604020202020204" pitchFamily="34" charset="0"/>
              <a:buChar char="•"/>
            </a:pPr>
            <a:r>
              <a:rPr lang="zh-CN" altLang="zh-CN" sz="2000" kern="100" dirty="0">
                <a:latin typeface="微软雅黑 Light" panose="020B0502040204020203" pitchFamily="34" charset="-122"/>
                <a:ea typeface="微软雅黑 Light" panose="020B0502040204020203" pitchFamily="34" charset="-122"/>
              </a:rPr>
              <a:t>系统数据结构设计</a:t>
            </a:r>
            <a:endParaRPr lang="zh-CN" altLang="en-US" sz="2000" kern="100" dirty="0">
              <a:latin typeface="微软雅黑 Light" panose="020B0502040204020203" pitchFamily="34" charset="-122"/>
              <a:ea typeface="微软雅黑 Light" panose="020B0502040204020203" pitchFamily="34" charset="-122"/>
            </a:endParaRPr>
          </a:p>
        </p:txBody>
      </p:sp>
      <p:sp>
        <p:nvSpPr>
          <p:cNvPr id="12" name="矩形 11">
            <a:extLst>
              <a:ext uri="{FF2B5EF4-FFF2-40B4-BE49-F238E27FC236}">
                <a16:creationId xmlns:a16="http://schemas.microsoft.com/office/drawing/2014/main" id="{3F8DD09D-2F67-45D3-990A-92026E7F2AB2}"/>
              </a:ext>
            </a:extLst>
          </p:cNvPr>
          <p:cNvSpPr/>
          <p:nvPr/>
        </p:nvSpPr>
        <p:spPr>
          <a:xfrm>
            <a:off x="3546078" y="4378131"/>
            <a:ext cx="1727258" cy="400110"/>
          </a:xfrm>
          <a:prstGeom prst="rect">
            <a:avLst/>
          </a:prstGeom>
        </p:spPr>
        <p:txBody>
          <a:bodyPr wrap="square">
            <a:spAutoFit/>
          </a:bodyPr>
          <a:lstStyle/>
          <a:p>
            <a:pPr marL="342900" indent="-342900">
              <a:buFont typeface="Arial" panose="020B0604020202020204" pitchFamily="34" charset="0"/>
              <a:buChar char="•"/>
            </a:pPr>
            <a:r>
              <a:rPr lang="zh-CN" altLang="en-US" sz="2000" dirty="0">
                <a:latin typeface="微软雅黑 Light" panose="020B0502040204020203" pitchFamily="34" charset="-122"/>
                <a:ea typeface="微软雅黑 Light" panose="020B0502040204020203" pitchFamily="34" charset="-122"/>
              </a:rPr>
              <a:t>绩效评价</a:t>
            </a:r>
          </a:p>
        </p:txBody>
      </p:sp>
      <p:sp>
        <p:nvSpPr>
          <p:cNvPr id="13" name="矩形 12">
            <a:extLst>
              <a:ext uri="{FF2B5EF4-FFF2-40B4-BE49-F238E27FC236}">
                <a16:creationId xmlns:a16="http://schemas.microsoft.com/office/drawing/2014/main" id="{FCD3906C-042B-48D8-BDBA-124729A81F78}"/>
              </a:ext>
            </a:extLst>
          </p:cNvPr>
          <p:cNvSpPr/>
          <p:nvPr/>
        </p:nvSpPr>
        <p:spPr>
          <a:xfrm>
            <a:off x="3546078" y="2797970"/>
            <a:ext cx="155683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接口设计</a:t>
            </a:r>
          </a:p>
        </p:txBody>
      </p:sp>
    </p:spTree>
    <p:extLst>
      <p:ext uri="{BB962C8B-B14F-4D97-AF65-F5344CB8AC3E}">
        <p14:creationId xmlns:p14="http://schemas.microsoft.com/office/powerpoint/2010/main" val="133386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20" name="矩形 19">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绩效评价</a:t>
              </a:r>
            </a:p>
          </p:txBody>
        </p:sp>
        <p:sp>
          <p:nvSpPr>
            <p:cNvPr id="22" name="文本框 21">
              <a:extLst>
                <a:ext uri="{FF2B5EF4-FFF2-40B4-BE49-F238E27FC236}">
                  <a16:creationId xmlns:a16="http://schemas.microsoft.com/office/drawing/2014/main" id="{C0998982-8805-459B-8671-C105ED176EC1}"/>
                </a:ext>
              </a:extLst>
            </p:cNvPr>
            <p:cNvSpPr txBox="1"/>
            <p:nvPr/>
          </p:nvSpPr>
          <p:spPr>
            <a:xfrm>
              <a:off x="179962" y="1454011"/>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The Performance Evaluation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8" name="矩形 7">
            <a:extLst>
              <a:ext uri="{FF2B5EF4-FFF2-40B4-BE49-F238E27FC236}">
                <a16:creationId xmlns:a16="http://schemas.microsoft.com/office/drawing/2014/main" id="{B7E427DF-29B4-4607-8C16-69C0DF996A6B}"/>
              </a:ext>
            </a:extLst>
          </p:cNvPr>
          <p:cNvSpPr/>
          <p:nvPr/>
        </p:nvSpPr>
        <p:spPr>
          <a:xfrm>
            <a:off x="2915566" y="2136340"/>
            <a:ext cx="5999834" cy="2122697"/>
          </a:xfrm>
          <a:prstGeom prst="rect">
            <a:avLst/>
          </a:prstGeom>
        </p:spPr>
        <p:txBody>
          <a:bodyPr wrap="square">
            <a:spAutoFit/>
          </a:bodyPr>
          <a:lstStyle/>
          <a:p>
            <a:pPr>
              <a:lnSpc>
                <a:spcPct val="150000"/>
              </a:lnSpc>
            </a:pPr>
            <a:r>
              <a:rPr lang="zh-CN" altLang="en-US" b="1" dirty="0">
                <a:latin typeface="Microsoft YaHei Light" charset="-122"/>
                <a:ea typeface="Microsoft YaHei Light" charset="-122"/>
                <a:cs typeface="Microsoft YaHei Light" charset="-122"/>
              </a:rPr>
              <a:t>组长：</a:t>
            </a:r>
            <a:endParaRPr lang="en-US" altLang="zh-CN" b="1" dirty="0">
              <a:latin typeface="Microsoft YaHei Light" charset="-122"/>
              <a:ea typeface="Microsoft YaHei Light" charset="-122"/>
              <a:cs typeface="Microsoft YaHei Light" charset="-122"/>
            </a:endParaRPr>
          </a:p>
          <a:p>
            <a:pPr>
              <a:lnSpc>
                <a:spcPct val="150000"/>
              </a:lnSpc>
            </a:pPr>
            <a:r>
              <a:rPr lang="zh-CN" altLang="en-US" b="1" dirty="0">
                <a:latin typeface="Microsoft YaHei Light" charset="-122"/>
                <a:ea typeface="Microsoft YaHei Light" charset="-122"/>
                <a:cs typeface="Microsoft YaHei Light" charset="-122"/>
              </a:rPr>
              <a:t>方绪俊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9</a:t>
            </a:r>
          </a:p>
          <a:p>
            <a:pPr>
              <a:lnSpc>
                <a:spcPct val="150000"/>
              </a:lnSpc>
            </a:pPr>
            <a:r>
              <a:rPr lang="zh-CN" altLang="en-US" b="1" dirty="0">
                <a:latin typeface="Microsoft YaHei Light" charset="-122"/>
                <a:ea typeface="Microsoft YaHei Light" charset="-122"/>
                <a:cs typeface="Microsoft YaHei Light" charset="-122"/>
              </a:rPr>
              <a:t>组员</a:t>
            </a:r>
            <a:r>
              <a:rPr lang="en-US" altLang="zh-CN" b="1" dirty="0">
                <a:latin typeface="Microsoft YaHei Light" charset="-122"/>
                <a:ea typeface="Microsoft YaHei Light" charset="-122"/>
                <a:cs typeface="Microsoft YaHei Light" charset="-122"/>
              </a:rPr>
              <a:t>:</a:t>
            </a:r>
          </a:p>
          <a:p>
            <a:pPr>
              <a:lnSpc>
                <a:spcPct val="150000"/>
              </a:lnSpc>
            </a:pPr>
            <a:r>
              <a:rPr lang="zh-CN" altLang="en-US" b="1" dirty="0">
                <a:latin typeface="Microsoft YaHei Light" charset="-122"/>
                <a:ea typeface="Microsoft YaHei Light" charset="-122"/>
                <a:cs typeface="Microsoft YaHei Light" charset="-122"/>
              </a:rPr>
              <a:t>赵雨泽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9</a:t>
            </a:r>
          </a:p>
          <a:p>
            <a:pPr>
              <a:lnSpc>
                <a:spcPct val="150000"/>
              </a:lnSpc>
            </a:pPr>
            <a:r>
              <a:rPr lang="zh-CN" altLang="en-US" b="1" dirty="0">
                <a:latin typeface="Microsoft YaHei Light" charset="-122"/>
                <a:ea typeface="Microsoft YaHei Light" charset="-122"/>
                <a:cs typeface="Microsoft YaHei Light" charset="-122"/>
              </a:rPr>
              <a:t>王子超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8</a:t>
            </a:r>
          </a:p>
        </p:txBody>
      </p:sp>
    </p:spTree>
    <p:extLst>
      <p:ext uri="{BB962C8B-B14F-4D97-AF65-F5344CB8AC3E}">
        <p14:creationId xmlns:p14="http://schemas.microsoft.com/office/powerpoint/2010/main" val="2112348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20444D-18A6-449F-8030-13F8A138B989}"/>
              </a:ext>
            </a:extLst>
          </p:cNvPr>
          <p:cNvSpPr txBox="1"/>
          <p:nvPr/>
        </p:nvSpPr>
        <p:spPr>
          <a:xfrm>
            <a:off x="1593267" y="2844227"/>
            <a:ext cx="5911618" cy="584775"/>
          </a:xfrm>
          <a:prstGeom prst="rect">
            <a:avLst/>
          </a:prstGeom>
          <a:noFill/>
        </p:spPr>
        <p:txBody>
          <a:bodyPr wrap="none" rtlCol="0">
            <a:spAutoFit/>
          </a:bodyPr>
          <a:lstStyle/>
          <a:p>
            <a:r>
              <a:rPr lang="en-US" altLang="zh-CN" sz="3200" dirty="0">
                <a:solidFill>
                  <a:schemeClr val="accent1"/>
                </a:solidFill>
                <a:latin typeface="微软雅黑" panose="020B0503020204020204" pitchFamily="34" charset="-122"/>
                <a:ea typeface="微软雅黑" panose="020B0503020204020204" pitchFamily="34" charset="-122"/>
              </a:rPr>
              <a:t>THANK YOU FOR WATCHING</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682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8B69D15-4641-4E59-9002-E84950530930}"/>
              </a:ext>
            </a:extLst>
          </p:cNvPr>
          <p:cNvSpPr/>
          <p:nvPr/>
        </p:nvSpPr>
        <p:spPr>
          <a:xfrm>
            <a:off x="2968173" y="1589779"/>
            <a:ext cx="5815101" cy="4200189"/>
          </a:xfrm>
          <a:prstGeom prst="rect">
            <a:avLst/>
          </a:prstGeom>
        </p:spPr>
        <p:txBody>
          <a:bodyPr wrap="square">
            <a:spAutoFit/>
          </a:bodyPr>
          <a:lstStyle/>
          <a:p>
            <a:pPr>
              <a:lnSpc>
                <a:spcPct val="150000"/>
              </a:lnSpc>
            </a:pPr>
            <a:r>
              <a:rPr lang="zh-CN" altLang="en-US" kern="100" dirty="0">
                <a:latin typeface="微软雅黑 Light" panose="020B0502040204020203" pitchFamily="34" charset="-122"/>
                <a:ea typeface="微软雅黑 Light" panose="020B0502040204020203" pitchFamily="34" charset="-122"/>
              </a:rPr>
              <a:t>在我们学生日常的学习生活中经常会出现因忘记课程上课时间或上课地点等相关课程信息而导致迟到旷课、期中期末复习没有头绪、忘记老师上课讲的重点、忘记作业提交日期而延期完成作业等问题。为此，为了解决这一系列问题，我们小组准备开发一个微信小程序以及相关公众号，它能够记录每一个同学的课表、上课时间、地点、任课老师等课程信息，并通过推送消息的方式提醒学生按时上课。同时我们将添加未完成事项的类似备忘录的功能确保每位同学按时完成作业或者其他待办事项。</a:t>
            </a:r>
          </a:p>
        </p:txBody>
      </p:sp>
      <p:sp>
        <p:nvSpPr>
          <p:cNvPr id="13" name="矩形 12">
            <a:extLst>
              <a:ext uri="{FF2B5EF4-FFF2-40B4-BE49-F238E27FC236}">
                <a16:creationId xmlns:a16="http://schemas.microsoft.com/office/drawing/2014/main" id="{802FC053-26AE-4798-8FE2-4C77174A4365}"/>
              </a:ext>
            </a:extLst>
          </p:cNvPr>
          <p:cNvSpPr/>
          <p:nvPr/>
        </p:nvSpPr>
        <p:spPr>
          <a:xfrm>
            <a:off x="2968173" y="1048668"/>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项目背景</a:t>
            </a:r>
          </a:p>
        </p:txBody>
      </p:sp>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72632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8B69D15-4641-4E59-9002-E84950530930}"/>
              </a:ext>
            </a:extLst>
          </p:cNvPr>
          <p:cNvSpPr/>
          <p:nvPr/>
        </p:nvSpPr>
        <p:spPr>
          <a:xfrm>
            <a:off x="2968173" y="1589779"/>
            <a:ext cx="5815101" cy="1707199"/>
          </a:xfrm>
          <a:prstGeom prst="rect">
            <a:avLst/>
          </a:prstGeom>
        </p:spPr>
        <p:txBody>
          <a:bodyPr wrap="square">
            <a:spAutoFit/>
          </a:bodyPr>
          <a:lstStyle/>
          <a:p>
            <a:pPr>
              <a:lnSpc>
                <a:spcPct val="150000"/>
              </a:lnSpc>
            </a:pPr>
            <a:r>
              <a:rPr lang="zh-CN" altLang="en-US" kern="100" dirty="0">
                <a:latin typeface="微软雅黑 Light" panose="020B0502040204020203" pitchFamily="34" charset="-122"/>
                <a:ea typeface="微软雅黑 Light" panose="020B0502040204020203" pitchFamily="34" charset="-122"/>
              </a:rPr>
              <a:t>一款面向广大学生群体，集①查询课程信息、考试信息 ②分别储存记录每周每节课板书、上课影音、笔记作业等相关信息</a:t>
            </a:r>
            <a:r>
              <a:rPr lang="en-US" altLang="zh-CN" kern="100" dirty="0">
                <a:latin typeface="微软雅黑 Light" panose="020B0502040204020203" pitchFamily="34" charset="-122"/>
                <a:ea typeface="微软雅黑 Light" panose="020B0502040204020203" pitchFamily="34" charset="-122"/>
              </a:rPr>
              <a:t>(key)</a:t>
            </a:r>
            <a:r>
              <a:rPr lang="zh-CN" altLang="en-US" kern="100" dirty="0">
                <a:latin typeface="微软雅黑 Light" panose="020B0502040204020203" pitchFamily="34" charset="-122"/>
                <a:ea typeface="微软雅黑 Light" panose="020B0502040204020203" pitchFamily="34" charset="-122"/>
              </a:rPr>
              <a:t>③定时发送信息提醒推送于一体的效率工具小程序。</a:t>
            </a:r>
          </a:p>
        </p:txBody>
      </p:sp>
      <p:sp>
        <p:nvSpPr>
          <p:cNvPr id="13" name="矩形 12">
            <a:extLst>
              <a:ext uri="{FF2B5EF4-FFF2-40B4-BE49-F238E27FC236}">
                <a16:creationId xmlns:a16="http://schemas.microsoft.com/office/drawing/2014/main" id="{802FC053-26AE-4798-8FE2-4C77174A4365}"/>
              </a:ext>
            </a:extLst>
          </p:cNvPr>
          <p:cNvSpPr/>
          <p:nvPr/>
        </p:nvSpPr>
        <p:spPr>
          <a:xfrm>
            <a:off x="2968173" y="1048668"/>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我们想做什么</a:t>
            </a:r>
          </a:p>
        </p:txBody>
      </p:sp>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86063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项目需求对象</a:t>
            </a:r>
          </a:p>
        </p:txBody>
      </p:sp>
      <p:sp>
        <p:nvSpPr>
          <p:cNvPr id="22" name="矩形 21"/>
          <p:cNvSpPr/>
          <p:nvPr/>
        </p:nvSpPr>
        <p:spPr>
          <a:xfrm>
            <a:off x="3307451" y="2007201"/>
            <a:ext cx="1107996"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每位学生</a:t>
            </a:r>
          </a:p>
        </p:txBody>
      </p:sp>
      <p:sp>
        <p:nvSpPr>
          <p:cNvPr id="24" name="矩形 23">
            <a:extLst>
              <a:ext uri="{FF2B5EF4-FFF2-40B4-BE49-F238E27FC236}">
                <a16:creationId xmlns:a16="http://schemas.microsoft.com/office/drawing/2014/main" id="{F6D1BB74-1947-4A77-99FE-AC0CEF37B3FB}"/>
              </a:ext>
            </a:extLst>
          </p:cNvPr>
          <p:cNvSpPr/>
          <p:nvPr/>
        </p:nvSpPr>
        <p:spPr>
          <a:xfrm>
            <a:off x="3307451" y="3714082"/>
            <a:ext cx="2236510"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标准、条约和约定</a:t>
            </a:r>
          </a:p>
        </p:txBody>
      </p:sp>
      <p:sp>
        <p:nvSpPr>
          <p:cNvPr id="25" name="矩形 24">
            <a:extLst>
              <a:ext uri="{FF2B5EF4-FFF2-40B4-BE49-F238E27FC236}">
                <a16:creationId xmlns:a16="http://schemas.microsoft.com/office/drawing/2014/main" id="{F6D1BB74-1947-4A77-99FE-AC0CEF37B3FB}"/>
              </a:ext>
            </a:extLst>
          </p:cNvPr>
          <p:cNvSpPr/>
          <p:nvPr/>
        </p:nvSpPr>
        <p:spPr>
          <a:xfrm>
            <a:off x="3307451" y="2587519"/>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项目目标</a:t>
            </a:r>
          </a:p>
        </p:txBody>
      </p:sp>
      <p:sp>
        <p:nvSpPr>
          <p:cNvPr id="26" name="矩形 25"/>
          <p:cNvSpPr/>
          <p:nvPr/>
        </p:nvSpPr>
        <p:spPr>
          <a:xfrm>
            <a:off x="3297191" y="3136308"/>
            <a:ext cx="2492990"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提高学生学习生活效率</a:t>
            </a:r>
          </a:p>
        </p:txBody>
      </p:sp>
      <p:sp>
        <p:nvSpPr>
          <p:cNvPr id="27" name="矩形 26"/>
          <p:cNvSpPr/>
          <p:nvPr/>
        </p:nvSpPr>
        <p:spPr>
          <a:xfrm>
            <a:off x="3297191" y="4265417"/>
            <a:ext cx="3877985" cy="1200329"/>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遵守</a:t>
            </a:r>
            <a:r>
              <a:rPr lang="en-US" altLang="zh-CN" dirty="0">
                <a:latin typeface="微软雅黑 Light" panose="020B0502040204020203" pitchFamily="34" charset="-122"/>
                <a:ea typeface="微软雅黑 Light" panose="020B0502040204020203" pitchFamily="34" charset="-122"/>
                <a:cs typeface="Microsoft YaHei Light" charset="-122"/>
              </a:rPr>
              <a:t>http</a:t>
            </a:r>
            <a:r>
              <a:rPr lang="zh-CN" altLang="en-US" dirty="0">
                <a:latin typeface="微软雅黑 Light" panose="020B0502040204020203" pitchFamily="34" charset="-122"/>
                <a:ea typeface="微软雅黑 Light" panose="020B0502040204020203" pitchFamily="34" charset="-122"/>
                <a:cs typeface="Microsoft YaHei Light" charset="-122"/>
              </a:rPr>
              <a:t>协议、</a:t>
            </a:r>
            <a:r>
              <a:rPr lang="en-US" altLang="zh-CN" dirty="0">
                <a:latin typeface="微软雅黑 Light" panose="020B0502040204020203" pitchFamily="34" charset="-122"/>
                <a:ea typeface="微软雅黑 Light" panose="020B0502040204020203" pitchFamily="34" charset="-122"/>
                <a:cs typeface="Microsoft YaHei Light" charset="-122"/>
              </a:rPr>
              <a:t>Robot</a:t>
            </a:r>
            <a:r>
              <a:rPr lang="zh-CN" altLang="en-US" dirty="0">
                <a:latin typeface="微软雅黑 Light" panose="020B0502040204020203" pitchFamily="34" charset="-122"/>
                <a:ea typeface="微软雅黑 Light" panose="020B0502040204020203" pitchFamily="34" charset="-122"/>
                <a:cs typeface="Microsoft YaHei Light" charset="-122"/>
              </a:rPr>
              <a:t>协议</a:t>
            </a:r>
            <a:endParaRPr lang="en-US" altLang="zh-CN" dirty="0">
              <a:latin typeface="微软雅黑 Light" panose="020B0502040204020203" pitchFamily="34" charset="-122"/>
              <a:ea typeface="微软雅黑 Light" panose="020B0502040204020203" pitchFamily="34" charset="-122"/>
              <a:cs typeface="Microsoft YaHei Light" charset="-122"/>
            </a:endParaRPr>
          </a:p>
          <a:p>
            <a:r>
              <a:rPr lang="zh-CN" altLang="zh-CN" dirty="0">
                <a:latin typeface="微软雅黑 Light" panose="020B0502040204020203" pitchFamily="34" charset="-122"/>
                <a:ea typeface="微软雅黑 Light" panose="020B0502040204020203" pitchFamily="34" charset="-122"/>
              </a:rPr>
              <a:t>在</a:t>
            </a:r>
            <a:r>
              <a:rPr lang="zh-CN" altLang="en-US" dirty="0">
                <a:latin typeface="微软雅黑 Light" panose="020B0502040204020203" pitchFamily="34" charset="-122"/>
                <a:ea typeface="微软雅黑 Light" panose="020B0502040204020203" pitchFamily="34" charset="-122"/>
              </a:rPr>
              <a:t>总评</a:t>
            </a:r>
            <a:r>
              <a:rPr lang="zh-CN" altLang="zh-CN" dirty="0">
                <a:latin typeface="微软雅黑 Light" panose="020B0502040204020203" pitchFamily="34" charset="-122"/>
                <a:ea typeface="微软雅黑 Light" panose="020B0502040204020203" pitchFamily="34" charset="-122"/>
              </a:rPr>
              <a:t>之前完成关于软件的所有工作</a:t>
            </a:r>
          </a:p>
          <a:p>
            <a:endParaRPr lang="en-US" altLang="zh-CN" dirty="0">
              <a:latin typeface="微软雅黑 Light" panose="020B0502040204020203" pitchFamily="34" charset="-122"/>
              <a:ea typeface="微软雅黑 Light" panose="020B0502040204020203" pitchFamily="34" charset="-122"/>
              <a:cs typeface="Microsoft YaHei Light" charset="-122"/>
            </a:endParaRPr>
          </a:p>
          <a:p>
            <a:endParaRPr lang="zh-CN" altLang="zh-CN" dirty="0"/>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02838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84731" cy="400110"/>
          </a:xfrm>
          <a:prstGeom prst="rect">
            <a:avLst/>
          </a:prstGeom>
        </p:spPr>
        <p:txBody>
          <a:bodyPr wrap="none">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22" name="矩形 21"/>
          <p:cNvSpPr/>
          <p:nvPr/>
        </p:nvSpPr>
        <p:spPr>
          <a:xfrm>
            <a:off x="2575331" y="1274564"/>
            <a:ext cx="5570219" cy="3754874"/>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  项目呈现</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b="1" dirty="0">
                <a:latin typeface="黑体" panose="02010609060101010101" pitchFamily="49" charset="-122"/>
                <a:ea typeface="黑体" panose="02010609060101010101" pitchFamily="49" charset="-122"/>
              </a:rPr>
              <a:t>1</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打开小程序用户的课表起始为空，需要用户依次导入课程信息来创建课程表。</a:t>
            </a:r>
            <a:endParaRPr lang="en-US" altLang="zh-CN" dirty="0">
              <a:latin typeface="微软雅黑 Light" panose="020B0502040204020203" pitchFamily="34" charset="-122"/>
              <a:ea typeface="微软雅黑 Light" panose="020B0502040204020203" pitchFamily="34" charset="-122"/>
            </a:endParaRPr>
          </a:p>
          <a:p>
            <a:endParaRPr lang="zh-CN"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2</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点击具体课程进入二级页面，此时用户可选择具体第几周的</a:t>
            </a:r>
            <a:r>
              <a:rPr lang="en-US" altLang="zh-CN" dirty="0">
                <a:latin typeface="微软雅黑 Light" panose="020B0502040204020203" pitchFamily="34" charset="-122"/>
                <a:ea typeface="微软雅黑 Light" panose="020B0502040204020203" pitchFamily="34" charset="-122"/>
              </a:rPr>
              <a:t>key</a:t>
            </a:r>
            <a:r>
              <a:rPr lang="zh-CN" altLang="en-US" dirty="0">
                <a:latin typeface="微软雅黑 Light" panose="020B0502040204020203" pitchFamily="34" charset="-122"/>
                <a:ea typeface="微软雅黑 Light" panose="020B0502040204020203" pitchFamily="34" charset="-122"/>
              </a:rPr>
              <a:t>进行添加或删除信息。</a:t>
            </a:r>
            <a:endParaRPr lang="en-US" altLang="zh-CN" dirty="0">
              <a:latin typeface="微软雅黑 Light" panose="020B0502040204020203" pitchFamily="34" charset="-122"/>
              <a:ea typeface="微软雅黑 Light" panose="020B0502040204020203" pitchFamily="34" charset="-122"/>
            </a:endParaRPr>
          </a:p>
          <a:p>
            <a:endParaRPr lang="zh-CN"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3</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起始界面可添加提醒事项并关注公众号，公众号准时推送通知。</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在小程序中可查看基于本周完成提醒事项数量的用户排行榜</a:t>
            </a:r>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62349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84731" cy="400110"/>
          </a:xfrm>
          <a:prstGeom prst="rect">
            <a:avLst/>
          </a:prstGeom>
        </p:spPr>
        <p:txBody>
          <a:bodyPr wrap="none">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22" name="矩形 21"/>
          <p:cNvSpPr/>
          <p:nvPr/>
        </p:nvSpPr>
        <p:spPr>
          <a:xfrm>
            <a:off x="2586906" y="452762"/>
            <a:ext cx="5570219" cy="40011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  项目呈现（已存在相关应用界面参考）</a:t>
            </a:r>
            <a:endParaRPr lang="en-US" altLang="zh-CN" sz="2000" dirty="0">
              <a:latin typeface="微软雅黑" panose="020B0503020204020204" pitchFamily="34" charset="-122"/>
              <a:ea typeface="微软雅黑" panose="020B0503020204020204" pitchFamily="34" charset="-122"/>
            </a:endParaRPr>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pic>
        <p:nvPicPr>
          <p:cNvPr id="3" name="图片 2">
            <a:extLst>
              <a:ext uri="{FF2B5EF4-FFF2-40B4-BE49-F238E27FC236}">
                <a16:creationId xmlns:a16="http://schemas.microsoft.com/office/drawing/2014/main" id="{18317B74-F025-4736-957D-8CA28032A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942" y="1403211"/>
            <a:ext cx="3095871" cy="4905872"/>
          </a:xfrm>
          <a:prstGeom prst="rect">
            <a:avLst/>
          </a:prstGeom>
        </p:spPr>
      </p:pic>
      <p:pic>
        <p:nvPicPr>
          <p:cNvPr id="5" name="图片 4">
            <a:extLst>
              <a:ext uri="{FF2B5EF4-FFF2-40B4-BE49-F238E27FC236}">
                <a16:creationId xmlns:a16="http://schemas.microsoft.com/office/drawing/2014/main" id="{349B940D-D090-46C1-A989-65D78B31C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800" y="1401743"/>
            <a:ext cx="2485203" cy="5003495"/>
          </a:xfrm>
          <a:prstGeom prst="rect">
            <a:avLst/>
          </a:prstGeom>
        </p:spPr>
      </p:pic>
      <p:pic>
        <p:nvPicPr>
          <p:cNvPr id="12" name="图片 11">
            <a:extLst>
              <a:ext uri="{FF2B5EF4-FFF2-40B4-BE49-F238E27FC236}">
                <a16:creationId xmlns:a16="http://schemas.microsoft.com/office/drawing/2014/main" id="{BC48D884-C062-48C4-B2BA-B0F29679E35D}"/>
              </a:ext>
            </a:extLst>
          </p:cNvPr>
          <p:cNvPicPr>
            <a:picLocks noChangeAspect="1"/>
          </p:cNvPicPr>
          <p:nvPr/>
        </p:nvPicPr>
        <p:blipFill rotWithShape="1">
          <a:blip r:embed="rId4">
            <a:extLst>
              <a:ext uri="{28A0092B-C50C-407E-A947-70E740481C1C}">
                <a14:useLocalDpi xmlns:a14="http://schemas.microsoft.com/office/drawing/2010/main" val="0"/>
              </a:ext>
            </a:extLst>
          </a:blip>
          <a:srcRect l="-1" t="3870" r="598" b="3870"/>
          <a:stretch/>
        </p:blipFill>
        <p:spPr>
          <a:xfrm>
            <a:off x="5157906" y="1354400"/>
            <a:ext cx="2490836" cy="5003494"/>
          </a:xfrm>
          <a:prstGeom prst="rect">
            <a:avLst/>
          </a:prstGeom>
        </p:spPr>
      </p:pic>
    </p:spTree>
    <p:extLst>
      <p:ext uri="{BB962C8B-B14F-4D97-AF65-F5344CB8AC3E}">
        <p14:creationId xmlns:p14="http://schemas.microsoft.com/office/powerpoint/2010/main" val="146262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4" name="矩形 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6" name="文本框 5">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0" name="矩形 9">
            <a:extLst>
              <a:ext uri="{FF2B5EF4-FFF2-40B4-BE49-F238E27FC236}">
                <a16:creationId xmlns:a16="http://schemas.microsoft.com/office/drawing/2014/main" id="{80043950-47CF-47CA-A817-846F17948F58}"/>
              </a:ext>
            </a:extLst>
          </p:cNvPr>
          <p:cNvSpPr/>
          <p:nvPr/>
        </p:nvSpPr>
        <p:spPr>
          <a:xfrm>
            <a:off x="3563312" y="895141"/>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Eclipse java</a:t>
            </a:r>
            <a:r>
              <a:rPr lang="zh-CN" altLang="en-US" sz="1600" kern="100" dirty="0">
                <a:latin typeface="微软雅黑 Light" panose="020B0502040204020203" pitchFamily="34" charset="-122"/>
                <a:ea typeface="微软雅黑 Light" panose="020B0502040204020203" pitchFamily="34" charset="-122"/>
              </a:rPr>
              <a:t>：一个开放源代码的、基于</a:t>
            </a:r>
            <a:r>
              <a:rPr lang="en-US" altLang="zh-CN" sz="1600" kern="100" dirty="0">
                <a:latin typeface="微软雅黑 Light" panose="020B0502040204020203" pitchFamily="34" charset="-122"/>
                <a:ea typeface="微软雅黑 Light" panose="020B0502040204020203" pitchFamily="34" charset="-122"/>
              </a:rPr>
              <a:t>Java</a:t>
            </a:r>
            <a:r>
              <a:rPr lang="zh-CN" altLang="en-US" sz="1600" kern="100" dirty="0">
                <a:latin typeface="微软雅黑 Light" panose="020B0502040204020203" pitchFamily="34" charset="-122"/>
                <a:ea typeface="微软雅黑 Light" panose="020B0502040204020203" pitchFamily="34" charset="-122"/>
              </a:rPr>
              <a:t>的可扩展开发平台。</a:t>
            </a:r>
          </a:p>
        </p:txBody>
      </p:sp>
      <p:grpSp>
        <p:nvGrpSpPr>
          <p:cNvPr id="7" name="组 6"/>
          <p:cNvGrpSpPr/>
          <p:nvPr/>
        </p:nvGrpSpPr>
        <p:grpSpPr>
          <a:xfrm>
            <a:off x="2999017" y="5289358"/>
            <a:ext cx="5100452" cy="584775"/>
            <a:chOff x="3162014" y="2484446"/>
            <a:chExt cx="5100452" cy="584775"/>
          </a:xfrm>
        </p:grpSpPr>
        <p:pic>
          <p:nvPicPr>
            <p:cNvPr id="18" name="图片 17">
              <a:extLst>
                <a:ext uri="{FF2B5EF4-FFF2-40B4-BE49-F238E27FC236}">
                  <a16:creationId xmlns:a16="http://schemas.microsoft.com/office/drawing/2014/main" id="{F0800022-75EE-478C-8238-EE77DCC6483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162014" y="2518017"/>
              <a:ext cx="479547" cy="471716"/>
            </a:xfrm>
            <a:prstGeom prst="rect">
              <a:avLst/>
            </a:prstGeom>
          </p:spPr>
        </p:pic>
        <p:sp>
          <p:nvSpPr>
            <p:cNvPr id="19" name="矩形 18">
              <a:extLst>
                <a:ext uri="{FF2B5EF4-FFF2-40B4-BE49-F238E27FC236}">
                  <a16:creationId xmlns:a16="http://schemas.microsoft.com/office/drawing/2014/main" id="{D5713962-ABAB-4BD6-B217-960F02087F4D}"/>
                </a:ext>
              </a:extLst>
            </p:cNvPr>
            <p:cNvSpPr/>
            <p:nvPr/>
          </p:nvSpPr>
          <p:spPr>
            <a:xfrm>
              <a:off x="3690466" y="2484446"/>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Photoshop</a:t>
              </a:r>
              <a:r>
                <a:rPr lang="zh-CN" altLang="en-US" sz="1600" kern="100" dirty="0">
                  <a:latin typeface="微软雅黑 Light" panose="020B0502040204020203" pitchFamily="34" charset="-122"/>
                  <a:ea typeface="微软雅黑 Light" panose="020B0502040204020203" pitchFamily="34" charset="-122"/>
                </a:rPr>
                <a:t>：</a:t>
              </a:r>
              <a:r>
                <a:rPr lang="en-US" altLang="zh-CN" sz="1600" kern="100" dirty="0">
                  <a:latin typeface="微软雅黑 Light" panose="020B0502040204020203" pitchFamily="34" charset="-122"/>
                  <a:ea typeface="微软雅黑 Light" panose="020B0502040204020203" pitchFamily="34" charset="-122"/>
                </a:rPr>
                <a:t>PS</a:t>
              </a:r>
              <a:r>
                <a:rPr lang="zh-CN" altLang="en-US" sz="1600" kern="100" dirty="0">
                  <a:latin typeface="微软雅黑 Light" panose="020B0502040204020203" pitchFamily="34" charset="-122"/>
                  <a:ea typeface="微软雅黑 Light" panose="020B0502040204020203" pitchFamily="34" charset="-122"/>
                </a:rPr>
                <a:t>在线图片编辑器是一个专业的在线</a:t>
              </a:r>
              <a:r>
                <a:rPr lang="en-US" altLang="zh-CN" sz="1600" kern="100" dirty="0" err="1">
                  <a:latin typeface="微软雅黑 Light" panose="020B0502040204020203" pitchFamily="34" charset="-122"/>
                  <a:ea typeface="微软雅黑 Light" panose="020B0502040204020203" pitchFamily="34" charset="-122"/>
                </a:rPr>
                <a:t>ps</a:t>
              </a:r>
              <a:r>
                <a:rPr lang="zh-CN" altLang="en-US" sz="1600" kern="100" dirty="0">
                  <a:latin typeface="微软雅黑 Light" panose="020B0502040204020203" pitchFamily="34" charset="-122"/>
                  <a:ea typeface="微软雅黑 Light" panose="020B0502040204020203" pitchFamily="34" charset="-122"/>
                </a:rPr>
                <a:t>照片处理软件。</a:t>
              </a:r>
            </a:p>
          </p:txBody>
        </p:sp>
      </p:grpSp>
      <p:grpSp>
        <p:nvGrpSpPr>
          <p:cNvPr id="8" name="组 7"/>
          <p:cNvGrpSpPr/>
          <p:nvPr/>
        </p:nvGrpSpPr>
        <p:grpSpPr>
          <a:xfrm>
            <a:off x="2915918" y="2665224"/>
            <a:ext cx="5214390" cy="657553"/>
            <a:chOff x="3100534" y="3146614"/>
            <a:chExt cx="5214390" cy="657553"/>
          </a:xfrm>
        </p:grpSpPr>
        <p:pic>
          <p:nvPicPr>
            <p:cNvPr id="22" name="图片 21">
              <a:extLst>
                <a:ext uri="{FF2B5EF4-FFF2-40B4-BE49-F238E27FC236}">
                  <a16:creationId xmlns:a16="http://schemas.microsoft.com/office/drawing/2014/main" id="{098251E9-E524-459B-93A0-379E7BE25CC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100534" y="3176261"/>
              <a:ext cx="627906" cy="627906"/>
            </a:xfrm>
            <a:prstGeom prst="rect">
              <a:avLst/>
            </a:prstGeom>
          </p:spPr>
        </p:pic>
        <p:sp>
          <p:nvSpPr>
            <p:cNvPr id="23" name="矩形 22">
              <a:extLst>
                <a:ext uri="{FF2B5EF4-FFF2-40B4-BE49-F238E27FC236}">
                  <a16:creationId xmlns:a16="http://schemas.microsoft.com/office/drawing/2014/main" id="{C0E5DA07-957A-4D95-80F9-0D590B2A9555}"/>
                </a:ext>
              </a:extLst>
            </p:cNvPr>
            <p:cNvSpPr/>
            <p:nvPr/>
          </p:nvSpPr>
          <p:spPr>
            <a:xfrm>
              <a:off x="3742924" y="3146614"/>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MySQL</a:t>
              </a:r>
              <a:r>
                <a:rPr lang="zh-CN" altLang="en-US" sz="1600" kern="100" dirty="0">
                  <a:latin typeface="微软雅黑 Light" panose="020B0502040204020203" pitchFamily="34" charset="-122"/>
                  <a:ea typeface="微软雅黑 Light" panose="020B0502040204020203" pitchFamily="34" charset="-122"/>
                </a:rPr>
                <a:t>：用于访问和处理数据库的标准的计算机语言。</a:t>
              </a:r>
            </a:p>
          </p:txBody>
        </p:sp>
      </p:grpSp>
      <p:grpSp>
        <p:nvGrpSpPr>
          <p:cNvPr id="11" name="组 10"/>
          <p:cNvGrpSpPr/>
          <p:nvPr/>
        </p:nvGrpSpPr>
        <p:grpSpPr>
          <a:xfrm>
            <a:off x="2947299" y="3494897"/>
            <a:ext cx="5132665" cy="584775"/>
            <a:chOff x="3182259" y="3787652"/>
            <a:chExt cx="5132665" cy="584775"/>
          </a:xfrm>
        </p:grpSpPr>
        <p:pic>
          <p:nvPicPr>
            <p:cNvPr id="25" name="图片 24">
              <a:extLst>
                <a:ext uri="{FF2B5EF4-FFF2-40B4-BE49-F238E27FC236}">
                  <a16:creationId xmlns:a16="http://schemas.microsoft.com/office/drawing/2014/main" id="{590BF6EA-B83B-4FC0-8B8B-5C57BA0E8DF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182259" y="3837642"/>
              <a:ext cx="497114" cy="497114"/>
            </a:xfrm>
            <a:prstGeom prst="rect">
              <a:avLst/>
            </a:prstGeom>
          </p:spPr>
        </p:pic>
        <p:sp>
          <p:nvSpPr>
            <p:cNvPr id="26" name="矩形 25">
              <a:extLst>
                <a:ext uri="{FF2B5EF4-FFF2-40B4-BE49-F238E27FC236}">
                  <a16:creationId xmlns:a16="http://schemas.microsoft.com/office/drawing/2014/main" id="{01BFB3CF-5A28-45D3-9F03-7001409C51E0}"/>
                </a:ext>
              </a:extLst>
            </p:cNvPr>
            <p:cNvSpPr/>
            <p:nvPr/>
          </p:nvSpPr>
          <p:spPr>
            <a:xfrm>
              <a:off x="3742924" y="3787652"/>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Git</a:t>
              </a:r>
              <a:r>
                <a:rPr lang="zh-CN" altLang="en-US" sz="1600" kern="100" dirty="0">
                  <a:latin typeface="微软雅黑 Light" panose="020B0502040204020203" pitchFamily="34" charset="-122"/>
                  <a:ea typeface="微软雅黑 Light" panose="020B0502040204020203" pitchFamily="34" charset="-122"/>
                </a:rPr>
                <a:t>：一个开源的分布式版本控制系统，可以高效处理从很小到非常大的项目版本管理。</a:t>
              </a:r>
            </a:p>
          </p:txBody>
        </p:sp>
      </p:grpSp>
      <p:grpSp>
        <p:nvGrpSpPr>
          <p:cNvPr id="12" name="组 11"/>
          <p:cNvGrpSpPr/>
          <p:nvPr/>
        </p:nvGrpSpPr>
        <p:grpSpPr>
          <a:xfrm>
            <a:off x="2999017" y="4436802"/>
            <a:ext cx="4156879" cy="464269"/>
            <a:chOff x="3119705" y="4495792"/>
            <a:chExt cx="4156879" cy="464269"/>
          </a:xfrm>
        </p:grpSpPr>
        <p:pic>
          <p:nvPicPr>
            <p:cNvPr id="28" name="图片 27">
              <a:extLst>
                <a:ext uri="{FF2B5EF4-FFF2-40B4-BE49-F238E27FC236}">
                  <a16:creationId xmlns:a16="http://schemas.microsoft.com/office/drawing/2014/main" id="{A1F438A3-5FB6-4300-AD48-C81783EAF108}"/>
                </a:ext>
              </a:extLst>
            </p:cNvPr>
            <p:cNvPicPr>
              <a:picLocks noChangeAspect="1"/>
            </p:cNvPicPr>
            <p:nvPr/>
          </p:nvPicPr>
          <p:blipFill rotWithShape="1">
            <a:blip r:embed="rId5" cstate="hqprint">
              <a:extLst>
                <a:ext uri="{28A0092B-C50C-407E-A947-70E740481C1C}">
                  <a14:useLocalDpi xmlns:a14="http://schemas.microsoft.com/office/drawing/2010/main" val="0"/>
                </a:ext>
              </a:extLst>
            </a:blip>
            <a:srcRect b="7217"/>
            <a:stretch/>
          </p:blipFill>
          <p:spPr>
            <a:xfrm>
              <a:off x="3119705" y="4495792"/>
              <a:ext cx="589564" cy="464269"/>
            </a:xfrm>
            <a:prstGeom prst="rect">
              <a:avLst/>
            </a:prstGeom>
          </p:spPr>
        </p:pic>
        <p:sp>
          <p:nvSpPr>
            <p:cNvPr id="29" name="矩形 28">
              <a:extLst>
                <a:ext uri="{FF2B5EF4-FFF2-40B4-BE49-F238E27FC236}">
                  <a16:creationId xmlns:a16="http://schemas.microsoft.com/office/drawing/2014/main" id="{4ED69F65-F704-4EAB-B704-5AD3EFA0D3E2}"/>
                </a:ext>
              </a:extLst>
            </p:cNvPr>
            <p:cNvSpPr/>
            <p:nvPr/>
          </p:nvSpPr>
          <p:spPr>
            <a:xfrm>
              <a:off x="3742924" y="4543261"/>
              <a:ext cx="3533660" cy="338554"/>
            </a:xfrm>
            <a:prstGeom prst="rect">
              <a:avLst/>
            </a:prstGeom>
          </p:spPr>
          <p:txBody>
            <a:bodyPr wrap="none">
              <a:spAutoFit/>
            </a:bodyPr>
            <a:lstStyle/>
            <a:p>
              <a:r>
                <a:rPr lang="en-US" altLang="zh-CN" sz="1600" kern="100" dirty="0">
                  <a:latin typeface="微软雅黑 Light" panose="020B0502040204020203" pitchFamily="34" charset="-122"/>
                  <a:ea typeface="微软雅黑 Light" panose="020B0502040204020203" pitchFamily="34" charset="-122"/>
                </a:rPr>
                <a:t>Project</a:t>
              </a:r>
              <a:r>
                <a:rPr lang="zh-CN" altLang="en-US" sz="1600" kern="100" dirty="0">
                  <a:latin typeface="微软雅黑 Light" panose="020B0502040204020203" pitchFamily="34" charset="-122"/>
                  <a:ea typeface="微软雅黑 Light" panose="020B0502040204020203" pitchFamily="34" charset="-122"/>
                </a:rPr>
                <a:t>：通用的项目管理工具软件。</a:t>
              </a:r>
            </a:p>
          </p:txBody>
        </p:sp>
      </p:grpSp>
      <p:sp>
        <p:nvSpPr>
          <p:cNvPr id="35" name="矩形 34">
            <a:extLst>
              <a:ext uri="{FF2B5EF4-FFF2-40B4-BE49-F238E27FC236}">
                <a16:creationId xmlns:a16="http://schemas.microsoft.com/office/drawing/2014/main" id="{78BDCFC5-9805-4714-B500-3D84F5BEA744}"/>
              </a:ext>
            </a:extLst>
          </p:cNvPr>
          <p:cNvSpPr/>
          <p:nvPr/>
        </p:nvSpPr>
        <p:spPr>
          <a:xfrm>
            <a:off x="2999017" y="338146"/>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项目开发工具</a:t>
            </a:r>
          </a:p>
        </p:txBody>
      </p:sp>
      <p:pic>
        <p:nvPicPr>
          <p:cNvPr id="17" name="图片 16">
            <a:extLst>
              <a:ext uri="{FF2B5EF4-FFF2-40B4-BE49-F238E27FC236}">
                <a16:creationId xmlns:a16="http://schemas.microsoft.com/office/drawing/2014/main" id="{C63A9C0E-F3F8-4756-94B5-43A635A992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47299" y="895141"/>
            <a:ext cx="582981" cy="586792"/>
          </a:xfrm>
          <a:prstGeom prst="rect">
            <a:avLst/>
          </a:prstGeom>
        </p:spPr>
      </p:pic>
      <p:pic>
        <p:nvPicPr>
          <p:cNvPr id="24" name="图片 23">
            <a:extLst>
              <a:ext uri="{FF2B5EF4-FFF2-40B4-BE49-F238E27FC236}">
                <a16:creationId xmlns:a16="http://schemas.microsoft.com/office/drawing/2014/main" id="{48000BD4-801E-4430-923A-BD76F071B7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47299" y="1875306"/>
            <a:ext cx="642390" cy="531893"/>
          </a:xfrm>
          <a:prstGeom prst="rect">
            <a:avLst/>
          </a:prstGeom>
        </p:spPr>
      </p:pic>
      <p:sp>
        <p:nvSpPr>
          <p:cNvPr id="27" name="矩形 26">
            <a:extLst>
              <a:ext uri="{FF2B5EF4-FFF2-40B4-BE49-F238E27FC236}">
                <a16:creationId xmlns:a16="http://schemas.microsoft.com/office/drawing/2014/main" id="{DDD85196-3DE1-427A-94BD-9FCFD21A2650}"/>
              </a:ext>
            </a:extLst>
          </p:cNvPr>
          <p:cNvSpPr/>
          <p:nvPr/>
        </p:nvSpPr>
        <p:spPr>
          <a:xfrm>
            <a:off x="3645449" y="1812866"/>
            <a:ext cx="4572000" cy="584775"/>
          </a:xfrm>
          <a:prstGeom prst="rect">
            <a:avLst/>
          </a:prstGeom>
        </p:spPr>
        <p:txBody>
          <a:bodyPr>
            <a:spAutoFit/>
          </a:bodyPr>
          <a:lstStyle/>
          <a:p>
            <a:r>
              <a:rPr lang="zh-CN" altLang="en-US" sz="1600" kern="100" dirty="0">
                <a:latin typeface="微软雅黑 Light" panose="020B0502040204020203" pitchFamily="34" charset="-122"/>
                <a:ea typeface="微软雅黑 Light" panose="020B0502040204020203" pitchFamily="34" charset="-122"/>
              </a:rPr>
              <a:t>微信开发者工具：帮助开发者简单和高效地开发和调试微信小程序</a:t>
            </a:r>
          </a:p>
        </p:txBody>
      </p:sp>
    </p:spTree>
    <p:extLst>
      <p:ext uri="{BB962C8B-B14F-4D97-AF65-F5344CB8AC3E}">
        <p14:creationId xmlns:p14="http://schemas.microsoft.com/office/powerpoint/2010/main" val="360233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5" name="矩形 4">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7" name="文本框 6">
              <a:extLst>
                <a:ext uri="{FF2B5EF4-FFF2-40B4-BE49-F238E27FC236}">
                  <a16:creationId xmlns:a16="http://schemas.microsoft.com/office/drawing/2014/main" id="{85D5BD3F-DEB9-4813-B82A-7E32195A7A6E}"/>
                </a:ext>
              </a:extLst>
            </p:cNvPr>
            <p:cNvSpPr txBox="1"/>
            <p:nvPr/>
          </p:nvSpPr>
          <p:spPr>
            <a:xfrm>
              <a:off x="179962" y="1454011"/>
              <a:ext cx="2131920"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1" name="矩形 10"/>
          <p:cNvSpPr/>
          <p:nvPr/>
        </p:nvSpPr>
        <p:spPr>
          <a:xfrm>
            <a:off x="3526971" y="312762"/>
            <a:ext cx="5617029" cy="6195863"/>
          </a:xfrm>
          <a:prstGeom prst="rect">
            <a:avLst/>
          </a:prstGeom>
        </p:spPr>
        <p:txBody>
          <a:bodyPr wrap="square">
            <a:spAutoFit/>
          </a:bodyPr>
          <a:lstStyle/>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a:t>
            </a:r>
            <a:r>
              <a:rPr lang="zh-CN" altLang="en-US" sz="1400" b="1" dirty="0">
                <a:latin typeface="微软雅黑 Light" panose="020B0502040204020203" pitchFamily="34" charset="-122"/>
                <a:ea typeface="微软雅黑 Light" panose="020B0502040204020203" pitchFamily="34" charset="-122"/>
                <a:cs typeface="Microsoft YaHei Light" charset="-122"/>
              </a:rPr>
              <a:t>软件工程导论</a:t>
            </a:r>
            <a:r>
              <a:rPr lang="en-US" altLang="zh-CN" sz="1400" b="1" dirty="0">
                <a:latin typeface="微软雅黑 Light" panose="020B0502040204020203" pitchFamily="34" charset="-122"/>
                <a:ea typeface="微软雅黑 Light" panose="020B0502040204020203" pitchFamily="34" charset="-122"/>
                <a:cs typeface="Microsoft YaHei Light" charset="-122"/>
              </a:rPr>
              <a:t>》</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出版社：清华大学出版社 作者：张海藩，牟永敏</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7111197704</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endParaRPr lang="zh-CN" altLang="en-US"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《JAVA</a:t>
            </a:r>
            <a:r>
              <a:rPr lang="zh-CN" altLang="en-US" sz="1400" b="1" dirty="0">
                <a:latin typeface="微软雅黑 Light" panose="020B0502040204020203" pitchFamily="34" charset="-122"/>
                <a:ea typeface="微软雅黑 Light" panose="020B0502040204020203" pitchFamily="34" charset="-122"/>
                <a:cs typeface="Microsoft YaHei Light" charset="-122"/>
              </a:rPr>
              <a:t>语言程序设计</a:t>
            </a:r>
            <a:r>
              <a:rPr lang="en-US" altLang="zh-CN" sz="1400" b="1" dirty="0">
                <a:latin typeface="微软雅黑 Light" panose="020B0502040204020203" pitchFamily="34" charset="-122"/>
                <a:ea typeface="微软雅黑 Light" panose="020B0502040204020203" pitchFamily="34" charset="-122"/>
                <a:cs typeface="Microsoft YaHei Light" charset="-122"/>
              </a:rPr>
              <a:t>》 </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出版社：机械工业出版社 作者：梁勇</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9787115353528</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CSDN</a:t>
            </a:r>
            <a:r>
              <a:rPr lang="zh-CN" altLang="en-US" sz="1400" b="1" dirty="0">
                <a:latin typeface="微软雅黑 Light" panose="020B0502040204020203" pitchFamily="34" charset="-122"/>
                <a:ea typeface="微软雅黑 Light" panose="020B0502040204020203" pitchFamily="34" charset="-122"/>
                <a:cs typeface="Microsoft YaHei Light" charset="-122"/>
              </a:rPr>
              <a:t>：一步一步开发微信小程序</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https://blog.csdn.net/zhangjing1019/article/details/79442828</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CSDN:</a:t>
            </a:r>
            <a:r>
              <a:rPr lang="zh-CN" altLang="en-US" sz="1400" b="1" dirty="0">
                <a:latin typeface="微软雅黑 Light" panose="020B0502040204020203" pitchFamily="34" charset="-122"/>
                <a:ea typeface="微软雅黑 Light" panose="020B0502040204020203" pitchFamily="34" charset="-122"/>
                <a:cs typeface="Microsoft YaHei Light" charset="-122"/>
              </a:rPr>
              <a:t>微信小程序上线发布流程</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https://blog.csdn.net/huangbaokang/article/details/80268727</a:t>
            </a:r>
          </a:p>
          <a:p>
            <a:pPr>
              <a:lnSpc>
                <a:spcPct val="150000"/>
              </a:lnSpc>
            </a:pP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b="1" dirty="0">
                <a:latin typeface="微软雅黑 Light" panose="020B0502040204020203" pitchFamily="34" charset="-122"/>
                <a:ea typeface="微软雅黑 Light" panose="020B0502040204020203" pitchFamily="34" charset="-122"/>
                <a:cs typeface="Microsoft YaHei Light" charset="-122"/>
              </a:rPr>
              <a:t>简书：微信小程序和</a:t>
            </a:r>
            <a:r>
              <a:rPr lang="en-US" altLang="zh-CN" sz="1400" b="1" dirty="0">
                <a:latin typeface="微软雅黑 Light" panose="020B0502040204020203" pitchFamily="34" charset="-122"/>
                <a:ea typeface="微软雅黑 Light" panose="020B0502040204020203" pitchFamily="34" charset="-122"/>
                <a:cs typeface="Microsoft YaHei Light" charset="-122"/>
              </a:rPr>
              <a:t>APP</a:t>
            </a:r>
            <a:r>
              <a:rPr lang="zh-CN" altLang="en-US" sz="1400" b="1" dirty="0">
                <a:latin typeface="微软雅黑 Light" panose="020B0502040204020203" pitchFamily="34" charset="-122"/>
                <a:ea typeface="微软雅黑 Light" panose="020B0502040204020203" pitchFamily="34" charset="-122"/>
                <a:cs typeface="Microsoft YaHei Light" charset="-122"/>
              </a:rPr>
              <a:t>优劣势大对比</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https://www.jianshu.com/p/c72802b5e74e</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Android</a:t>
            </a:r>
            <a:r>
              <a:rPr lang="zh-CN" altLang="en-US" sz="1400" b="1" dirty="0">
                <a:latin typeface="微软雅黑 Light" panose="020B0502040204020203" pitchFamily="34" charset="-122"/>
                <a:ea typeface="微软雅黑 Light" panose="020B0502040204020203" pitchFamily="34" charset="-122"/>
                <a:cs typeface="Microsoft YaHei Light" charset="-122"/>
              </a:rPr>
              <a:t>课程表</a:t>
            </a:r>
            <a:r>
              <a:rPr lang="en-US" altLang="zh-CN" sz="1400" b="1" dirty="0">
                <a:latin typeface="微软雅黑 Light" panose="020B0502040204020203" pitchFamily="34" charset="-122"/>
                <a:ea typeface="微软雅黑 Light" panose="020B0502040204020203" pitchFamily="34" charset="-122"/>
                <a:cs typeface="Microsoft YaHei Light" charset="-122"/>
              </a:rPr>
              <a:t>App</a:t>
            </a:r>
            <a:r>
              <a:rPr lang="zh-CN" altLang="en-US" sz="1400" b="1" dirty="0">
                <a:latin typeface="微软雅黑 Light" panose="020B0502040204020203" pitchFamily="34" charset="-122"/>
                <a:ea typeface="微软雅黑 Light" panose="020B0502040204020203" pitchFamily="34" charset="-122"/>
                <a:cs typeface="Microsoft YaHei Light" charset="-122"/>
              </a:rPr>
              <a:t>：</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https://blog.csdn.net/zcpvn/article/details/77896491</a:t>
            </a:r>
          </a:p>
        </p:txBody>
      </p:sp>
      <p:sp>
        <p:nvSpPr>
          <p:cNvPr id="12" name="文本框 11"/>
          <p:cNvSpPr txBox="1"/>
          <p:nvPr/>
        </p:nvSpPr>
        <p:spPr>
          <a:xfrm>
            <a:off x="2391249" y="170928"/>
            <a:ext cx="1210588" cy="400110"/>
          </a:xfrm>
          <a:prstGeom prst="rect">
            <a:avLst/>
          </a:prstGeom>
          <a:noFill/>
        </p:spPr>
        <p:txBody>
          <a:bodyPr wrap="none" rtlCol="0">
            <a:spAutoFit/>
          </a:bodyPr>
          <a:lstStyle/>
          <a:p>
            <a:r>
              <a:rPr kumimoji="1" lang="zh-CN" altLang="en-US" sz="2000" dirty="0">
                <a:latin typeface="微软雅黑" panose="020B0503020204020204" pitchFamily="34" charset="-122"/>
                <a:ea typeface="微软雅黑" panose="020B0503020204020204" pitchFamily="34" charset="-122"/>
                <a:cs typeface="Microsoft YaHei" charset="-122"/>
              </a:rPr>
              <a:t>参考文献</a:t>
            </a:r>
          </a:p>
        </p:txBody>
      </p:sp>
      <p:sp>
        <p:nvSpPr>
          <p:cNvPr id="2" name="Rectangle 1">
            <a:extLst>
              <a:ext uri="{FF2B5EF4-FFF2-40B4-BE49-F238E27FC236}">
                <a16:creationId xmlns:a16="http://schemas.microsoft.com/office/drawing/2014/main" id="{CD67305D-8E73-4C47-A4B3-94B67E74F3F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333333"/>
                </a:solidFill>
                <a:effectLst/>
                <a:latin typeface="Arial" panose="020B0604020202020204" pitchFamily="34" charset="0"/>
                <a:cs typeface="Arial" panose="020B0604020202020204" pitchFamily="34" charset="0"/>
              </a:rPr>
              <a:t>9787111361220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292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1721</TotalTime>
  <Words>1331</Words>
  <Application>Microsoft Office PowerPoint</Application>
  <PresentationFormat>全屏显示(4:3)</PresentationFormat>
  <Paragraphs>210</Paragraphs>
  <Slides>21</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3" baseType="lpstr">
      <vt:lpstr>Microsoft YaHei Light</vt:lpstr>
      <vt:lpstr>等线</vt:lpstr>
      <vt:lpstr>等线 Light</vt:lpstr>
      <vt:lpstr>黑体</vt:lpstr>
      <vt:lpstr>微软雅黑</vt:lpstr>
      <vt:lpstr>微软雅黑 Light</vt:lpstr>
      <vt:lpstr>Arial</vt:lpstr>
      <vt:lpstr>Calibri</vt:lpstr>
      <vt:lpstr>Calibri Light</vt:lpstr>
      <vt:lpstr>Impact</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cmynanshen@qq.com</dc:creator>
  <cp:lastModifiedBy>503494633@qq.com</cp:lastModifiedBy>
  <cp:revision>151</cp:revision>
  <dcterms:created xsi:type="dcterms:W3CDTF">2018-03-18T13:41:17Z</dcterms:created>
  <dcterms:modified xsi:type="dcterms:W3CDTF">2019-04-21T13:33:36Z</dcterms:modified>
</cp:coreProperties>
</file>