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63" r:id="rId3"/>
    <p:sldId id="257" r:id="rId4"/>
    <p:sldId id="289" r:id="rId5"/>
    <p:sldId id="265" r:id="rId6"/>
    <p:sldId id="266" r:id="rId7"/>
    <p:sldId id="264" r:id="rId8"/>
    <p:sldId id="268" r:id="rId9"/>
    <p:sldId id="269" r:id="rId10"/>
    <p:sldId id="276" r:id="rId11"/>
    <p:sldId id="270" r:id="rId12"/>
    <p:sldId id="272" r:id="rId13"/>
    <p:sldId id="277" r:id="rId14"/>
    <p:sldId id="278" r:id="rId15"/>
    <p:sldId id="279" r:id="rId16"/>
    <p:sldId id="271" r:id="rId17"/>
    <p:sldId id="273" r:id="rId18"/>
    <p:sldId id="290" r:id="rId19"/>
    <p:sldId id="291" r:id="rId20"/>
    <p:sldId id="282" r:id="rId21"/>
    <p:sldId id="299" r:id="rId22"/>
    <p:sldId id="292" r:id="rId23"/>
    <p:sldId id="294" r:id="rId24"/>
    <p:sldId id="295" r:id="rId25"/>
    <p:sldId id="296" r:id="rId26"/>
    <p:sldId id="297" r:id="rId27"/>
    <p:sldId id="306" r:id="rId28"/>
    <p:sldId id="283" r:id="rId29"/>
    <p:sldId id="293" r:id="rId30"/>
    <p:sldId id="274" r:id="rId31"/>
    <p:sldId id="280" r:id="rId32"/>
    <p:sldId id="281" r:id="rId33"/>
    <p:sldId id="300" r:id="rId34"/>
    <p:sldId id="301" r:id="rId35"/>
    <p:sldId id="302" r:id="rId36"/>
    <p:sldId id="275" r:id="rId37"/>
    <p:sldId id="287" r:id="rId38"/>
    <p:sldId id="286" r:id="rId39"/>
    <p:sldId id="288" r:id="rId40"/>
    <p:sldId id="303" r:id="rId41"/>
    <p:sldId id="304" r:id="rId42"/>
    <p:sldId id="267" r:id="rId43"/>
    <p:sldId id="285"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83" d="100"/>
          <a:sy n="83" d="100"/>
        </p:scale>
        <p:origin x="6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21D3A-B6F7-42BC-B8E0-EC4EA93E50DD}" type="datetimeFigureOut">
              <a:rPr lang="en-US" smtClean="0"/>
              <a:t>10/22/2016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2D209-3859-4BF5-9D95-EE446BAD3C3D}" type="slidenum">
              <a:rPr lang="en-US" smtClean="0"/>
              <a:t>‹#›</a:t>
            </a:fld>
            <a:endParaRPr lang="en-US"/>
          </a:p>
        </p:txBody>
      </p:sp>
    </p:spTree>
    <p:extLst>
      <p:ext uri="{BB962C8B-B14F-4D97-AF65-F5344CB8AC3E}">
        <p14:creationId xmlns:p14="http://schemas.microsoft.com/office/powerpoint/2010/main" val="312276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05C9AC1-587F-40CC-A9C2-7E60AD22ABBE}" type="datetimeFigureOut">
              <a:rPr lang="zh-CN" altLang="en-US" smtClean="0"/>
              <a:t>2016/10/22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176959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5C9AC1-587F-40CC-A9C2-7E60AD22ABBE}" type="datetimeFigureOut">
              <a:rPr lang="zh-CN" altLang="en-US" smtClean="0"/>
              <a:t>2016/10/22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41187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5C9AC1-587F-40CC-A9C2-7E60AD22ABBE}" type="datetimeFigureOut">
              <a:rPr lang="zh-CN" altLang="en-US" smtClean="0"/>
              <a:t>2016/10/22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54316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5C9AC1-587F-40CC-A9C2-7E60AD22ABBE}" type="datetimeFigureOut">
              <a:rPr lang="zh-CN" altLang="en-US" smtClean="0"/>
              <a:t>2016/10/22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129917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05C9AC1-587F-40CC-A9C2-7E60AD22ABBE}" type="datetimeFigureOut">
              <a:rPr lang="zh-CN" altLang="en-US" smtClean="0"/>
              <a:t>2016/10/22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64726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05C9AC1-587F-40CC-A9C2-7E60AD22ABBE}" type="datetimeFigureOut">
              <a:rPr lang="zh-CN" altLang="en-US" smtClean="0"/>
              <a:t>2016/10/22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413405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05C9AC1-587F-40CC-A9C2-7E60AD22ABBE}" type="datetimeFigureOut">
              <a:rPr lang="zh-CN" altLang="en-US" smtClean="0"/>
              <a:t>2016/10/22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2265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05C9AC1-587F-40CC-A9C2-7E60AD22ABBE}" type="datetimeFigureOut">
              <a:rPr lang="zh-CN" altLang="en-US" smtClean="0"/>
              <a:t>2016/10/22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174817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5C9AC1-587F-40CC-A9C2-7E60AD22ABBE}" type="datetimeFigureOut">
              <a:rPr lang="zh-CN" altLang="en-US" smtClean="0"/>
              <a:t>2016/10/22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222551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05C9AC1-587F-40CC-A9C2-7E60AD22ABBE}" type="datetimeFigureOut">
              <a:rPr lang="zh-CN" altLang="en-US" smtClean="0"/>
              <a:t>2016/10/22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257626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05C9AC1-587F-40CC-A9C2-7E60AD22ABBE}" type="datetimeFigureOut">
              <a:rPr lang="zh-CN" altLang="en-US" smtClean="0"/>
              <a:t>2016/10/22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162628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C9AC1-587F-40CC-A9C2-7E60AD22ABBE}" type="datetimeFigureOut">
              <a:rPr lang="zh-CN" altLang="en-US" smtClean="0"/>
              <a:t>2016/10/22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6D922-C170-4F33-9DB3-F1B75627184D}" type="slidenum">
              <a:rPr lang="zh-CN" altLang="en-US" smtClean="0"/>
              <a:t>‹#›</a:t>
            </a:fld>
            <a:endParaRPr lang="zh-CN" altLang="en-US"/>
          </a:p>
        </p:txBody>
      </p:sp>
    </p:spTree>
    <p:extLst>
      <p:ext uri="{BB962C8B-B14F-4D97-AF65-F5344CB8AC3E}">
        <p14:creationId xmlns:p14="http://schemas.microsoft.com/office/powerpoint/2010/main" val="276652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sploitfun.wordpress.com/2015/02/10/understanding-glibc-malloc/"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0xmuhe.me/" TargetMode="External"/><Relationship Id="rId2" Type="http://schemas.openxmlformats.org/officeDocument/2006/relationships/hyperlink" Target="mailto:o0xmuhe@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o0xmuhe.me/2016/09/27/BCTF-cloud/" TargetMode="External"/><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a:t>Pwn</a:t>
            </a:r>
            <a:r>
              <a:rPr lang="zh-CN" altLang="en-US" dirty="0"/>
              <a:t>新司机如何快速上路</a:t>
            </a:r>
          </a:p>
        </p:txBody>
      </p:sp>
    </p:spTree>
    <p:extLst>
      <p:ext uri="{BB962C8B-B14F-4D97-AF65-F5344CB8AC3E}">
        <p14:creationId xmlns:p14="http://schemas.microsoft.com/office/powerpoint/2010/main" val="288976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217" y="1564312"/>
            <a:ext cx="10446329" cy="369332"/>
          </a:xfrm>
          <a:prstGeom prst="rect">
            <a:avLst/>
          </a:prstGeom>
          <a:noFill/>
        </p:spPr>
        <p:txBody>
          <a:bodyPr wrap="square" rtlCol="0">
            <a:spAutoFit/>
          </a:bodyPr>
          <a:lstStyle/>
          <a:p>
            <a:r>
              <a:rPr lang="en-US" altLang="zh-CN" dirty="0"/>
              <a:t>- RCTF pwn200</a:t>
            </a:r>
            <a:endParaRPr lang="zh-CN" altLang="en-US" dirty="0"/>
          </a:p>
        </p:txBody>
      </p:sp>
      <p:sp>
        <p:nvSpPr>
          <p:cNvPr id="10" name="文本框 9"/>
          <p:cNvSpPr txBox="1"/>
          <p:nvPr/>
        </p:nvSpPr>
        <p:spPr>
          <a:xfrm>
            <a:off x="360217" y="480013"/>
            <a:ext cx="4858328" cy="646331"/>
          </a:xfrm>
          <a:prstGeom prst="rect">
            <a:avLst/>
          </a:prstGeom>
          <a:noFill/>
        </p:spPr>
        <p:txBody>
          <a:bodyPr wrap="square" rtlCol="0">
            <a:spAutoFit/>
          </a:bodyPr>
          <a:lstStyle/>
          <a:p>
            <a:r>
              <a:rPr lang="en-US" altLang="zh-CN" sz="3600" b="1" dirty="0"/>
              <a:t>ROP</a:t>
            </a:r>
            <a:r>
              <a:rPr lang="zh-CN" altLang="en-US" sz="3600" b="1" dirty="0"/>
              <a:t>的一个例子</a:t>
            </a:r>
            <a:endParaRPr lang="zh-CN" altLang="en-US" sz="2000" b="1" dirty="0"/>
          </a:p>
        </p:txBody>
      </p:sp>
      <p:pic>
        <p:nvPicPr>
          <p:cNvPr id="5" name="图片 4"/>
          <p:cNvPicPr>
            <a:picLocks noChangeAspect="1"/>
          </p:cNvPicPr>
          <p:nvPr/>
        </p:nvPicPr>
        <p:blipFill>
          <a:blip r:embed="rId2"/>
          <a:stretch>
            <a:fillRect/>
          </a:stretch>
        </p:blipFill>
        <p:spPr>
          <a:xfrm>
            <a:off x="4173664" y="1933644"/>
            <a:ext cx="5819775" cy="4486275"/>
          </a:xfrm>
          <a:prstGeom prst="rect">
            <a:avLst/>
          </a:prstGeom>
        </p:spPr>
      </p:pic>
      <p:sp>
        <p:nvSpPr>
          <p:cNvPr id="6" name="文本框 5"/>
          <p:cNvSpPr txBox="1"/>
          <p:nvPr/>
        </p:nvSpPr>
        <p:spPr>
          <a:xfrm>
            <a:off x="360217" y="2569464"/>
            <a:ext cx="2867615" cy="369332"/>
          </a:xfrm>
          <a:prstGeom prst="rect">
            <a:avLst/>
          </a:prstGeom>
          <a:noFill/>
        </p:spPr>
        <p:txBody>
          <a:bodyPr wrap="square" rtlCol="0">
            <a:spAutoFit/>
          </a:bodyPr>
          <a:lstStyle/>
          <a:p>
            <a:r>
              <a:rPr lang="en-US" altLang="zh-CN" dirty="0" err="1"/>
              <a:t>Exp</a:t>
            </a:r>
            <a:r>
              <a:rPr lang="zh-CN" altLang="en-US" dirty="0"/>
              <a:t>中部分代码</a:t>
            </a:r>
            <a:r>
              <a:rPr lang="en-US" altLang="zh-CN" dirty="0"/>
              <a:t>(leak</a:t>
            </a:r>
            <a:r>
              <a:rPr lang="zh-CN" altLang="en-US" dirty="0"/>
              <a:t>函数</a:t>
            </a:r>
            <a:r>
              <a:rPr lang="en-US" altLang="zh-CN" dirty="0"/>
              <a:t>):</a:t>
            </a:r>
            <a:endParaRPr lang="en-US" dirty="0"/>
          </a:p>
        </p:txBody>
      </p:sp>
    </p:spTree>
    <p:extLst>
      <p:ext uri="{BB962C8B-B14F-4D97-AF65-F5344CB8AC3E}">
        <p14:creationId xmlns:p14="http://schemas.microsoft.com/office/powerpoint/2010/main" val="117243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217" y="1820344"/>
            <a:ext cx="10446329" cy="2585323"/>
          </a:xfrm>
          <a:prstGeom prst="rect">
            <a:avLst/>
          </a:prstGeom>
          <a:noFill/>
        </p:spPr>
        <p:txBody>
          <a:bodyPr wrap="square" rtlCol="0">
            <a:spAutoFit/>
          </a:bodyPr>
          <a:lstStyle/>
          <a:p>
            <a:r>
              <a:rPr lang="en-US" altLang="zh-CN" dirty="0"/>
              <a:t>	</a:t>
            </a:r>
            <a:r>
              <a:rPr lang="zh-CN" altLang="en-US" dirty="0"/>
              <a:t>在之前的例子中，我们使用了</a:t>
            </a:r>
            <a:r>
              <a:rPr lang="en-US" altLang="zh-CN" dirty="0"/>
              <a:t>ROP</a:t>
            </a:r>
            <a:r>
              <a:rPr lang="zh-CN" altLang="en-US" dirty="0"/>
              <a:t>，但是为了完成整个利用，还是需要去</a:t>
            </a:r>
            <a:r>
              <a:rPr lang="en-US" altLang="zh-CN" dirty="0"/>
              <a:t>leak</a:t>
            </a:r>
            <a:r>
              <a:rPr lang="zh-CN" altLang="en-US" dirty="0"/>
              <a:t>一些我们需要的函数地址，然后才可以</a:t>
            </a:r>
            <a:r>
              <a:rPr lang="en-US" altLang="zh-CN" dirty="0" err="1"/>
              <a:t>getshell</a:t>
            </a:r>
            <a:r>
              <a:rPr lang="zh-CN" altLang="en-US" dirty="0"/>
              <a:t>。</a:t>
            </a:r>
            <a:endParaRPr lang="en-US" altLang="zh-CN" dirty="0"/>
          </a:p>
          <a:p>
            <a:endParaRPr lang="en-US" altLang="zh-CN" dirty="0"/>
          </a:p>
          <a:p>
            <a:r>
              <a:rPr lang="en-US" altLang="zh-CN" dirty="0"/>
              <a:t>	</a:t>
            </a:r>
            <a:r>
              <a:rPr lang="zh-CN" altLang="en-US" dirty="0"/>
              <a:t>利用</a:t>
            </a:r>
            <a:r>
              <a:rPr lang="en-US" altLang="zh-CN" dirty="0" err="1"/>
              <a:t>linux</a:t>
            </a:r>
            <a:r>
              <a:rPr lang="zh-CN" altLang="en-US" dirty="0"/>
              <a:t>下可执行文件函数解析特性，即</a:t>
            </a:r>
            <a:r>
              <a:rPr lang="zh-CN" altLang="en-US" b="1" dirty="0"/>
              <a:t>延迟绑定</a:t>
            </a:r>
            <a:r>
              <a:rPr lang="zh-CN" altLang="en-US" dirty="0"/>
              <a:t>：在第一次调用时才会解析其地址并填充至</a:t>
            </a:r>
            <a:r>
              <a:rPr lang="en-US" altLang="zh-CN" dirty="0"/>
              <a:t>.</a:t>
            </a:r>
            <a:r>
              <a:rPr lang="en-US" altLang="zh-CN" dirty="0" err="1"/>
              <a:t>got.plt</a:t>
            </a:r>
            <a:r>
              <a:rPr lang="zh-CN" altLang="en-US" dirty="0"/>
              <a:t>。</a:t>
            </a:r>
            <a:endParaRPr lang="en-US" altLang="zh-CN" dirty="0"/>
          </a:p>
          <a:p>
            <a:endParaRPr lang="en-US" altLang="zh-CN" dirty="0"/>
          </a:p>
          <a:p>
            <a:r>
              <a:rPr lang="en-US" altLang="zh-CN" dirty="0"/>
              <a:t>	</a:t>
            </a:r>
            <a:r>
              <a:rPr lang="zh-CN" altLang="en-US" dirty="0"/>
              <a:t>所以，我们不需要做</a:t>
            </a:r>
            <a:r>
              <a:rPr lang="en-US" altLang="zh-CN" dirty="0"/>
              <a:t>leak</a:t>
            </a:r>
            <a:r>
              <a:rPr lang="zh-CN" altLang="en-US" dirty="0"/>
              <a:t>，就可以直接调用想要的函数。利用的就是伪造所需信息，直接解析得到</a:t>
            </a:r>
            <a:r>
              <a:rPr lang="en-US" altLang="zh-CN" dirty="0"/>
              <a:t>system</a:t>
            </a:r>
            <a:r>
              <a:rPr lang="zh-CN" altLang="en-US" dirty="0"/>
              <a:t>的地址进而</a:t>
            </a:r>
            <a:r>
              <a:rPr lang="en-US" altLang="zh-CN" dirty="0"/>
              <a:t>ROP</a:t>
            </a:r>
            <a:r>
              <a:rPr lang="zh-CN" altLang="en-US" dirty="0"/>
              <a:t>。</a:t>
            </a:r>
            <a:endParaRPr lang="en-US" altLang="zh-CN" dirty="0"/>
          </a:p>
          <a:p>
            <a:endParaRPr lang="zh-CN" altLang="en-US" dirty="0"/>
          </a:p>
        </p:txBody>
      </p:sp>
      <p:sp>
        <p:nvSpPr>
          <p:cNvPr id="10" name="文本框 9"/>
          <p:cNvSpPr txBox="1"/>
          <p:nvPr/>
        </p:nvSpPr>
        <p:spPr>
          <a:xfrm>
            <a:off x="360217" y="480013"/>
            <a:ext cx="4830619" cy="646331"/>
          </a:xfrm>
          <a:prstGeom prst="rect">
            <a:avLst/>
          </a:prstGeom>
          <a:noFill/>
        </p:spPr>
        <p:txBody>
          <a:bodyPr wrap="square" rtlCol="0">
            <a:spAutoFit/>
          </a:bodyPr>
          <a:lstStyle/>
          <a:p>
            <a:r>
              <a:rPr lang="en-US" altLang="zh-CN" sz="3600" b="1" dirty="0"/>
              <a:t>Ret 2 dl-resolve</a:t>
            </a:r>
            <a:endParaRPr lang="zh-CN" altLang="en-US" sz="2000" b="1" dirty="0"/>
          </a:p>
        </p:txBody>
      </p:sp>
    </p:spTree>
    <p:extLst>
      <p:ext uri="{BB962C8B-B14F-4D97-AF65-F5344CB8AC3E}">
        <p14:creationId xmlns:p14="http://schemas.microsoft.com/office/powerpoint/2010/main" val="2970702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830619" cy="646331"/>
          </a:xfrm>
          <a:prstGeom prst="rect">
            <a:avLst/>
          </a:prstGeom>
          <a:noFill/>
        </p:spPr>
        <p:txBody>
          <a:bodyPr wrap="square" rtlCol="0">
            <a:spAutoFit/>
          </a:bodyPr>
          <a:lstStyle/>
          <a:p>
            <a:r>
              <a:rPr lang="en-US" altLang="zh-CN" sz="3600" b="1" dirty="0"/>
              <a:t>Ret 2 dl-resolve</a:t>
            </a:r>
            <a:endParaRPr lang="zh-CN" altLang="en-US" sz="2000" b="1" dirty="0"/>
          </a:p>
        </p:txBody>
      </p:sp>
      <p:pic>
        <p:nvPicPr>
          <p:cNvPr id="4" name="图片 3"/>
          <p:cNvPicPr>
            <a:picLocks noChangeAspect="1"/>
          </p:cNvPicPr>
          <p:nvPr/>
        </p:nvPicPr>
        <p:blipFill>
          <a:blip r:embed="rId2"/>
          <a:stretch>
            <a:fillRect/>
          </a:stretch>
        </p:blipFill>
        <p:spPr>
          <a:xfrm>
            <a:off x="1047940" y="2087931"/>
            <a:ext cx="5819775" cy="1314450"/>
          </a:xfrm>
          <a:prstGeom prst="rect">
            <a:avLst/>
          </a:prstGeom>
        </p:spPr>
      </p:pic>
      <p:pic>
        <p:nvPicPr>
          <p:cNvPr id="5" name="图片 4"/>
          <p:cNvPicPr>
            <a:picLocks noChangeAspect="1"/>
          </p:cNvPicPr>
          <p:nvPr/>
        </p:nvPicPr>
        <p:blipFill>
          <a:blip r:embed="rId3"/>
          <a:stretch>
            <a:fillRect/>
          </a:stretch>
        </p:blipFill>
        <p:spPr>
          <a:xfrm>
            <a:off x="4424172" y="4363968"/>
            <a:ext cx="7239000" cy="2143125"/>
          </a:xfrm>
          <a:prstGeom prst="rect">
            <a:avLst/>
          </a:prstGeom>
        </p:spPr>
      </p:pic>
      <p:sp>
        <p:nvSpPr>
          <p:cNvPr id="7" name="文本框 6"/>
          <p:cNvSpPr txBox="1"/>
          <p:nvPr/>
        </p:nvSpPr>
        <p:spPr>
          <a:xfrm>
            <a:off x="694944" y="1655064"/>
            <a:ext cx="2980944" cy="369332"/>
          </a:xfrm>
          <a:prstGeom prst="rect">
            <a:avLst/>
          </a:prstGeom>
          <a:noFill/>
        </p:spPr>
        <p:txBody>
          <a:bodyPr wrap="square" rtlCol="0">
            <a:spAutoFit/>
          </a:bodyPr>
          <a:lstStyle/>
          <a:p>
            <a:r>
              <a:rPr lang="zh-CN" altLang="en-US" dirty="0"/>
              <a:t>第一次调用</a:t>
            </a:r>
            <a:r>
              <a:rPr lang="en-US" altLang="zh-CN" dirty="0"/>
              <a:t>read</a:t>
            </a:r>
            <a:r>
              <a:rPr lang="zh-CN" altLang="en-US" dirty="0"/>
              <a:t>函数的时候</a:t>
            </a:r>
            <a:endParaRPr lang="en-US" dirty="0"/>
          </a:p>
        </p:txBody>
      </p:sp>
      <p:sp>
        <p:nvSpPr>
          <p:cNvPr id="11" name="矩形 10"/>
          <p:cNvSpPr/>
          <p:nvPr/>
        </p:nvSpPr>
        <p:spPr>
          <a:xfrm>
            <a:off x="1047940" y="3651796"/>
            <a:ext cx="8434388" cy="646331"/>
          </a:xfrm>
          <a:prstGeom prst="rect">
            <a:avLst/>
          </a:prstGeom>
        </p:spPr>
        <p:txBody>
          <a:bodyPr wrap="square">
            <a:spAutoFit/>
          </a:bodyPr>
          <a:lstStyle/>
          <a:p>
            <a:r>
              <a:rPr lang="zh-CN" altLang="en-US" dirty="0"/>
              <a:t>跳到下面两条指令去，先是把</a:t>
            </a:r>
            <a:r>
              <a:rPr lang="en-US" dirty="0"/>
              <a:t>offset</a:t>
            </a:r>
            <a:r>
              <a:rPr lang="zh-CN" altLang="en-US" dirty="0"/>
              <a:t>压栈操作，然后跳到</a:t>
            </a:r>
            <a:r>
              <a:rPr lang="en-US" altLang="zh-CN" dirty="0"/>
              <a:t>.</a:t>
            </a:r>
            <a:r>
              <a:rPr lang="en-US" dirty="0" err="1"/>
              <a:t>got.plt</a:t>
            </a:r>
            <a:r>
              <a:rPr lang="zh-CN" altLang="en-US" dirty="0"/>
              <a:t>处 然后压栈</a:t>
            </a:r>
            <a:r>
              <a:rPr lang="en-US" dirty="0"/>
              <a:t>link-map(GOT+4) </a:t>
            </a:r>
            <a:r>
              <a:rPr lang="zh-CN" altLang="en-US" dirty="0"/>
              <a:t>再调用</a:t>
            </a:r>
            <a:r>
              <a:rPr lang="en-US" altLang="zh-CN" dirty="0"/>
              <a:t>_</a:t>
            </a:r>
            <a:r>
              <a:rPr lang="en-US" dirty="0" err="1"/>
              <a:t>dl_runtime_resolve</a:t>
            </a:r>
            <a:r>
              <a:rPr lang="en-US" dirty="0"/>
              <a:t>(</a:t>
            </a:r>
            <a:r>
              <a:rPr lang="en-US" dirty="0" err="1"/>
              <a:t>link_map,reloc_reg</a:t>
            </a:r>
            <a:r>
              <a:rPr lang="en-US" dirty="0"/>
              <a:t>) </a:t>
            </a:r>
          </a:p>
        </p:txBody>
      </p:sp>
    </p:spTree>
    <p:extLst>
      <p:ext uri="{BB962C8B-B14F-4D97-AF65-F5344CB8AC3E}">
        <p14:creationId xmlns:p14="http://schemas.microsoft.com/office/powerpoint/2010/main" val="2177515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830619" cy="646331"/>
          </a:xfrm>
          <a:prstGeom prst="rect">
            <a:avLst/>
          </a:prstGeom>
          <a:noFill/>
        </p:spPr>
        <p:txBody>
          <a:bodyPr wrap="square" rtlCol="0">
            <a:spAutoFit/>
          </a:bodyPr>
          <a:lstStyle/>
          <a:p>
            <a:r>
              <a:rPr lang="en-US" altLang="zh-CN" sz="3600" b="1" dirty="0"/>
              <a:t>Ret 2 dl-resolve</a:t>
            </a:r>
            <a:endParaRPr lang="zh-CN" altLang="en-US" sz="2000" b="1" dirty="0"/>
          </a:p>
        </p:txBody>
      </p:sp>
      <p:pic>
        <p:nvPicPr>
          <p:cNvPr id="6" name="图片 5"/>
          <p:cNvPicPr>
            <a:picLocks noChangeAspect="1"/>
          </p:cNvPicPr>
          <p:nvPr/>
        </p:nvPicPr>
        <p:blipFill>
          <a:blip r:embed="rId2"/>
          <a:stretch>
            <a:fillRect/>
          </a:stretch>
        </p:blipFill>
        <p:spPr>
          <a:xfrm>
            <a:off x="2563558" y="2808351"/>
            <a:ext cx="8601075" cy="2686050"/>
          </a:xfrm>
          <a:prstGeom prst="rect">
            <a:avLst/>
          </a:prstGeom>
        </p:spPr>
      </p:pic>
      <p:sp>
        <p:nvSpPr>
          <p:cNvPr id="2" name="文本框 1"/>
          <p:cNvSpPr txBox="1"/>
          <p:nvPr/>
        </p:nvSpPr>
        <p:spPr>
          <a:xfrm>
            <a:off x="750130" y="1865376"/>
            <a:ext cx="4050792" cy="646331"/>
          </a:xfrm>
          <a:prstGeom prst="rect">
            <a:avLst/>
          </a:prstGeom>
          <a:noFill/>
        </p:spPr>
        <p:txBody>
          <a:bodyPr wrap="square" rtlCol="0">
            <a:spAutoFit/>
          </a:bodyPr>
          <a:lstStyle/>
          <a:p>
            <a:r>
              <a:rPr lang="zh-CN" altLang="en-US" dirty="0"/>
              <a:t>这种利用的</a:t>
            </a:r>
            <a:r>
              <a:rPr lang="en-US" altLang="zh-CN" dirty="0"/>
              <a:t>trick</a:t>
            </a:r>
            <a:r>
              <a:rPr lang="zh-CN" altLang="en-US" dirty="0"/>
              <a:t>就是在这个</a:t>
            </a:r>
            <a:r>
              <a:rPr lang="en-US" dirty="0"/>
              <a:t>_</a:t>
            </a:r>
            <a:r>
              <a:rPr lang="en-US" dirty="0" err="1"/>
              <a:t>dl_runtime_resolve</a:t>
            </a:r>
            <a:r>
              <a:rPr lang="en-US" dirty="0"/>
              <a:t>() </a:t>
            </a:r>
            <a:r>
              <a:rPr lang="zh-CN" altLang="en-US" dirty="0"/>
              <a:t>函数身上了</a:t>
            </a:r>
            <a:endParaRPr lang="en-US" dirty="0"/>
          </a:p>
        </p:txBody>
      </p:sp>
    </p:spTree>
    <p:extLst>
      <p:ext uri="{BB962C8B-B14F-4D97-AF65-F5344CB8AC3E}">
        <p14:creationId xmlns:p14="http://schemas.microsoft.com/office/powerpoint/2010/main" val="1184400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830619" cy="646331"/>
          </a:xfrm>
          <a:prstGeom prst="rect">
            <a:avLst/>
          </a:prstGeom>
          <a:noFill/>
        </p:spPr>
        <p:txBody>
          <a:bodyPr wrap="square" rtlCol="0">
            <a:spAutoFit/>
          </a:bodyPr>
          <a:lstStyle/>
          <a:p>
            <a:r>
              <a:rPr lang="en-US" altLang="zh-CN" sz="3600" b="1" dirty="0"/>
              <a:t>Ret 2 dl-resolve</a:t>
            </a:r>
            <a:endParaRPr lang="zh-CN" altLang="en-US" sz="2000" b="1" dirty="0"/>
          </a:p>
        </p:txBody>
      </p:sp>
      <p:sp>
        <p:nvSpPr>
          <p:cNvPr id="4" name="矩形 3"/>
          <p:cNvSpPr/>
          <p:nvPr/>
        </p:nvSpPr>
        <p:spPr>
          <a:xfrm>
            <a:off x="360217" y="1364886"/>
            <a:ext cx="6451061" cy="646331"/>
          </a:xfrm>
          <a:prstGeom prst="rect">
            <a:avLst/>
          </a:prstGeom>
        </p:spPr>
        <p:txBody>
          <a:bodyPr wrap="none">
            <a:spAutoFit/>
          </a:bodyPr>
          <a:lstStyle/>
          <a:p>
            <a:r>
              <a:rPr lang="zh-CN" altLang="en-US" dirty="0"/>
              <a:t>关键的函数：</a:t>
            </a:r>
            <a:r>
              <a:rPr lang="en-US" dirty="0"/>
              <a:t>_</a:t>
            </a:r>
            <a:r>
              <a:rPr lang="en-US" dirty="0" err="1"/>
              <a:t>dl_fixup</a:t>
            </a:r>
            <a:r>
              <a:rPr lang="en-US" dirty="0"/>
              <a:t> (</a:t>
            </a:r>
            <a:r>
              <a:rPr lang="en-US" dirty="0" err="1"/>
              <a:t>struct</a:t>
            </a:r>
            <a:r>
              <a:rPr lang="en-US" dirty="0"/>
              <a:t> </a:t>
            </a:r>
            <a:r>
              <a:rPr lang="en-US" dirty="0" err="1"/>
              <a:t>link_map</a:t>
            </a:r>
            <a:r>
              <a:rPr lang="en-US" dirty="0"/>
              <a:t> *l, </a:t>
            </a:r>
            <a:r>
              <a:rPr lang="en-US" dirty="0" err="1"/>
              <a:t>ElfW</a:t>
            </a:r>
            <a:r>
              <a:rPr lang="en-US" dirty="0"/>
              <a:t>(Word) </a:t>
            </a:r>
            <a:r>
              <a:rPr lang="en-US" dirty="0" err="1"/>
              <a:t>reloc_arg</a:t>
            </a:r>
            <a:r>
              <a:rPr lang="en-US" dirty="0"/>
              <a:t>)</a:t>
            </a:r>
          </a:p>
          <a:p>
            <a:r>
              <a:rPr lang="zh-CN" altLang="en-US" dirty="0"/>
              <a:t>解析执行过程：</a:t>
            </a:r>
            <a:endParaRPr lang="en-US" dirty="0"/>
          </a:p>
        </p:txBody>
      </p:sp>
      <p:pic>
        <p:nvPicPr>
          <p:cNvPr id="5" name="图片 4"/>
          <p:cNvPicPr>
            <a:picLocks noChangeAspect="1"/>
          </p:cNvPicPr>
          <p:nvPr/>
        </p:nvPicPr>
        <p:blipFill>
          <a:blip r:embed="rId2"/>
          <a:stretch>
            <a:fillRect/>
          </a:stretch>
        </p:blipFill>
        <p:spPr>
          <a:xfrm>
            <a:off x="653224" y="2030920"/>
            <a:ext cx="7191375" cy="638175"/>
          </a:xfrm>
          <a:prstGeom prst="rect">
            <a:avLst/>
          </a:prstGeom>
        </p:spPr>
      </p:pic>
      <p:pic>
        <p:nvPicPr>
          <p:cNvPr id="7" name="图片 6"/>
          <p:cNvPicPr>
            <a:picLocks noChangeAspect="1"/>
          </p:cNvPicPr>
          <p:nvPr/>
        </p:nvPicPr>
        <p:blipFill>
          <a:blip r:embed="rId3"/>
          <a:stretch>
            <a:fillRect/>
          </a:stretch>
        </p:blipFill>
        <p:spPr>
          <a:xfrm>
            <a:off x="653224" y="2915149"/>
            <a:ext cx="5800725" cy="714375"/>
          </a:xfrm>
          <a:prstGeom prst="rect">
            <a:avLst/>
          </a:prstGeom>
        </p:spPr>
      </p:pic>
      <p:pic>
        <p:nvPicPr>
          <p:cNvPr id="8" name="图片 7"/>
          <p:cNvPicPr>
            <a:picLocks noChangeAspect="1"/>
          </p:cNvPicPr>
          <p:nvPr/>
        </p:nvPicPr>
        <p:blipFill>
          <a:blip r:embed="rId4"/>
          <a:stretch>
            <a:fillRect/>
          </a:stretch>
        </p:blipFill>
        <p:spPr>
          <a:xfrm>
            <a:off x="6568440" y="2915149"/>
            <a:ext cx="5181600" cy="723900"/>
          </a:xfrm>
          <a:prstGeom prst="rect">
            <a:avLst/>
          </a:prstGeom>
        </p:spPr>
      </p:pic>
      <p:pic>
        <p:nvPicPr>
          <p:cNvPr id="9" name="图片 8"/>
          <p:cNvPicPr>
            <a:picLocks noChangeAspect="1"/>
          </p:cNvPicPr>
          <p:nvPr/>
        </p:nvPicPr>
        <p:blipFill>
          <a:blip r:embed="rId5"/>
          <a:stretch>
            <a:fillRect/>
          </a:stretch>
        </p:blipFill>
        <p:spPr>
          <a:xfrm>
            <a:off x="653224" y="4035171"/>
            <a:ext cx="8534400" cy="781050"/>
          </a:xfrm>
          <a:prstGeom prst="rect">
            <a:avLst/>
          </a:prstGeom>
        </p:spPr>
      </p:pic>
      <p:pic>
        <p:nvPicPr>
          <p:cNvPr id="11" name="图片 10"/>
          <p:cNvPicPr>
            <a:picLocks noChangeAspect="1"/>
          </p:cNvPicPr>
          <p:nvPr/>
        </p:nvPicPr>
        <p:blipFill>
          <a:blip r:embed="rId6"/>
          <a:stretch>
            <a:fillRect/>
          </a:stretch>
        </p:blipFill>
        <p:spPr>
          <a:xfrm>
            <a:off x="653224" y="4909756"/>
            <a:ext cx="7258050" cy="714375"/>
          </a:xfrm>
          <a:prstGeom prst="rect">
            <a:avLst/>
          </a:prstGeom>
        </p:spPr>
      </p:pic>
      <p:pic>
        <p:nvPicPr>
          <p:cNvPr id="12" name="图片 11"/>
          <p:cNvPicPr>
            <a:picLocks noChangeAspect="1"/>
          </p:cNvPicPr>
          <p:nvPr/>
        </p:nvPicPr>
        <p:blipFill>
          <a:blip r:embed="rId7"/>
          <a:stretch>
            <a:fillRect/>
          </a:stretch>
        </p:blipFill>
        <p:spPr>
          <a:xfrm>
            <a:off x="653224" y="5962459"/>
            <a:ext cx="5495925" cy="714375"/>
          </a:xfrm>
          <a:prstGeom prst="rect">
            <a:avLst/>
          </a:prstGeom>
        </p:spPr>
      </p:pic>
    </p:spTree>
    <p:extLst>
      <p:ext uri="{BB962C8B-B14F-4D97-AF65-F5344CB8AC3E}">
        <p14:creationId xmlns:p14="http://schemas.microsoft.com/office/powerpoint/2010/main" val="211171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Ret 2 dl-resolve</a:t>
            </a:r>
            <a:endParaRPr lang="zh-CN" altLang="en-US" sz="2000" b="1" dirty="0"/>
          </a:p>
        </p:txBody>
      </p:sp>
      <p:sp>
        <p:nvSpPr>
          <p:cNvPr id="3" name="文本框 2"/>
          <p:cNvSpPr txBox="1"/>
          <p:nvPr/>
        </p:nvSpPr>
        <p:spPr>
          <a:xfrm>
            <a:off x="795528" y="2167128"/>
            <a:ext cx="7991856" cy="3139321"/>
          </a:xfrm>
          <a:prstGeom prst="rect">
            <a:avLst/>
          </a:prstGeom>
          <a:noFill/>
        </p:spPr>
        <p:txBody>
          <a:bodyPr wrap="square" rtlCol="0">
            <a:spAutoFit/>
          </a:bodyPr>
          <a:lstStyle/>
          <a:p>
            <a:r>
              <a:rPr lang="zh-CN" altLang="en-US" dirty="0"/>
              <a:t>利用思路：</a:t>
            </a:r>
            <a:endParaRPr lang="en-US" altLang="zh-CN" dirty="0"/>
          </a:p>
          <a:p>
            <a:endParaRPr lang="en-US" altLang="zh-CN" dirty="0"/>
          </a:p>
          <a:p>
            <a:pPr marL="800100" lvl="1" indent="-342900">
              <a:buAutoNum type="arabicPeriod"/>
            </a:pPr>
            <a:r>
              <a:rPr lang="zh-CN" altLang="en-US" dirty="0"/>
              <a:t>控制</a:t>
            </a:r>
            <a:r>
              <a:rPr lang="en-US" altLang="zh-CN" dirty="0"/>
              <a:t>EIP</a:t>
            </a:r>
            <a:r>
              <a:rPr lang="zh-CN" altLang="en-US" dirty="0"/>
              <a:t>为</a:t>
            </a:r>
            <a:r>
              <a:rPr lang="en-US" altLang="zh-CN" dirty="0"/>
              <a:t>PLT[0]</a:t>
            </a:r>
            <a:r>
              <a:rPr lang="zh-CN" altLang="en-US" dirty="0"/>
              <a:t>的地址，只需传递一个</a:t>
            </a:r>
            <a:r>
              <a:rPr lang="en-US" altLang="zh-CN" dirty="0" err="1"/>
              <a:t>index_arg</a:t>
            </a:r>
            <a:r>
              <a:rPr lang="zh-CN" altLang="en-US" dirty="0"/>
              <a:t>参数</a:t>
            </a:r>
            <a:endParaRPr lang="en-US" altLang="zh-CN" dirty="0"/>
          </a:p>
          <a:p>
            <a:pPr marL="800100" lvl="1" indent="-342900">
              <a:buAutoNum type="arabicPeriod"/>
            </a:pPr>
            <a:endParaRPr lang="en-US" altLang="zh-CN" dirty="0"/>
          </a:p>
          <a:p>
            <a:pPr lvl="1"/>
            <a:r>
              <a:rPr lang="en-US" altLang="zh-CN" dirty="0"/>
              <a:t>2. </a:t>
            </a:r>
            <a:r>
              <a:rPr lang="zh-CN" altLang="en-US" dirty="0"/>
              <a:t>控制</a:t>
            </a:r>
            <a:r>
              <a:rPr lang="en-US" altLang="zh-CN" dirty="0" err="1"/>
              <a:t>index_arg</a:t>
            </a:r>
            <a:r>
              <a:rPr lang="zh-CN" altLang="en-US" dirty="0"/>
              <a:t>的大小，使</a:t>
            </a:r>
            <a:r>
              <a:rPr lang="en-US" altLang="zh-CN" dirty="0" err="1"/>
              <a:t>reloc</a:t>
            </a:r>
            <a:r>
              <a:rPr lang="zh-CN" altLang="en-US" dirty="0"/>
              <a:t>的位置落在可控地址内</a:t>
            </a:r>
            <a:endParaRPr lang="en-US" altLang="zh-CN" dirty="0"/>
          </a:p>
          <a:p>
            <a:pPr lvl="1"/>
            <a:endParaRPr lang="zh-CN" altLang="en-US" dirty="0"/>
          </a:p>
          <a:p>
            <a:pPr lvl="1"/>
            <a:r>
              <a:rPr lang="en-US" altLang="zh-CN" dirty="0"/>
              <a:t>3. </a:t>
            </a:r>
            <a:r>
              <a:rPr lang="zh-CN" altLang="en-US" dirty="0"/>
              <a:t>伪造</a:t>
            </a:r>
            <a:r>
              <a:rPr lang="en-US" altLang="zh-CN" dirty="0" err="1"/>
              <a:t>reloc</a:t>
            </a:r>
            <a:r>
              <a:rPr lang="zh-CN" altLang="en-US" dirty="0"/>
              <a:t>的内容，使</a:t>
            </a:r>
            <a:r>
              <a:rPr lang="en-US" altLang="zh-CN" dirty="0" err="1"/>
              <a:t>sym</a:t>
            </a:r>
            <a:r>
              <a:rPr lang="zh-CN" altLang="en-US" dirty="0"/>
              <a:t>落在可控地址内</a:t>
            </a:r>
            <a:endParaRPr lang="en-US" altLang="zh-CN" dirty="0"/>
          </a:p>
          <a:p>
            <a:pPr lvl="1"/>
            <a:endParaRPr lang="zh-CN" altLang="en-US" dirty="0"/>
          </a:p>
          <a:p>
            <a:pPr lvl="1"/>
            <a:r>
              <a:rPr lang="en-US" altLang="zh-CN" dirty="0"/>
              <a:t>4. </a:t>
            </a:r>
            <a:r>
              <a:rPr lang="zh-CN" altLang="en-US" dirty="0"/>
              <a:t>伪造</a:t>
            </a:r>
            <a:r>
              <a:rPr lang="en-US" altLang="zh-CN" dirty="0" err="1"/>
              <a:t>sym</a:t>
            </a:r>
            <a:r>
              <a:rPr lang="zh-CN" altLang="en-US" dirty="0"/>
              <a:t>的内容，使</a:t>
            </a:r>
            <a:r>
              <a:rPr lang="en-US" altLang="zh-CN" dirty="0"/>
              <a:t>name</a:t>
            </a:r>
            <a:r>
              <a:rPr lang="zh-CN" altLang="en-US" dirty="0"/>
              <a:t>落在可控地址内</a:t>
            </a:r>
            <a:endParaRPr lang="en-US" altLang="zh-CN" dirty="0"/>
          </a:p>
          <a:p>
            <a:pPr lvl="1"/>
            <a:endParaRPr lang="zh-CN" altLang="en-US" dirty="0"/>
          </a:p>
          <a:p>
            <a:pPr lvl="1"/>
            <a:r>
              <a:rPr lang="en-US" altLang="zh-CN" dirty="0"/>
              <a:t>5. </a:t>
            </a:r>
            <a:r>
              <a:rPr lang="zh-CN" altLang="en-US" dirty="0"/>
              <a:t>伪造</a:t>
            </a:r>
            <a:r>
              <a:rPr lang="en-US" altLang="zh-CN" dirty="0"/>
              <a:t>name</a:t>
            </a:r>
            <a:r>
              <a:rPr lang="zh-CN" altLang="en-US" dirty="0"/>
              <a:t>为任意库函数，如</a:t>
            </a:r>
            <a:r>
              <a:rPr lang="en-US" altLang="zh-CN" dirty="0"/>
              <a:t>system</a:t>
            </a:r>
            <a:endParaRPr lang="en-US" dirty="0"/>
          </a:p>
        </p:txBody>
      </p:sp>
    </p:spTree>
    <p:extLst>
      <p:ext uri="{BB962C8B-B14F-4D97-AF65-F5344CB8AC3E}">
        <p14:creationId xmlns:p14="http://schemas.microsoft.com/office/powerpoint/2010/main" val="1656043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217" y="1509448"/>
            <a:ext cx="10446329" cy="646331"/>
          </a:xfrm>
          <a:prstGeom prst="rect">
            <a:avLst/>
          </a:prstGeom>
          <a:noFill/>
        </p:spPr>
        <p:txBody>
          <a:bodyPr wrap="square" rtlCol="0">
            <a:spAutoFit/>
          </a:bodyPr>
          <a:lstStyle/>
          <a:p>
            <a:pPr marL="285750" indent="-285750">
              <a:buFontTx/>
              <a:buChar char="-"/>
            </a:pPr>
            <a:r>
              <a:rPr lang="en-US" altLang="zh-CN" dirty="0"/>
              <a:t>code gate final – </a:t>
            </a:r>
            <a:r>
              <a:rPr lang="en-US" altLang="zh-CN" dirty="0" err="1"/>
              <a:t>yocto</a:t>
            </a:r>
            <a:r>
              <a:rPr lang="en-US" altLang="zh-CN" dirty="0"/>
              <a:t>(</a:t>
            </a:r>
            <a:r>
              <a:rPr lang="zh-CN" altLang="en-US" dirty="0"/>
              <a:t>以此为例</a:t>
            </a:r>
            <a:r>
              <a:rPr lang="en-US" altLang="zh-CN" dirty="0"/>
              <a:t>)</a:t>
            </a:r>
          </a:p>
          <a:p>
            <a:pPr marL="285750" indent="-285750">
              <a:buFontTx/>
              <a:buChar char="-"/>
            </a:pPr>
            <a:r>
              <a:rPr lang="en-US" altLang="zh-CN" dirty="0" err="1"/>
              <a:t>Xdctf</a:t>
            </a:r>
            <a:r>
              <a:rPr lang="en-US" altLang="zh-CN" dirty="0"/>
              <a:t> 2015 pwn200</a:t>
            </a:r>
            <a:endParaRPr lang="zh-CN" altLang="en-US" dirty="0"/>
          </a:p>
        </p:txBody>
      </p:sp>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Ret 2 dl-resolve</a:t>
            </a:r>
            <a:r>
              <a:rPr lang="zh-CN" altLang="en-US" sz="3600" b="1" dirty="0"/>
              <a:t>例子</a:t>
            </a:r>
            <a:endParaRPr lang="zh-CN" altLang="en-US" sz="2000" b="1" dirty="0"/>
          </a:p>
        </p:txBody>
      </p:sp>
      <p:pic>
        <p:nvPicPr>
          <p:cNvPr id="5" name="图片 4"/>
          <p:cNvPicPr>
            <a:picLocks noChangeAspect="1"/>
          </p:cNvPicPr>
          <p:nvPr/>
        </p:nvPicPr>
        <p:blipFill>
          <a:blip r:embed="rId2"/>
          <a:stretch>
            <a:fillRect/>
          </a:stretch>
        </p:blipFill>
        <p:spPr>
          <a:xfrm>
            <a:off x="932688" y="2538883"/>
            <a:ext cx="3842956" cy="3668636"/>
          </a:xfrm>
          <a:prstGeom prst="rect">
            <a:avLst/>
          </a:prstGeom>
        </p:spPr>
      </p:pic>
      <p:pic>
        <p:nvPicPr>
          <p:cNvPr id="6" name="图片 5"/>
          <p:cNvPicPr>
            <a:picLocks noChangeAspect="1"/>
          </p:cNvPicPr>
          <p:nvPr/>
        </p:nvPicPr>
        <p:blipFill>
          <a:blip r:embed="rId3"/>
          <a:stretch>
            <a:fillRect/>
          </a:stretch>
        </p:blipFill>
        <p:spPr>
          <a:xfrm>
            <a:off x="5583381" y="2538883"/>
            <a:ext cx="3905250" cy="2609850"/>
          </a:xfrm>
          <a:prstGeom prst="rect">
            <a:avLst/>
          </a:prstGeom>
        </p:spPr>
      </p:pic>
      <p:pic>
        <p:nvPicPr>
          <p:cNvPr id="4" name="图片 3"/>
          <p:cNvPicPr>
            <a:picLocks noChangeAspect="1"/>
          </p:cNvPicPr>
          <p:nvPr/>
        </p:nvPicPr>
        <p:blipFill>
          <a:blip r:embed="rId4"/>
          <a:stretch>
            <a:fillRect/>
          </a:stretch>
        </p:blipFill>
        <p:spPr>
          <a:xfrm>
            <a:off x="6069139" y="3131439"/>
            <a:ext cx="5229225" cy="2990850"/>
          </a:xfrm>
          <a:prstGeom prst="rect">
            <a:avLst/>
          </a:prstGeom>
        </p:spPr>
      </p:pic>
    </p:spTree>
    <p:extLst>
      <p:ext uri="{BB962C8B-B14F-4D97-AF65-F5344CB8AC3E}">
        <p14:creationId xmlns:p14="http://schemas.microsoft.com/office/powerpoint/2010/main" val="15512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Heap</a:t>
            </a:r>
            <a:endParaRPr lang="zh-CN" altLang="en-US" sz="2000" b="1" dirty="0"/>
          </a:p>
        </p:txBody>
      </p:sp>
      <p:sp>
        <p:nvSpPr>
          <p:cNvPr id="2" name="矩形 1"/>
          <p:cNvSpPr/>
          <p:nvPr/>
        </p:nvSpPr>
        <p:spPr>
          <a:xfrm>
            <a:off x="1429512" y="2487829"/>
            <a:ext cx="7101840" cy="2677656"/>
          </a:xfrm>
          <a:prstGeom prst="rect">
            <a:avLst/>
          </a:prstGeom>
        </p:spPr>
        <p:txBody>
          <a:bodyPr wrap="square">
            <a:spAutoFit/>
          </a:bodyPr>
          <a:lstStyle/>
          <a:p>
            <a:r>
              <a:rPr lang="en-US" altLang="zh-CN" sz="2800" dirty="0"/>
              <a:t>1. </a:t>
            </a:r>
            <a:r>
              <a:rPr lang="en-US" sz="2800" dirty="0" err="1"/>
              <a:t>dlmalloc</a:t>
            </a:r>
            <a:r>
              <a:rPr lang="en-US" sz="2800" dirty="0"/>
              <a:t> – General purpose allocator</a:t>
            </a:r>
          </a:p>
          <a:p>
            <a:r>
              <a:rPr lang="en-US" altLang="zh-CN" sz="2800" b="1" dirty="0">
                <a:solidFill>
                  <a:srgbClr val="FF0000"/>
                </a:solidFill>
              </a:rPr>
              <a:t>2. </a:t>
            </a:r>
            <a:r>
              <a:rPr lang="en-US" sz="2800" b="1" dirty="0">
                <a:solidFill>
                  <a:srgbClr val="FF0000"/>
                </a:solidFill>
              </a:rPr>
              <a:t>ptmalloc2 – </a:t>
            </a:r>
            <a:r>
              <a:rPr lang="en-US" sz="2800" b="1" dirty="0" err="1">
                <a:solidFill>
                  <a:srgbClr val="FF0000"/>
                </a:solidFill>
              </a:rPr>
              <a:t>glibc</a:t>
            </a:r>
            <a:endParaRPr lang="en-US" sz="2800" b="1" dirty="0">
              <a:solidFill>
                <a:srgbClr val="FF0000"/>
              </a:solidFill>
            </a:endParaRPr>
          </a:p>
          <a:p>
            <a:r>
              <a:rPr lang="en-US" altLang="zh-CN" sz="2800" dirty="0"/>
              <a:t>3. </a:t>
            </a:r>
            <a:r>
              <a:rPr lang="en-US" sz="2800" dirty="0" err="1"/>
              <a:t>jemalloc</a:t>
            </a:r>
            <a:r>
              <a:rPr lang="en-US" sz="2800" dirty="0"/>
              <a:t> – FreeBSD and Firefox</a:t>
            </a:r>
          </a:p>
          <a:p>
            <a:r>
              <a:rPr lang="en-US" altLang="zh-CN" sz="2800" dirty="0"/>
              <a:t>4. </a:t>
            </a:r>
            <a:r>
              <a:rPr lang="en-US" sz="2800" dirty="0" err="1"/>
              <a:t>tcmalloc</a:t>
            </a:r>
            <a:r>
              <a:rPr lang="en-US" sz="2800" dirty="0"/>
              <a:t> – Google</a:t>
            </a:r>
          </a:p>
          <a:p>
            <a:r>
              <a:rPr lang="en-US" altLang="zh-CN" sz="2800" dirty="0"/>
              <a:t>5. </a:t>
            </a:r>
            <a:r>
              <a:rPr lang="en-US" sz="2800" dirty="0" err="1"/>
              <a:t>libumem</a:t>
            </a:r>
            <a:r>
              <a:rPr lang="en-US" sz="2800" dirty="0"/>
              <a:t> – Solaris</a:t>
            </a:r>
          </a:p>
          <a:p>
            <a:r>
              <a:rPr lang="en-US" sz="2800" dirty="0"/>
              <a:t>…</a:t>
            </a:r>
          </a:p>
        </p:txBody>
      </p:sp>
    </p:spTree>
    <p:extLst>
      <p:ext uri="{BB962C8B-B14F-4D97-AF65-F5344CB8AC3E}">
        <p14:creationId xmlns:p14="http://schemas.microsoft.com/office/powerpoint/2010/main" val="86023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Heap</a:t>
            </a:r>
            <a:endParaRPr lang="zh-CN" altLang="en-US" sz="2000" b="1" dirty="0"/>
          </a:p>
        </p:txBody>
      </p:sp>
      <p:sp>
        <p:nvSpPr>
          <p:cNvPr id="2" name="文本框 1"/>
          <p:cNvSpPr txBox="1"/>
          <p:nvPr/>
        </p:nvSpPr>
        <p:spPr>
          <a:xfrm>
            <a:off x="502920" y="1572768"/>
            <a:ext cx="3282696" cy="369332"/>
          </a:xfrm>
          <a:prstGeom prst="rect">
            <a:avLst/>
          </a:prstGeom>
          <a:noFill/>
        </p:spPr>
        <p:txBody>
          <a:bodyPr wrap="square" rtlCol="0">
            <a:spAutoFit/>
          </a:bodyPr>
          <a:lstStyle/>
          <a:p>
            <a:r>
              <a:rPr lang="zh-CN" altLang="en-US" dirty="0"/>
              <a:t>先是一点关于</a:t>
            </a:r>
            <a:r>
              <a:rPr lang="en-US" altLang="zh-CN" dirty="0"/>
              <a:t>chunk</a:t>
            </a:r>
            <a:r>
              <a:rPr lang="zh-CN" altLang="en-US" dirty="0"/>
              <a:t>结构的介绍</a:t>
            </a:r>
            <a:endParaRPr lang="en-US" dirty="0"/>
          </a:p>
        </p:txBody>
      </p:sp>
      <p:pic>
        <p:nvPicPr>
          <p:cNvPr id="3" name="图片 2"/>
          <p:cNvPicPr>
            <a:picLocks noChangeAspect="1"/>
          </p:cNvPicPr>
          <p:nvPr/>
        </p:nvPicPr>
        <p:blipFill>
          <a:blip r:embed="rId2"/>
          <a:stretch>
            <a:fillRect/>
          </a:stretch>
        </p:blipFill>
        <p:spPr>
          <a:xfrm>
            <a:off x="1267369" y="2463835"/>
            <a:ext cx="4038409" cy="4032167"/>
          </a:xfrm>
          <a:prstGeom prst="rect">
            <a:avLst/>
          </a:prstGeom>
        </p:spPr>
      </p:pic>
      <p:pic>
        <p:nvPicPr>
          <p:cNvPr id="4" name="图片 3"/>
          <p:cNvPicPr>
            <a:picLocks noChangeAspect="1"/>
          </p:cNvPicPr>
          <p:nvPr/>
        </p:nvPicPr>
        <p:blipFill>
          <a:blip r:embed="rId3"/>
          <a:stretch>
            <a:fillRect/>
          </a:stretch>
        </p:blipFill>
        <p:spPr>
          <a:xfrm>
            <a:off x="6473952" y="2463835"/>
            <a:ext cx="3877056" cy="4093478"/>
          </a:xfrm>
          <a:prstGeom prst="rect">
            <a:avLst/>
          </a:prstGeom>
        </p:spPr>
      </p:pic>
    </p:spTree>
    <p:extLst>
      <p:ext uri="{BB962C8B-B14F-4D97-AF65-F5344CB8AC3E}">
        <p14:creationId xmlns:p14="http://schemas.microsoft.com/office/powerpoint/2010/main" val="1984129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Heap</a:t>
            </a:r>
            <a:endParaRPr lang="zh-CN" altLang="en-US" sz="2000" b="1" dirty="0"/>
          </a:p>
        </p:txBody>
      </p:sp>
      <p:sp>
        <p:nvSpPr>
          <p:cNvPr id="5" name="矩形 4"/>
          <p:cNvSpPr/>
          <p:nvPr/>
        </p:nvSpPr>
        <p:spPr>
          <a:xfrm>
            <a:off x="1264920" y="1959648"/>
            <a:ext cx="9479280" cy="3262432"/>
          </a:xfrm>
          <a:prstGeom prst="rect">
            <a:avLst/>
          </a:prstGeom>
        </p:spPr>
        <p:txBody>
          <a:bodyPr wrap="square">
            <a:spAutoFit/>
          </a:bodyPr>
          <a:lstStyle/>
          <a:p>
            <a:pPr fontAlgn="base">
              <a:buFont typeface="Arial" panose="020B0604020202020204" pitchFamily="34" charset="0"/>
              <a:buChar char="•"/>
            </a:pPr>
            <a:r>
              <a:rPr lang="de-DE" sz="2400" dirty="0">
                <a:latin typeface="inherit"/>
              </a:rPr>
              <a:t>Fast bin</a:t>
            </a:r>
          </a:p>
          <a:p>
            <a:pPr lvl="1" fontAlgn="base">
              <a:buFont typeface="Arial" panose="020B0604020202020204" pitchFamily="34" charset="0"/>
              <a:buChar char="•"/>
            </a:pPr>
            <a:r>
              <a:rPr lang="en-US" altLang="zh-CN" sz="2000" dirty="0">
                <a:latin typeface="inherit"/>
              </a:rPr>
              <a:t>x86_32:16~64bytes; x86_64:32~128bytes</a:t>
            </a:r>
          </a:p>
          <a:p>
            <a:pPr lvl="1" fontAlgn="base">
              <a:buFont typeface="Arial" panose="020B0604020202020204" pitchFamily="34" charset="0"/>
              <a:buChar char="•"/>
            </a:pPr>
            <a:r>
              <a:rPr lang="en-US" sz="2000" dirty="0">
                <a:latin typeface="inherit"/>
              </a:rPr>
              <a:t> Last In First Out</a:t>
            </a:r>
            <a:endParaRPr lang="de-DE" sz="2000" dirty="0">
              <a:latin typeface="inherit"/>
            </a:endParaRPr>
          </a:p>
          <a:p>
            <a:pPr fontAlgn="base">
              <a:buFont typeface="Arial" panose="020B0604020202020204" pitchFamily="34" charset="0"/>
              <a:buChar char="•"/>
            </a:pPr>
            <a:r>
              <a:rPr lang="de-DE" sz="2400" dirty="0">
                <a:latin typeface="inherit"/>
              </a:rPr>
              <a:t>Bins</a:t>
            </a:r>
          </a:p>
          <a:p>
            <a:pPr lvl="1" fontAlgn="base">
              <a:buFont typeface="Arial" panose="020B0604020202020204" pitchFamily="34" charset="0"/>
              <a:buChar char="•"/>
            </a:pPr>
            <a:r>
              <a:rPr lang="de-DE" sz="2000" dirty="0">
                <a:latin typeface="inherit"/>
              </a:rPr>
              <a:t>Bin 1 – Unsorted bin</a:t>
            </a:r>
          </a:p>
          <a:p>
            <a:pPr lvl="2" fontAlgn="base">
              <a:buFont typeface="Arial" panose="020B0604020202020204" pitchFamily="34" charset="0"/>
              <a:buChar char="•"/>
            </a:pPr>
            <a:r>
              <a:rPr lang="en-US" sz="2000" dirty="0">
                <a:latin typeface="inherit"/>
              </a:rPr>
              <a:t>freed </a:t>
            </a:r>
            <a:r>
              <a:rPr lang="en-US" dirty="0">
                <a:latin typeface="inherit"/>
              </a:rPr>
              <a:t>small</a:t>
            </a:r>
            <a:r>
              <a:rPr lang="en-US" sz="2000" dirty="0">
                <a:latin typeface="inherit"/>
              </a:rPr>
              <a:t> or large chunk added into unsorted bin</a:t>
            </a:r>
            <a:endParaRPr lang="de-DE" sz="2000" dirty="0">
              <a:latin typeface="inherit"/>
            </a:endParaRPr>
          </a:p>
          <a:p>
            <a:pPr lvl="1" fontAlgn="base">
              <a:buFont typeface="Arial" panose="020B0604020202020204" pitchFamily="34" charset="0"/>
              <a:buChar char="•"/>
            </a:pPr>
            <a:r>
              <a:rPr lang="de-DE" sz="2000" dirty="0">
                <a:latin typeface="inherit"/>
              </a:rPr>
              <a:t>Bin 2 to Bin 63 – Small bin</a:t>
            </a:r>
          </a:p>
          <a:p>
            <a:pPr lvl="2" fontAlgn="base">
              <a:buFont typeface="Arial" panose="020B0604020202020204" pitchFamily="34" charset="0"/>
              <a:buChar char="•"/>
            </a:pPr>
            <a:r>
              <a:rPr lang="de-DE" sz="2000" dirty="0">
                <a:latin typeface="inherit"/>
              </a:rPr>
              <a:t>8 bytes </a:t>
            </a:r>
            <a:r>
              <a:rPr lang="de-DE" dirty="0">
                <a:latin typeface="inherit"/>
              </a:rPr>
              <a:t>apart,eg:16,24,32</a:t>
            </a:r>
            <a:r>
              <a:rPr lang="de-DE" sz="2000" dirty="0">
                <a:latin typeface="inherit"/>
              </a:rPr>
              <a:t>....508</a:t>
            </a:r>
          </a:p>
          <a:p>
            <a:pPr lvl="1" fontAlgn="base">
              <a:buFont typeface="Arial" panose="020B0604020202020204" pitchFamily="34" charset="0"/>
              <a:buChar char="•"/>
            </a:pPr>
            <a:r>
              <a:rPr lang="de-DE" sz="2000" dirty="0">
                <a:latin typeface="inherit"/>
              </a:rPr>
              <a:t>Bin 64 to Bin 126 – Large bin</a:t>
            </a:r>
          </a:p>
          <a:p>
            <a:pPr lvl="2" fontAlgn="base">
              <a:buFont typeface="Arial" panose="020B0604020202020204" pitchFamily="34" charset="0"/>
              <a:buChar char="•"/>
            </a:pPr>
            <a:r>
              <a:rPr lang="en-US" dirty="0">
                <a:latin typeface="inherit"/>
              </a:rPr>
              <a:t>&gt;=512 bytes</a:t>
            </a:r>
            <a:endParaRPr lang="de-DE" b="0" i="0" dirty="0">
              <a:effectLst/>
              <a:latin typeface="inherit"/>
            </a:endParaRPr>
          </a:p>
        </p:txBody>
      </p:sp>
      <p:sp>
        <p:nvSpPr>
          <p:cNvPr id="7" name="矩形 6"/>
          <p:cNvSpPr/>
          <p:nvPr/>
        </p:nvSpPr>
        <p:spPr>
          <a:xfrm>
            <a:off x="7495032" y="5870718"/>
            <a:ext cx="4026408" cy="369332"/>
          </a:xfrm>
          <a:prstGeom prst="rect">
            <a:avLst/>
          </a:prstGeom>
        </p:spPr>
        <p:txBody>
          <a:bodyPr wrap="square">
            <a:spAutoFit/>
          </a:bodyPr>
          <a:lstStyle/>
          <a:p>
            <a:r>
              <a:rPr lang="zh-CN" altLang="en-US" dirty="0"/>
              <a:t>更多详细的内容可以看</a:t>
            </a:r>
            <a:r>
              <a:rPr lang="zh-CN" altLang="en-US" dirty="0">
                <a:hlinkClick r:id="rId2"/>
              </a:rPr>
              <a:t>这篇文章</a:t>
            </a:r>
            <a:endParaRPr lang="en-US" dirty="0"/>
          </a:p>
        </p:txBody>
      </p:sp>
    </p:spTree>
    <p:extLst>
      <p:ext uri="{BB962C8B-B14F-4D97-AF65-F5344CB8AC3E}">
        <p14:creationId xmlns:p14="http://schemas.microsoft.com/office/powerpoint/2010/main" val="202694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0218" y="462928"/>
            <a:ext cx="3648364" cy="646331"/>
          </a:xfrm>
          <a:prstGeom prst="rect">
            <a:avLst/>
          </a:prstGeom>
          <a:noFill/>
        </p:spPr>
        <p:txBody>
          <a:bodyPr wrap="square" rtlCol="0">
            <a:spAutoFit/>
          </a:bodyPr>
          <a:lstStyle/>
          <a:p>
            <a:r>
              <a:rPr lang="en-US" altLang="zh-CN" sz="3600" b="1" dirty="0"/>
              <a:t>About me</a:t>
            </a:r>
            <a:endParaRPr lang="zh-CN" altLang="en-US" sz="2000" b="1" dirty="0"/>
          </a:p>
        </p:txBody>
      </p:sp>
      <p:sp>
        <p:nvSpPr>
          <p:cNvPr id="3" name="文本框 2"/>
          <p:cNvSpPr txBox="1"/>
          <p:nvPr/>
        </p:nvSpPr>
        <p:spPr>
          <a:xfrm>
            <a:off x="3408218" y="3112655"/>
            <a:ext cx="8275782" cy="2954655"/>
          </a:xfrm>
          <a:prstGeom prst="rect">
            <a:avLst/>
          </a:prstGeom>
          <a:noFill/>
        </p:spPr>
        <p:txBody>
          <a:bodyPr wrap="square" rtlCol="0">
            <a:spAutoFit/>
          </a:bodyPr>
          <a:lstStyle/>
          <a:p>
            <a:r>
              <a:rPr lang="en-US" altLang="zh-CN" sz="2400" b="1" dirty="0" err="1"/>
              <a:t>ID:muhe</a:t>
            </a:r>
            <a:r>
              <a:rPr lang="en-US" altLang="zh-CN" sz="2400" b="1" dirty="0"/>
              <a:t>(</a:t>
            </a:r>
            <a:r>
              <a:rPr lang="en-US" altLang="zh-CN" sz="2400" b="1" dirty="0">
                <a:hlinkClick r:id="rId2"/>
              </a:rPr>
              <a:t>o0xmuhe@gmail.com</a:t>
            </a:r>
            <a:r>
              <a:rPr lang="en-US" altLang="zh-CN" sz="2400" b="1" dirty="0"/>
              <a:t> </a:t>
            </a:r>
            <a:r>
              <a:rPr lang="en-US" altLang="zh-CN" sz="2400" b="1" dirty="0">
                <a:hlinkClick r:id="rId3"/>
              </a:rPr>
              <a:t>o0xmuhe.me</a:t>
            </a:r>
            <a:r>
              <a:rPr lang="en-US" altLang="zh-CN" sz="2400" b="1" dirty="0"/>
              <a:t>)</a:t>
            </a:r>
          </a:p>
          <a:p>
            <a:endParaRPr lang="en-US" altLang="zh-CN" sz="2400" dirty="0"/>
          </a:p>
          <a:p>
            <a:r>
              <a:rPr lang="zh-CN" altLang="en-US" sz="2400" dirty="0"/>
              <a:t>关注</a:t>
            </a:r>
            <a:r>
              <a:rPr lang="zh-CN" altLang="en-US" sz="2400" b="1" dirty="0"/>
              <a:t>二进制</a:t>
            </a:r>
            <a:r>
              <a:rPr lang="zh-CN" altLang="en-US" sz="2400" dirty="0"/>
              <a:t>安全</a:t>
            </a:r>
            <a:r>
              <a:rPr lang="en-US" altLang="zh-CN" sz="2400" dirty="0"/>
              <a:t>/</a:t>
            </a:r>
            <a:r>
              <a:rPr lang="en-US" altLang="zh-CN" sz="2400" dirty="0" err="1"/>
              <a:t>CTFer</a:t>
            </a:r>
            <a:endParaRPr lang="en-US" altLang="zh-CN" sz="2400" dirty="0"/>
          </a:p>
          <a:p>
            <a:endParaRPr lang="en-US" altLang="zh-CN" sz="2400" dirty="0"/>
          </a:p>
          <a:p>
            <a:r>
              <a:rPr lang="en-US" altLang="zh-CN" sz="2400" dirty="0"/>
              <a:t>member of </a:t>
            </a:r>
            <a:r>
              <a:rPr lang="en-US" altLang="zh-CN" sz="2400" b="1" dirty="0" err="1"/>
              <a:t>Syclover</a:t>
            </a:r>
            <a:endParaRPr lang="en-US" altLang="zh-CN" sz="2400" b="1" dirty="0"/>
          </a:p>
          <a:p>
            <a:endParaRPr lang="en-US" altLang="zh-CN" sz="2400" b="1" dirty="0"/>
          </a:p>
          <a:p>
            <a:r>
              <a:rPr lang="en-US" altLang="zh-CN" sz="2400" dirty="0"/>
              <a:t>member of </a:t>
            </a:r>
            <a:r>
              <a:rPr lang="en-US" altLang="zh-CN" sz="2400" b="1" dirty="0" err="1"/>
              <a:t>SecBox</a:t>
            </a:r>
            <a:endParaRPr lang="en-US" altLang="zh-CN" sz="2400" b="1" dirty="0"/>
          </a:p>
          <a:p>
            <a:endParaRPr lang="zh-CN" altLang="en-US" dirty="0"/>
          </a:p>
        </p:txBody>
      </p:sp>
    </p:spTree>
    <p:extLst>
      <p:ext uri="{BB962C8B-B14F-4D97-AF65-F5344CB8AC3E}">
        <p14:creationId xmlns:p14="http://schemas.microsoft.com/office/powerpoint/2010/main" val="870808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5025599" cy="954107"/>
          </a:xfrm>
          <a:prstGeom prst="rect">
            <a:avLst/>
          </a:prstGeom>
          <a:noFill/>
        </p:spPr>
        <p:txBody>
          <a:bodyPr wrap="square" rtlCol="0">
            <a:spAutoFit/>
          </a:bodyPr>
          <a:lstStyle/>
          <a:p>
            <a:pPr marL="0" lvl="2"/>
            <a:r>
              <a:rPr lang="en-US" altLang="zh-CN" sz="3600" b="1" dirty="0"/>
              <a:t>Heap--</a:t>
            </a:r>
            <a:r>
              <a:rPr lang="en-US" altLang="zh-CN" sz="3200" b="1" dirty="0"/>
              <a:t>unlink</a:t>
            </a:r>
          </a:p>
          <a:p>
            <a:endParaRPr lang="zh-CN" altLang="en-US" sz="2000" b="1" dirty="0"/>
          </a:p>
        </p:txBody>
      </p:sp>
      <p:pic>
        <p:nvPicPr>
          <p:cNvPr id="2" name="图片 1"/>
          <p:cNvPicPr>
            <a:picLocks noChangeAspect="1"/>
          </p:cNvPicPr>
          <p:nvPr/>
        </p:nvPicPr>
        <p:blipFill>
          <a:blip r:embed="rId2"/>
          <a:stretch>
            <a:fillRect/>
          </a:stretch>
        </p:blipFill>
        <p:spPr>
          <a:xfrm>
            <a:off x="899541" y="2581465"/>
            <a:ext cx="4495073" cy="1460183"/>
          </a:xfrm>
          <a:prstGeom prst="rect">
            <a:avLst/>
          </a:prstGeom>
        </p:spPr>
      </p:pic>
      <p:sp>
        <p:nvSpPr>
          <p:cNvPr id="3" name="文本框 2"/>
          <p:cNvSpPr txBox="1"/>
          <p:nvPr/>
        </p:nvSpPr>
        <p:spPr>
          <a:xfrm>
            <a:off x="694944" y="1728216"/>
            <a:ext cx="4526280" cy="369332"/>
          </a:xfrm>
          <a:prstGeom prst="rect">
            <a:avLst/>
          </a:prstGeom>
          <a:noFill/>
        </p:spPr>
        <p:txBody>
          <a:bodyPr wrap="square" rtlCol="0">
            <a:spAutoFit/>
          </a:bodyPr>
          <a:lstStyle/>
          <a:p>
            <a:r>
              <a:rPr lang="zh-CN" altLang="en-US" dirty="0"/>
              <a:t>例子：</a:t>
            </a:r>
            <a:r>
              <a:rPr lang="en-US" altLang="zh-CN" dirty="0" err="1"/>
              <a:t>defcon</a:t>
            </a:r>
            <a:r>
              <a:rPr lang="en-US" altLang="zh-CN" dirty="0"/>
              <a:t> </a:t>
            </a:r>
            <a:r>
              <a:rPr lang="en-US" altLang="zh-CN" dirty="0" err="1"/>
              <a:t>ctf</a:t>
            </a:r>
            <a:r>
              <a:rPr lang="en-US" altLang="zh-CN" dirty="0"/>
              <a:t> -- </a:t>
            </a:r>
            <a:r>
              <a:rPr lang="en-US" altLang="zh-CN" dirty="0" err="1"/>
              <a:t>babyheap</a:t>
            </a:r>
            <a:endParaRPr lang="en-US" dirty="0"/>
          </a:p>
        </p:txBody>
      </p:sp>
      <p:pic>
        <p:nvPicPr>
          <p:cNvPr id="4" name="图片 3"/>
          <p:cNvPicPr>
            <a:picLocks noChangeAspect="1"/>
          </p:cNvPicPr>
          <p:nvPr/>
        </p:nvPicPr>
        <p:blipFill>
          <a:blip r:embed="rId3"/>
          <a:stretch>
            <a:fillRect/>
          </a:stretch>
        </p:blipFill>
        <p:spPr>
          <a:xfrm>
            <a:off x="5568350" y="2663761"/>
            <a:ext cx="5844540" cy="3626511"/>
          </a:xfrm>
          <a:prstGeom prst="rect">
            <a:avLst/>
          </a:prstGeom>
        </p:spPr>
      </p:pic>
    </p:spTree>
    <p:extLst>
      <p:ext uri="{BB962C8B-B14F-4D97-AF65-F5344CB8AC3E}">
        <p14:creationId xmlns:p14="http://schemas.microsoft.com/office/powerpoint/2010/main" val="3659863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5025599" cy="954107"/>
          </a:xfrm>
          <a:prstGeom prst="rect">
            <a:avLst/>
          </a:prstGeom>
          <a:noFill/>
        </p:spPr>
        <p:txBody>
          <a:bodyPr wrap="square" rtlCol="0">
            <a:spAutoFit/>
          </a:bodyPr>
          <a:lstStyle/>
          <a:p>
            <a:pPr marL="0" lvl="2"/>
            <a:r>
              <a:rPr lang="en-US" altLang="zh-CN" sz="3600" b="1" dirty="0"/>
              <a:t>Heap--</a:t>
            </a:r>
            <a:r>
              <a:rPr lang="en-US" altLang="zh-CN" sz="3200" b="1" dirty="0"/>
              <a:t>unlink</a:t>
            </a:r>
          </a:p>
          <a:p>
            <a:endParaRPr lang="zh-CN" altLang="en-US" sz="2000" b="1" dirty="0"/>
          </a:p>
        </p:txBody>
      </p:sp>
      <p:pic>
        <p:nvPicPr>
          <p:cNvPr id="2" name="图片 1"/>
          <p:cNvPicPr>
            <a:picLocks noChangeAspect="1"/>
          </p:cNvPicPr>
          <p:nvPr/>
        </p:nvPicPr>
        <p:blipFill>
          <a:blip r:embed="rId2"/>
          <a:stretch>
            <a:fillRect/>
          </a:stretch>
        </p:blipFill>
        <p:spPr>
          <a:xfrm>
            <a:off x="936397" y="2122766"/>
            <a:ext cx="7648575" cy="657225"/>
          </a:xfrm>
          <a:prstGeom prst="rect">
            <a:avLst/>
          </a:prstGeom>
        </p:spPr>
      </p:pic>
      <p:sp>
        <p:nvSpPr>
          <p:cNvPr id="3" name="文本框 2"/>
          <p:cNvSpPr txBox="1"/>
          <p:nvPr/>
        </p:nvSpPr>
        <p:spPr>
          <a:xfrm>
            <a:off x="461817" y="1593777"/>
            <a:ext cx="3848926" cy="369332"/>
          </a:xfrm>
          <a:prstGeom prst="rect">
            <a:avLst/>
          </a:prstGeom>
          <a:noFill/>
        </p:spPr>
        <p:txBody>
          <a:bodyPr wrap="square" rtlCol="0">
            <a:spAutoFit/>
          </a:bodyPr>
          <a:lstStyle/>
          <a:p>
            <a:r>
              <a:rPr lang="zh-CN" altLang="en-US" dirty="0"/>
              <a:t>新版本的</a:t>
            </a:r>
            <a:r>
              <a:rPr lang="en-US" altLang="zh-CN" dirty="0" err="1"/>
              <a:t>libc</a:t>
            </a:r>
            <a:r>
              <a:rPr lang="zh-CN" altLang="en-US" dirty="0"/>
              <a:t>增加了</a:t>
            </a:r>
            <a:r>
              <a:rPr lang="en-US" altLang="zh-CN" dirty="0"/>
              <a:t>check</a:t>
            </a:r>
            <a:endParaRPr lang="en-US" dirty="0"/>
          </a:p>
        </p:txBody>
      </p:sp>
      <p:sp>
        <p:nvSpPr>
          <p:cNvPr id="4" name="矩形 3"/>
          <p:cNvSpPr/>
          <p:nvPr/>
        </p:nvSpPr>
        <p:spPr>
          <a:xfrm>
            <a:off x="936397" y="3150215"/>
            <a:ext cx="6096000" cy="923330"/>
          </a:xfrm>
          <a:prstGeom prst="rect">
            <a:avLst/>
          </a:prstGeom>
        </p:spPr>
        <p:txBody>
          <a:bodyPr>
            <a:spAutoFit/>
          </a:bodyPr>
          <a:lstStyle/>
          <a:p>
            <a:r>
              <a:rPr lang="zh-CN" altLang="en-US" dirty="0">
                <a:solidFill>
                  <a:srgbClr val="1A1A1A"/>
                </a:solidFill>
                <a:latin typeface="lucida grande"/>
              </a:rPr>
              <a:t>应对策略：</a:t>
            </a:r>
            <a:endParaRPr lang="en-US" altLang="zh-CN" dirty="0">
              <a:solidFill>
                <a:srgbClr val="1A1A1A"/>
              </a:solidFill>
              <a:latin typeface="lucida grande"/>
            </a:endParaRPr>
          </a:p>
          <a:p>
            <a:r>
              <a:rPr lang="zh-CN" altLang="en-US" b="1" dirty="0">
                <a:solidFill>
                  <a:srgbClr val="1A1A1A"/>
                </a:solidFill>
                <a:latin typeface="lucida grande"/>
              </a:rPr>
              <a:t>我们找到一个特殊的 指针</a:t>
            </a:r>
            <a:r>
              <a:rPr lang="en-US" altLang="zh-CN" b="1" dirty="0" err="1">
                <a:solidFill>
                  <a:srgbClr val="1A1A1A"/>
                </a:solidFill>
                <a:latin typeface="lucida grande"/>
              </a:rPr>
              <a:t>ptr</a:t>
            </a:r>
            <a:r>
              <a:rPr lang="zh-CN" altLang="en-US" b="1" dirty="0">
                <a:solidFill>
                  <a:srgbClr val="1A1A1A"/>
                </a:solidFill>
                <a:latin typeface="lucida grande"/>
              </a:rPr>
              <a:t>是指向</a:t>
            </a:r>
            <a:r>
              <a:rPr lang="en-US" altLang="zh-CN" b="1" dirty="0">
                <a:solidFill>
                  <a:srgbClr val="1A1A1A"/>
                </a:solidFill>
                <a:latin typeface="lucida grande"/>
              </a:rPr>
              <a:t>p</a:t>
            </a:r>
            <a:r>
              <a:rPr lang="zh-CN" altLang="en-US" b="1" dirty="0">
                <a:solidFill>
                  <a:srgbClr val="1A1A1A"/>
                </a:solidFill>
                <a:latin typeface="lucida grande"/>
              </a:rPr>
              <a:t>的</a:t>
            </a:r>
            <a:r>
              <a:rPr lang="en-US" altLang="zh-CN" b="1" dirty="0">
                <a:solidFill>
                  <a:srgbClr val="1A1A1A"/>
                </a:solidFill>
                <a:latin typeface="lucida grande"/>
              </a:rPr>
              <a:t>(p</a:t>
            </a:r>
            <a:r>
              <a:rPr lang="zh-CN" altLang="en-US" b="1" dirty="0">
                <a:solidFill>
                  <a:srgbClr val="1A1A1A"/>
                </a:solidFill>
                <a:latin typeface="lucida grande"/>
              </a:rPr>
              <a:t>指向堆</a:t>
            </a:r>
            <a:r>
              <a:rPr lang="en-US" altLang="zh-CN" b="1" dirty="0">
                <a:solidFill>
                  <a:srgbClr val="1A1A1A"/>
                </a:solidFill>
                <a:latin typeface="lucida grande"/>
              </a:rPr>
              <a:t>)</a:t>
            </a:r>
            <a:br>
              <a:rPr lang="zh-CN" altLang="en-US" dirty="0"/>
            </a:br>
            <a:r>
              <a:rPr lang="zh-CN" altLang="en-US" dirty="0">
                <a:solidFill>
                  <a:srgbClr val="1A1A1A"/>
                </a:solidFill>
                <a:latin typeface="lucida grande"/>
              </a:rPr>
              <a:t>那么可以根据</a:t>
            </a:r>
            <a:r>
              <a:rPr lang="en-US" altLang="zh-CN" dirty="0">
                <a:solidFill>
                  <a:srgbClr val="1A1A1A"/>
                </a:solidFill>
                <a:latin typeface="lucida grande"/>
              </a:rPr>
              <a:t>p</a:t>
            </a:r>
            <a:r>
              <a:rPr lang="zh-CN" altLang="en-US" dirty="0">
                <a:solidFill>
                  <a:srgbClr val="1A1A1A"/>
                </a:solidFill>
                <a:latin typeface="lucida grande"/>
              </a:rPr>
              <a:t>去构造</a:t>
            </a:r>
            <a:r>
              <a:rPr lang="en-US" altLang="zh-CN" dirty="0" err="1">
                <a:solidFill>
                  <a:srgbClr val="1A1A1A"/>
                </a:solidFill>
                <a:latin typeface="lucida grande"/>
              </a:rPr>
              <a:t>bk</a:t>
            </a:r>
            <a:r>
              <a:rPr lang="zh-CN" altLang="en-US" dirty="0">
                <a:solidFill>
                  <a:srgbClr val="1A1A1A"/>
                </a:solidFill>
                <a:latin typeface="lucida grande"/>
              </a:rPr>
              <a:t>和</a:t>
            </a:r>
            <a:r>
              <a:rPr lang="en-US" altLang="zh-CN" dirty="0" err="1">
                <a:solidFill>
                  <a:srgbClr val="1A1A1A"/>
                </a:solidFill>
                <a:latin typeface="lucida grande"/>
              </a:rPr>
              <a:t>fd</a:t>
            </a:r>
            <a:r>
              <a:rPr lang="zh-CN" altLang="en-US" dirty="0">
                <a:solidFill>
                  <a:srgbClr val="1A1A1A"/>
                </a:solidFill>
                <a:latin typeface="lucida grande"/>
              </a:rPr>
              <a:t>两个指针</a:t>
            </a:r>
            <a:endParaRPr lang="en-US" dirty="0"/>
          </a:p>
        </p:txBody>
      </p:sp>
      <p:pic>
        <p:nvPicPr>
          <p:cNvPr id="5" name="图片 4"/>
          <p:cNvPicPr>
            <a:picLocks noChangeAspect="1"/>
          </p:cNvPicPr>
          <p:nvPr/>
        </p:nvPicPr>
        <p:blipFill>
          <a:blip r:embed="rId3"/>
          <a:stretch>
            <a:fillRect/>
          </a:stretch>
        </p:blipFill>
        <p:spPr>
          <a:xfrm>
            <a:off x="1029380" y="4443769"/>
            <a:ext cx="6562725" cy="2105025"/>
          </a:xfrm>
          <a:prstGeom prst="rect">
            <a:avLst/>
          </a:prstGeom>
        </p:spPr>
      </p:pic>
    </p:spTree>
    <p:extLst>
      <p:ext uri="{BB962C8B-B14F-4D97-AF65-F5344CB8AC3E}">
        <p14:creationId xmlns:p14="http://schemas.microsoft.com/office/powerpoint/2010/main" val="406166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5025599" cy="954107"/>
          </a:xfrm>
          <a:prstGeom prst="rect">
            <a:avLst/>
          </a:prstGeom>
          <a:noFill/>
        </p:spPr>
        <p:txBody>
          <a:bodyPr wrap="square" rtlCol="0">
            <a:spAutoFit/>
          </a:bodyPr>
          <a:lstStyle/>
          <a:p>
            <a:pPr marL="0" lvl="2"/>
            <a:r>
              <a:rPr lang="en-US" altLang="zh-CN" sz="3600" b="1" dirty="0"/>
              <a:t>Heap--</a:t>
            </a:r>
            <a:r>
              <a:rPr lang="en-US" altLang="zh-CN" sz="3200" b="1" dirty="0" err="1"/>
              <a:t>Malloc</a:t>
            </a:r>
            <a:r>
              <a:rPr lang="en-US" altLang="zh-CN" sz="3200" b="1" dirty="0"/>
              <a:t> </a:t>
            </a:r>
            <a:r>
              <a:rPr lang="en-US" altLang="zh-CN" sz="3200" b="1" dirty="0" err="1"/>
              <a:t>Maleficarum</a:t>
            </a:r>
            <a:endParaRPr lang="en-US" altLang="zh-CN" sz="3200" b="1" dirty="0"/>
          </a:p>
          <a:p>
            <a:endParaRPr lang="zh-CN" altLang="en-US" sz="2000" b="1" dirty="0"/>
          </a:p>
        </p:txBody>
      </p:sp>
      <p:sp>
        <p:nvSpPr>
          <p:cNvPr id="2" name="矩形 1"/>
          <p:cNvSpPr/>
          <p:nvPr/>
        </p:nvSpPr>
        <p:spPr>
          <a:xfrm>
            <a:off x="1219200" y="2263890"/>
            <a:ext cx="5492496" cy="2862322"/>
          </a:xfrm>
          <a:prstGeom prst="rect">
            <a:avLst/>
          </a:prstGeom>
        </p:spPr>
        <p:txBody>
          <a:bodyPr wrap="square">
            <a:spAutoFit/>
          </a:bodyPr>
          <a:lstStyle/>
          <a:p>
            <a:pPr>
              <a:lnSpc>
                <a:spcPct val="150000"/>
              </a:lnSpc>
            </a:pPr>
            <a:r>
              <a:rPr lang="en-US" altLang="zh-CN" sz="2000" dirty="0"/>
              <a:t>1. </a:t>
            </a:r>
            <a:r>
              <a:rPr lang="en-US" sz="2000" dirty="0"/>
              <a:t>The House of Prime</a:t>
            </a:r>
            <a:endParaRPr lang="zh-CN" altLang="en-US" sz="2000" dirty="0"/>
          </a:p>
          <a:p>
            <a:pPr>
              <a:lnSpc>
                <a:spcPct val="150000"/>
              </a:lnSpc>
            </a:pPr>
            <a:r>
              <a:rPr lang="en-US" altLang="zh-CN" sz="2000" dirty="0"/>
              <a:t>2. </a:t>
            </a:r>
            <a:r>
              <a:rPr lang="en-US" sz="2000" dirty="0"/>
              <a:t>The House of Mind</a:t>
            </a:r>
          </a:p>
          <a:p>
            <a:pPr>
              <a:lnSpc>
                <a:spcPct val="150000"/>
              </a:lnSpc>
            </a:pPr>
            <a:r>
              <a:rPr lang="en-US" altLang="zh-CN" sz="2000" b="1" dirty="0"/>
              <a:t>3. </a:t>
            </a:r>
            <a:r>
              <a:rPr lang="en-US" sz="2000" b="1" dirty="0"/>
              <a:t>The House of Force</a:t>
            </a:r>
            <a:r>
              <a:rPr lang="zh-CN" altLang="en-US" sz="2000" dirty="0"/>
              <a:t>	</a:t>
            </a:r>
            <a:endParaRPr lang="en-US" altLang="zh-CN" sz="2000" dirty="0"/>
          </a:p>
          <a:p>
            <a:pPr>
              <a:lnSpc>
                <a:spcPct val="150000"/>
              </a:lnSpc>
            </a:pPr>
            <a:r>
              <a:rPr lang="en-US" altLang="zh-CN" sz="2000" dirty="0"/>
              <a:t>4. </a:t>
            </a:r>
            <a:r>
              <a:rPr lang="en-US" sz="2000" dirty="0"/>
              <a:t>The House of Lore</a:t>
            </a:r>
          </a:p>
          <a:p>
            <a:pPr>
              <a:lnSpc>
                <a:spcPct val="150000"/>
              </a:lnSpc>
            </a:pPr>
            <a:r>
              <a:rPr lang="en-US" altLang="zh-CN" sz="2000" b="1" dirty="0"/>
              <a:t>5. </a:t>
            </a:r>
            <a:r>
              <a:rPr lang="en-US" sz="2000" b="1" dirty="0"/>
              <a:t>The House of Spirit</a:t>
            </a:r>
            <a:endParaRPr lang="zh-CN" altLang="en-US" sz="2000" b="1" dirty="0"/>
          </a:p>
          <a:p>
            <a:pPr>
              <a:lnSpc>
                <a:spcPct val="150000"/>
              </a:lnSpc>
            </a:pPr>
            <a:r>
              <a:rPr lang="en-US" altLang="zh-CN" sz="2000" dirty="0"/>
              <a:t>6. </a:t>
            </a:r>
            <a:r>
              <a:rPr lang="en-US" sz="2000" dirty="0"/>
              <a:t>The House of Chaos</a:t>
            </a:r>
            <a:endParaRPr lang="zh-CN" altLang="en-US" sz="2000" dirty="0"/>
          </a:p>
        </p:txBody>
      </p:sp>
    </p:spTree>
    <p:extLst>
      <p:ext uri="{BB962C8B-B14F-4D97-AF65-F5344CB8AC3E}">
        <p14:creationId xmlns:p14="http://schemas.microsoft.com/office/powerpoint/2010/main" val="710148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5025599" cy="954107"/>
          </a:xfrm>
          <a:prstGeom prst="rect">
            <a:avLst/>
          </a:prstGeom>
          <a:noFill/>
        </p:spPr>
        <p:txBody>
          <a:bodyPr wrap="square" rtlCol="0">
            <a:spAutoFit/>
          </a:bodyPr>
          <a:lstStyle/>
          <a:p>
            <a:pPr marL="0" lvl="2"/>
            <a:r>
              <a:rPr lang="en-US" altLang="zh-CN" sz="3600" b="1" dirty="0"/>
              <a:t>Heap--</a:t>
            </a:r>
            <a:r>
              <a:rPr lang="en-US" altLang="zh-CN" sz="3200" b="1" dirty="0" err="1"/>
              <a:t>Malloc</a:t>
            </a:r>
            <a:r>
              <a:rPr lang="en-US" altLang="zh-CN" sz="3200" b="1" dirty="0"/>
              <a:t> </a:t>
            </a:r>
            <a:r>
              <a:rPr lang="en-US" altLang="zh-CN" sz="3200" b="1" dirty="0" err="1"/>
              <a:t>Maleficarum</a:t>
            </a:r>
            <a:endParaRPr lang="en-US" altLang="zh-CN" sz="3200" b="1" dirty="0"/>
          </a:p>
          <a:p>
            <a:endParaRPr lang="zh-CN" altLang="en-US" sz="2000" b="1" dirty="0"/>
          </a:p>
        </p:txBody>
      </p:sp>
      <p:sp>
        <p:nvSpPr>
          <p:cNvPr id="2" name="矩形 1"/>
          <p:cNvSpPr/>
          <p:nvPr/>
        </p:nvSpPr>
        <p:spPr>
          <a:xfrm>
            <a:off x="360217" y="1678674"/>
            <a:ext cx="5492496" cy="553998"/>
          </a:xfrm>
          <a:prstGeom prst="rect">
            <a:avLst/>
          </a:prstGeom>
        </p:spPr>
        <p:txBody>
          <a:bodyPr wrap="square">
            <a:spAutoFit/>
          </a:bodyPr>
          <a:lstStyle/>
          <a:p>
            <a:pPr>
              <a:lnSpc>
                <a:spcPct val="150000"/>
              </a:lnSpc>
            </a:pPr>
            <a:r>
              <a:rPr lang="en-US" sz="2000" b="1" dirty="0"/>
              <a:t>The House of Force:</a:t>
            </a:r>
            <a:r>
              <a:rPr lang="zh-CN" altLang="en-US" sz="2000" dirty="0"/>
              <a:t>	</a:t>
            </a:r>
            <a:endParaRPr lang="en-US" altLang="zh-CN" sz="2000" dirty="0"/>
          </a:p>
        </p:txBody>
      </p:sp>
      <p:sp>
        <p:nvSpPr>
          <p:cNvPr id="3" name="文本框 2"/>
          <p:cNvSpPr txBox="1"/>
          <p:nvPr/>
        </p:nvSpPr>
        <p:spPr>
          <a:xfrm>
            <a:off x="921048" y="2232672"/>
            <a:ext cx="8780736" cy="646331"/>
          </a:xfrm>
          <a:prstGeom prst="rect">
            <a:avLst/>
          </a:prstGeom>
          <a:noFill/>
        </p:spPr>
        <p:txBody>
          <a:bodyPr wrap="square" rtlCol="0">
            <a:spAutoFit/>
          </a:bodyPr>
          <a:lstStyle/>
          <a:p>
            <a:r>
              <a:rPr lang="en-US" altLang="zh-CN" dirty="0"/>
              <a:t>	</a:t>
            </a:r>
            <a:r>
              <a:rPr lang="zh-CN" altLang="en-US" dirty="0"/>
              <a:t>能够重写顶块的</a:t>
            </a:r>
            <a:r>
              <a:rPr lang="en-US" altLang="zh-CN" dirty="0"/>
              <a:t>size</a:t>
            </a:r>
            <a:r>
              <a:rPr lang="zh-CN" altLang="en-US" dirty="0"/>
              <a:t>，然后可以分配到任意地址。但是</a:t>
            </a:r>
            <a:r>
              <a:rPr lang="en-US" altLang="zh-CN" dirty="0"/>
              <a:t>size</a:t>
            </a:r>
            <a:r>
              <a:rPr lang="zh-CN" altLang="en-US" dirty="0"/>
              <a:t>的构造需要堆地址，所以需要</a:t>
            </a:r>
            <a:r>
              <a:rPr lang="en-US" altLang="zh-CN" b="1" dirty="0"/>
              <a:t>heap </a:t>
            </a:r>
            <a:r>
              <a:rPr lang="en-US" altLang="zh-CN" b="1" dirty="0" err="1"/>
              <a:t>addr</a:t>
            </a:r>
            <a:r>
              <a:rPr lang="en-US" altLang="zh-CN" b="1" dirty="0"/>
              <a:t> leak </a:t>
            </a:r>
            <a:r>
              <a:rPr lang="zh-CN" altLang="en-US" dirty="0"/>
              <a:t>的配合来使用。</a:t>
            </a:r>
            <a:endParaRPr lang="en-US" dirty="0"/>
          </a:p>
        </p:txBody>
      </p:sp>
      <p:sp>
        <p:nvSpPr>
          <p:cNvPr id="4" name="文本框 3"/>
          <p:cNvSpPr txBox="1"/>
          <p:nvPr/>
        </p:nvSpPr>
        <p:spPr>
          <a:xfrm>
            <a:off x="676656" y="3712464"/>
            <a:ext cx="3630168" cy="369332"/>
          </a:xfrm>
          <a:prstGeom prst="rect">
            <a:avLst/>
          </a:prstGeom>
          <a:noFill/>
        </p:spPr>
        <p:txBody>
          <a:bodyPr wrap="square" rtlCol="0">
            <a:spAutoFit/>
          </a:bodyPr>
          <a:lstStyle/>
          <a:p>
            <a:r>
              <a:rPr lang="zh-CN" altLang="en-US" dirty="0"/>
              <a:t>例子：</a:t>
            </a:r>
            <a:r>
              <a:rPr lang="en-US" altLang="zh-CN" dirty="0"/>
              <a:t>BCTF 2016 </a:t>
            </a:r>
            <a:r>
              <a:rPr lang="en-US" altLang="zh-CN" dirty="0" err="1"/>
              <a:t>bcloud</a:t>
            </a:r>
            <a:endParaRPr lang="en-US" dirty="0"/>
          </a:p>
        </p:txBody>
      </p:sp>
    </p:spTree>
    <p:extLst>
      <p:ext uri="{BB962C8B-B14F-4D97-AF65-F5344CB8AC3E}">
        <p14:creationId xmlns:p14="http://schemas.microsoft.com/office/powerpoint/2010/main" val="67280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5025599" cy="954107"/>
          </a:xfrm>
          <a:prstGeom prst="rect">
            <a:avLst/>
          </a:prstGeom>
          <a:noFill/>
        </p:spPr>
        <p:txBody>
          <a:bodyPr wrap="square" rtlCol="0">
            <a:spAutoFit/>
          </a:bodyPr>
          <a:lstStyle/>
          <a:p>
            <a:pPr marL="0" lvl="2"/>
            <a:r>
              <a:rPr lang="en-US" altLang="zh-CN" sz="3600" b="1" dirty="0"/>
              <a:t>Heap—</a:t>
            </a:r>
            <a:r>
              <a:rPr lang="en-US" altLang="zh-CN" sz="3200" b="1" dirty="0" err="1"/>
              <a:t>hof</a:t>
            </a:r>
            <a:r>
              <a:rPr lang="zh-CN" altLang="en-US" sz="3200" b="1" dirty="0"/>
              <a:t>例子</a:t>
            </a:r>
            <a:endParaRPr lang="en-US" altLang="zh-CN" sz="2800" b="1" dirty="0"/>
          </a:p>
          <a:p>
            <a:endParaRPr lang="zh-CN" altLang="en-US" sz="2000" b="1" dirty="0"/>
          </a:p>
        </p:txBody>
      </p:sp>
      <p:pic>
        <p:nvPicPr>
          <p:cNvPr id="5" name="图片 4"/>
          <p:cNvPicPr>
            <a:picLocks noChangeAspect="1"/>
          </p:cNvPicPr>
          <p:nvPr/>
        </p:nvPicPr>
        <p:blipFill>
          <a:blip r:embed="rId2"/>
          <a:stretch>
            <a:fillRect/>
          </a:stretch>
        </p:blipFill>
        <p:spPr>
          <a:xfrm>
            <a:off x="565594" y="1656397"/>
            <a:ext cx="5792135" cy="2403539"/>
          </a:xfrm>
          <a:prstGeom prst="rect">
            <a:avLst/>
          </a:prstGeom>
        </p:spPr>
      </p:pic>
      <p:pic>
        <p:nvPicPr>
          <p:cNvPr id="6" name="图片 5"/>
          <p:cNvPicPr>
            <a:picLocks noChangeAspect="1"/>
          </p:cNvPicPr>
          <p:nvPr/>
        </p:nvPicPr>
        <p:blipFill>
          <a:blip r:embed="rId3"/>
          <a:stretch>
            <a:fillRect/>
          </a:stretch>
        </p:blipFill>
        <p:spPr>
          <a:xfrm>
            <a:off x="5925311" y="3131468"/>
            <a:ext cx="4909947" cy="3303812"/>
          </a:xfrm>
          <a:prstGeom prst="rect">
            <a:avLst/>
          </a:prstGeom>
        </p:spPr>
      </p:pic>
      <p:sp>
        <p:nvSpPr>
          <p:cNvPr id="7" name="文本框 6"/>
          <p:cNvSpPr txBox="1"/>
          <p:nvPr/>
        </p:nvSpPr>
        <p:spPr>
          <a:xfrm>
            <a:off x="6858000" y="1911096"/>
            <a:ext cx="2340864" cy="369332"/>
          </a:xfrm>
          <a:prstGeom prst="rect">
            <a:avLst/>
          </a:prstGeom>
          <a:noFill/>
        </p:spPr>
        <p:txBody>
          <a:bodyPr wrap="square" rtlCol="0">
            <a:spAutoFit/>
          </a:bodyPr>
          <a:lstStyle/>
          <a:p>
            <a:r>
              <a:rPr lang="zh-CN" altLang="en-US" dirty="0"/>
              <a:t>堆地址泄露</a:t>
            </a:r>
            <a:endParaRPr lang="en-US" dirty="0"/>
          </a:p>
        </p:txBody>
      </p:sp>
      <p:sp>
        <p:nvSpPr>
          <p:cNvPr id="8" name="文本框 7"/>
          <p:cNvSpPr txBox="1"/>
          <p:nvPr/>
        </p:nvSpPr>
        <p:spPr>
          <a:xfrm>
            <a:off x="2873016" y="4626864"/>
            <a:ext cx="3052295" cy="646331"/>
          </a:xfrm>
          <a:prstGeom prst="rect">
            <a:avLst/>
          </a:prstGeom>
          <a:noFill/>
        </p:spPr>
        <p:txBody>
          <a:bodyPr wrap="square" rtlCol="0">
            <a:spAutoFit/>
          </a:bodyPr>
          <a:lstStyle/>
          <a:p>
            <a:r>
              <a:rPr lang="en-US" altLang="zh-CN" dirty="0"/>
              <a:t>Hof</a:t>
            </a:r>
            <a:r>
              <a:rPr lang="zh-CN" altLang="en-US" dirty="0"/>
              <a:t>，可以构造</a:t>
            </a:r>
            <a:r>
              <a:rPr lang="en-US" altLang="zh-CN" dirty="0"/>
              <a:t>size</a:t>
            </a:r>
            <a:r>
              <a:rPr lang="zh-CN" altLang="en-US" dirty="0"/>
              <a:t>，分配到任意地址</a:t>
            </a:r>
            <a:endParaRPr lang="en-US" dirty="0"/>
          </a:p>
        </p:txBody>
      </p:sp>
    </p:spTree>
    <p:extLst>
      <p:ext uri="{BB962C8B-B14F-4D97-AF65-F5344CB8AC3E}">
        <p14:creationId xmlns:p14="http://schemas.microsoft.com/office/powerpoint/2010/main" val="327270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5025599" cy="954107"/>
          </a:xfrm>
          <a:prstGeom prst="rect">
            <a:avLst/>
          </a:prstGeom>
          <a:noFill/>
        </p:spPr>
        <p:txBody>
          <a:bodyPr wrap="square" rtlCol="0">
            <a:spAutoFit/>
          </a:bodyPr>
          <a:lstStyle/>
          <a:p>
            <a:pPr marL="0" lvl="2"/>
            <a:r>
              <a:rPr lang="en-US" altLang="zh-CN" sz="3600" b="1" dirty="0"/>
              <a:t>Heap—</a:t>
            </a:r>
            <a:r>
              <a:rPr lang="en-US" altLang="zh-CN" sz="3200" b="1" dirty="0" err="1"/>
              <a:t>hof</a:t>
            </a:r>
            <a:r>
              <a:rPr lang="zh-CN" altLang="en-US" sz="3200" b="1" dirty="0"/>
              <a:t>例子</a:t>
            </a:r>
            <a:endParaRPr lang="en-US" altLang="zh-CN" sz="2800" b="1" dirty="0"/>
          </a:p>
          <a:p>
            <a:endParaRPr lang="zh-CN" altLang="en-US" sz="2000" b="1" dirty="0"/>
          </a:p>
        </p:txBody>
      </p:sp>
      <p:pic>
        <p:nvPicPr>
          <p:cNvPr id="2" name="图片 1"/>
          <p:cNvPicPr>
            <a:picLocks noChangeAspect="1"/>
          </p:cNvPicPr>
          <p:nvPr/>
        </p:nvPicPr>
        <p:blipFill>
          <a:blip r:embed="rId2"/>
          <a:stretch>
            <a:fillRect/>
          </a:stretch>
        </p:blipFill>
        <p:spPr>
          <a:xfrm>
            <a:off x="3904487" y="1837540"/>
            <a:ext cx="7073265" cy="4444805"/>
          </a:xfrm>
          <a:prstGeom prst="rect">
            <a:avLst/>
          </a:prstGeom>
        </p:spPr>
      </p:pic>
      <p:sp>
        <p:nvSpPr>
          <p:cNvPr id="3" name="文本框 2"/>
          <p:cNvSpPr txBox="1"/>
          <p:nvPr/>
        </p:nvSpPr>
        <p:spPr>
          <a:xfrm>
            <a:off x="740664" y="2048256"/>
            <a:ext cx="2743200" cy="923330"/>
          </a:xfrm>
          <a:prstGeom prst="rect">
            <a:avLst/>
          </a:prstGeom>
          <a:noFill/>
        </p:spPr>
        <p:txBody>
          <a:bodyPr wrap="square" rtlCol="0">
            <a:spAutoFit/>
          </a:bodyPr>
          <a:lstStyle/>
          <a:p>
            <a:r>
              <a:rPr lang="en-US" altLang="zh-CN" dirty="0"/>
              <a:t>	</a:t>
            </a:r>
            <a:r>
              <a:rPr lang="zh-CN" altLang="en-US" b="1" dirty="0"/>
              <a:t>利用思路如图所示</a:t>
            </a:r>
            <a:r>
              <a:rPr lang="en-US" altLang="zh-CN" dirty="0"/>
              <a:t>(</a:t>
            </a:r>
            <a:r>
              <a:rPr lang="zh-CN" altLang="en-US" dirty="0"/>
              <a:t>直接从自己</a:t>
            </a:r>
            <a:r>
              <a:rPr lang="zh-CN" altLang="en-US" dirty="0">
                <a:hlinkClick r:id="rId3"/>
              </a:rPr>
              <a:t>博客</a:t>
            </a:r>
            <a:r>
              <a:rPr lang="zh-CN" altLang="en-US" dirty="0"/>
              <a:t>截的图</a:t>
            </a:r>
            <a:r>
              <a:rPr lang="en-US" altLang="zh-CN" dirty="0"/>
              <a:t>)</a:t>
            </a:r>
            <a:endParaRPr lang="en-US" dirty="0"/>
          </a:p>
        </p:txBody>
      </p:sp>
    </p:spTree>
    <p:extLst>
      <p:ext uri="{BB962C8B-B14F-4D97-AF65-F5344CB8AC3E}">
        <p14:creationId xmlns:p14="http://schemas.microsoft.com/office/powerpoint/2010/main" val="204927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5025599" cy="646331"/>
          </a:xfrm>
          <a:prstGeom prst="rect">
            <a:avLst/>
          </a:prstGeom>
          <a:noFill/>
        </p:spPr>
        <p:txBody>
          <a:bodyPr wrap="square" rtlCol="0">
            <a:spAutoFit/>
          </a:bodyPr>
          <a:lstStyle/>
          <a:p>
            <a:pPr marL="0" lvl="2"/>
            <a:r>
              <a:rPr lang="en-US" altLang="zh-CN" sz="3600" b="1" dirty="0"/>
              <a:t>Heap--</a:t>
            </a:r>
            <a:r>
              <a:rPr lang="en-US" altLang="zh-CN" sz="3200" b="1" dirty="0"/>
              <a:t>hos</a:t>
            </a:r>
            <a:endParaRPr lang="zh-CN" altLang="en-US" sz="2000" b="1" dirty="0"/>
          </a:p>
        </p:txBody>
      </p:sp>
      <p:sp>
        <p:nvSpPr>
          <p:cNvPr id="2" name="矩形 1"/>
          <p:cNvSpPr/>
          <p:nvPr/>
        </p:nvSpPr>
        <p:spPr>
          <a:xfrm>
            <a:off x="597408" y="1596378"/>
            <a:ext cx="5492496" cy="553998"/>
          </a:xfrm>
          <a:prstGeom prst="rect">
            <a:avLst/>
          </a:prstGeom>
        </p:spPr>
        <p:txBody>
          <a:bodyPr wrap="square">
            <a:spAutoFit/>
          </a:bodyPr>
          <a:lstStyle/>
          <a:p>
            <a:pPr>
              <a:lnSpc>
                <a:spcPct val="150000"/>
              </a:lnSpc>
            </a:pPr>
            <a:r>
              <a:rPr lang="en-US" sz="2000" b="1" dirty="0"/>
              <a:t>The House of Spirit</a:t>
            </a:r>
            <a:endParaRPr lang="zh-CN" altLang="en-US" sz="2000" b="1" dirty="0"/>
          </a:p>
        </p:txBody>
      </p:sp>
      <p:sp>
        <p:nvSpPr>
          <p:cNvPr id="3" name="文本框 2"/>
          <p:cNvSpPr txBox="1"/>
          <p:nvPr/>
        </p:nvSpPr>
        <p:spPr>
          <a:xfrm>
            <a:off x="597408" y="2620410"/>
            <a:ext cx="9200388" cy="646331"/>
          </a:xfrm>
          <a:prstGeom prst="rect">
            <a:avLst/>
          </a:prstGeom>
          <a:noFill/>
        </p:spPr>
        <p:txBody>
          <a:bodyPr wrap="square" rtlCol="0">
            <a:spAutoFit/>
          </a:bodyPr>
          <a:lstStyle/>
          <a:p>
            <a:r>
              <a:rPr lang="en-US" altLang="zh-CN" dirty="0"/>
              <a:t>	</a:t>
            </a:r>
            <a:r>
              <a:rPr lang="zh-CN" altLang="en-US" dirty="0"/>
              <a:t>要求攻击者需要控制</a:t>
            </a:r>
            <a:r>
              <a:rPr lang="en-US" altLang="zh-CN" dirty="0"/>
              <a:t>free()</a:t>
            </a:r>
            <a:r>
              <a:rPr lang="zh-CN" altLang="en-US" dirty="0"/>
              <a:t>的指针，通过伪造</a:t>
            </a:r>
            <a:r>
              <a:rPr lang="en-US" altLang="zh-CN" dirty="0"/>
              <a:t>chunk</a:t>
            </a:r>
            <a:r>
              <a:rPr lang="zh-CN" altLang="en-US" dirty="0"/>
              <a:t>去欺骗</a:t>
            </a:r>
            <a:r>
              <a:rPr lang="en-US" altLang="zh-CN" dirty="0"/>
              <a:t>free()</a:t>
            </a:r>
            <a:r>
              <a:rPr lang="zh-CN" altLang="en-US" dirty="0"/>
              <a:t>函数去</a:t>
            </a:r>
            <a:r>
              <a:rPr lang="en-US" altLang="zh-CN" dirty="0"/>
              <a:t>free()</a:t>
            </a:r>
            <a:r>
              <a:rPr lang="zh-CN" altLang="en-US" dirty="0"/>
              <a:t>栈上空间，然后再通过一次</a:t>
            </a:r>
            <a:r>
              <a:rPr lang="en-US" altLang="zh-CN" dirty="0" err="1"/>
              <a:t>malloc</a:t>
            </a:r>
            <a:r>
              <a:rPr lang="en-US" altLang="zh-CN" dirty="0"/>
              <a:t>()</a:t>
            </a:r>
            <a:r>
              <a:rPr lang="zh-CN" altLang="en-US" dirty="0"/>
              <a:t>分配去得到之前</a:t>
            </a:r>
            <a:r>
              <a:rPr lang="en-US" altLang="zh-CN" dirty="0"/>
              <a:t>”</a:t>
            </a:r>
            <a:r>
              <a:rPr lang="zh-CN" altLang="en-US" dirty="0"/>
              <a:t>释放掉的空间</a:t>
            </a:r>
            <a:r>
              <a:rPr lang="en-US" altLang="zh-CN" dirty="0"/>
              <a:t>”</a:t>
            </a:r>
            <a:r>
              <a:rPr lang="zh-CN" altLang="en-US" dirty="0"/>
              <a:t>，一般是包括</a:t>
            </a:r>
            <a:r>
              <a:rPr lang="en-US" altLang="zh-CN" dirty="0"/>
              <a:t>ret </a:t>
            </a:r>
            <a:r>
              <a:rPr lang="en-US" altLang="zh-CN" dirty="0" err="1"/>
              <a:t>addr</a:t>
            </a:r>
            <a:r>
              <a:rPr lang="zh-CN" altLang="en-US" dirty="0"/>
              <a:t>的</a:t>
            </a:r>
            <a:r>
              <a:rPr lang="en-US" altLang="zh-CN" dirty="0" err="1"/>
              <a:t>fastbin</a:t>
            </a:r>
            <a:r>
              <a:rPr lang="en-US" altLang="zh-CN" dirty="0"/>
              <a:t>.</a:t>
            </a:r>
            <a:endParaRPr lang="en-US" dirty="0"/>
          </a:p>
        </p:txBody>
      </p:sp>
      <p:sp>
        <p:nvSpPr>
          <p:cNvPr id="6" name="文本框 5"/>
          <p:cNvSpPr txBox="1"/>
          <p:nvPr/>
        </p:nvSpPr>
        <p:spPr>
          <a:xfrm>
            <a:off x="597408" y="4670901"/>
            <a:ext cx="9661236" cy="646331"/>
          </a:xfrm>
          <a:prstGeom prst="rect">
            <a:avLst/>
          </a:prstGeom>
          <a:noFill/>
        </p:spPr>
        <p:txBody>
          <a:bodyPr wrap="square" rtlCol="0">
            <a:spAutoFit/>
          </a:bodyPr>
          <a:lstStyle/>
          <a:p>
            <a:r>
              <a:rPr lang="en-US" altLang="zh-CN" dirty="0"/>
              <a:t>	</a:t>
            </a:r>
            <a:r>
              <a:rPr lang="zh-CN" altLang="en-US" dirty="0"/>
              <a:t>这种利用使用的块一般是</a:t>
            </a:r>
            <a:r>
              <a:rPr lang="en-US" altLang="zh-CN" dirty="0" err="1"/>
              <a:t>fastbin</a:t>
            </a:r>
            <a:r>
              <a:rPr lang="zh-CN" altLang="en-US" dirty="0"/>
              <a:t>，新分配的块包含</a:t>
            </a:r>
            <a:r>
              <a:rPr lang="en-US" altLang="zh-CN" dirty="0"/>
              <a:t>ret </a:t>
            </a:r>
            <a:r>
              <a:rPr lang="en-US" altLang="zh-CN" dirty="0" err="1"/>
              <a:t>addr</a:t>
            </a:r>
            <a:r>
              <a:rPr lang="zh-CN" altLang="en-US" dirty="0"/>
              <a:t>，结合其他的一些条件就可以玩耍了。不过要注意在</a:t>
            </a:r>
            <a:r>
              <a:rPr lang="en-US" altLang="zh-CN" dirty="0"/>
              <a:t>free</a:t>
            </a:r>
            <a:r>
              <a:rPr lang="zh-CN" altLang="en-US" dirty="0"/>
              <a:t>的时候，会</a:t>
            </a:r>
            <a:r>
              <a:rPr lang="en-US" altLang="zh-CN" dirty="0"/>
              <a:t>check</a:t>
            </a:r>
            <a:r>
              <a:rPr lang="zh-CN" altLang="en-US" dirty="0"/>
              <a:t>下一个块，所以这种利用限制比较多。</a:t>
            </a:r>
            <a:endParaRPr lang="en-US" dirty="0"/>
          </a:p>
        </p:txBody>
      </p:sp>
    </p:spTree>
    <p:extLst>
      <p:ext uri="{BB962C8B-B14F-4D97-AF65-F5344CB8AC3E}">
        <p14:creationId xmlns:p14="http://schemas.microsoft.com/office/powerpoint/2010/main" val="92754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5025599" cy="954107"/>
          </a:xfrm>
          <a:prstGeom prst="rect">
            <a:avLst/>
          </a:prstGeom>
          <a:noFill/>
        </p:spPr>
        <p:txBody>
          <a:bodyPr wrap="square" rtlCol="0">
            <a:spAutoFit/>
          </a:bodyPr>
          <a:lstStyle/>
          <a:p>
            <a:pPr marL="0" lvl="2"/>
            <a:r>
              <a:rPr lang="en-US" altLang="zh-CN" sz="3600" b="1" dirty="0"/>
              <a:t>Heap—</a:t>
            </a:r>
            <a:r>
              <a:rPr lang="en-US" altLang="zh-CN" sz="3200" b="1" dirty="0"/>
              <a:t>hos</a:t>
            </a:r>
            <a:r>
              <a:rPr lang="zh-CN" altLang="en-US" sz="3200" b="1" dirty="0"/>
              <a:t>例子</a:t>
            </a:r>
            <a:endParaRPr lang="en-US" altLang="zh-CN" sz="2800" b="1" dirty="0"/>
          </a:p>
          <a:p>
            <a:endParaRPr lang="zh-CN" altLang="en-US" sz="2000" b="1" dirty="0"/>
          </a:p>
        </p:txBody>
      </p:sp>
      <p:pic>
        <p:nvPicPr>
          <p:cNvPr id="3" name="图片 2"/>
          <p:cNvPicPr>
            <a:picLocks noChangeAspect="1"/>
          </p:cNvPicPr>
          <p:nvPr/>
        </p:nvPicPr>
        <p:blipFill>
          <a:blip r:embed="rId2"/>
          <a:stretch>
            <a:fillRect/>
          </a:stretch>
        </p:blipFill>
        <p:spPr>
          <a:xfrm>
            <a:off x="711199" y="1629942"/>
            <a:ext cx="5213927" cy="4825986"/>
          </a:xfrm>
          <a:prstGeom prst="rect">
            <a:avLst/>
          </a:prstGeom>
        </p:spPr>
      </p:pic>
      <p:pic>
        <p:nvPicPr>
          <p:cNvPr id="6" name="图片 5"/>
          <p:cNvPicPr>
            <a:picLocks noChangeAspect="1"/>
          </p:cNvPicPr>
          <p:nvPr/>
        </p:nvPicPr>
        <p:blipFill>
          <a:blip r:embed="rId3"/>
          <a:stretch>
            <a:fillRect/>
          </a:stretch>
        </p:blipFill>
        <p:spPr>
          <a:xfrm>
            <a:off x="5475055" y="1434120"/>
            <a:ext cx="5868516" cy="5100607"/>
          </a:xfrm>
          <a:prstGeom prst="rect">
            <a:avLst/>
          </a:prstGeom>
        </p:spPr>
      </p:pic>
    </p:spTree>
    <p:extLst>
      <p:ext uri="{BB962C8B-B14F-4D97-AF65-F5344CB8AC3E}">
        <p14:creationId xmlns:p14="http://schemas.microsoft.com/office/powerpoint/2010/main" val="73943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Heap--UAF</a:t>
            </a:r>
            <a:endParaRPr lang="zh-CN" altLang="en-US" sz="2000" b="1" dirty="0"/>
          </a:p>
        </p:txBody>
      </p:sp>
      <p:sp>
        <p:nvSpPr>
          <p:cNvPr id="2" name="文本框 1"/>
          <p:cNvSpPr txBox="1"/>
          <p:nvPr/>
        </p:nvSpPr>
        <p:spPr>
          <a:xfrm>
            <a:off x="585216" y="1847088"/>
            <a:ext cx="6464808" cy="369332"/>
          </a:xfrm>
          <a:prstGeom prst="rect">
            <a:avLst/>
          </a:prstGeom>
          <a:noFill/>
        </p:spPr>
        <p:txBody>
          <a:bodyPr wrap="square" rtlCol="0">
            <a:spAutoFit/>
          </a:bodyPr>
          <a:lstStyle/>
          <a:p>
            <a:r>
              <a:rPr lang="en-US" b="1" dirty="0"/>
              <a:t>Use After Free</a:t>
            </a:r>
            <a:r>
              <a:rPr lang="en-US" dirty="0"/>
              <a:t>(</a:t>
            </a:r>
            <a:r>
              <a:rPr lang="zh-CN" altLang="en-US" dirty="0"/>
              <a:t>释放后重用</a:t>
            </a:r>
            <a:r>
              <a:rPr lang="en-US" dirty="0"/>
              <a:t>)</a:t>
            </a:r>
            <a:r>
              <a:rPr lang="zh-CN" altLang="en-US" dirty="0"/>
              <a:t>，即重用了释放后的内存。</a:t>
            </a:r>
            <a:endParaRPr lang="en-US" altLang="zh-CN" dirty="0"/>
          </a:p>
        </p:txBody>
      </p:sp>
      <p:pic>
        <p:nvPicPr>
          <p:cNvPr id="5" name="图片 4"/>
          <p:cNvPicPr>
            <a:picLocks noChangeAspect="1"/>
          </p:cNvPicPr>
          <p:nvPr/>
        </p:nvPicPr>
        <p:blipFill>
          <a:blip r:embed="rId2"/>
          <a:stretch>
            <a:fillRect/>
          </a:stretch>
        </p:blipFill>
        <p:spPr>
          <a:xfrm>
            <a:off x="4045458" y="2405062"/>
            <a:ext cx="6584408" cy="3255074"/>
          </a:xfrm>
          <a:prstGeom prst="rect">
            <a:avLst/>
          </a:prstGeom>
        </p:spPr>
      </p:pic>
      <p:sp>
        <p:nvSpPr>
          <p:cNvPr id="6" name="矩形 5"/>
          <p:cNvSpPr/>
          <p:nvPr/>
        </p:nvSpPr>
        <p:spPr>
          <a:xfrm>
            <a:off x="585216" y="2937164"/>
            <a:ext cx="2555508" cy="369332"/>
          </a:xfrm>
          <a:prstGeom prst="rect">
            <a:avLst/>
          </a:prstGeom>
        </p:spPr>
        <p:txBody>
          <a:bodyPr wrap="none">
            <a:spAutoFit/>
          </a:bodyPr>
          <a:lstStyle/>
          <a:p>
            <a:r>
              <a:rPr lang="zh-CN" altLang="en-US" dirty="0"/>
              <a:t>借鉴了一段典型的代码</a:t>
            </a:r>
            <a:r>
              <a:rPr lang="en-US" altLang="zh-CN" dirty="0"/>
              <a:t>:</a:t>
            </a:r>
            <a:endParaRPr lang="en-US" dirty="0"/>
          </a:p>
        </p:txBody>
      </p:sp>
      <p:sp>
        <p:nvSpPr>
          <p:cNvPr id="7" name="矩形 6"/>
          <p:cNvSpPr/>
          <p:nvPr/>
        </p:nvSpPr>
        <p:spPr>
          <a:xfrm>
            <a:off x="585216" y="6115550"/>
            <a:ext cx="4162806" cy="369332"/>
          </a:xfrm>
          <a:prstGeom prst="rect">
            <a:avLst/>
          </a:prstGeom>
        </p:spPr>
        <p:txBody>
          <a:bodyPr wrap="none">
            <a:spAutoFit/>
          </a:bodyPr>
          <a:lstStyle/>
          <a:p>
            <a:r>
              <a:rPr lang="zh-CN" altLang="en-US" dirty="0"/>
              <a:t>例子：</a:t>
            </a:r>
            <a:r>
              <a:rPr lang="en-US" dirty="0"/>
              <a:t>Pwnable.kr Toddler ‘s Bottle</a:t>
            </a:r>
            <a:r>
              <a:rPr lang="zh-CN" altLang="en-US" dirty="0"/>
              <a:t>的 </a:t>
            </a:r>
            <a:r>
              <a:rPr lang="en-US" altLang="zh-CN" dirty="0"/>
              <a:t>UAF</a:t>
            </a:r>
            <a:endParaRPr lang="en-US" dirty="0"/>
          </a:p>
        </p:txBody>
      </p:sp>
    </p:spTree>
    <p:extLst>
      <p:ext uri="{BB962C8B-B14F-4D97-AF65-F5344CB8AC3E}">
        <p14:creationId xmlns:p14="http://schemas.microsoft.com/office/powerpoint/2010/main" val="75737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Heap--UAF</a:t>
            </a:r>
            <a:endParaRPr lang="zh-CN" altLang="en-US" sz="20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712" y="1509298"/>
            <a:ext cx="4587240" cy="5074381"/>
          </a:xfrm>
          <a:prstGeom prst="rect">
            <a:avLst/>
          </a:prstGeom>
        </p:spPr>
      </p:pic>
      <p:sp>
        <p:nvSpPr>
          <p:cNvPr id="5" name="矩形 4"/>
          <p:cNvSpPr/>
          <p:nvPr/>
        </p:nvSpPr>
        <p:spPr>
          <a:xfrm>
            <a:off x="6074664" y="1789099"/>
            <a:ext cx="4559808" cy="923330"/>
          </a:xfrm>
          <a:prstGeom prst="rect">
            <a:avLst/>
          </a:prstGeom>
        </p:spPr>
        <p:txBody>
          <a:bodyPr wrap="square">
            <a:spAutoFit/>
          </a:bodyPr>
          <a:lstStyle/>
          <a:p>
            <a:r>
              <a:rPr lang="en-US" altLang="zh-CN" dirty="0"/>
              <a:t>	</a:t>
            </a:r>
            <a:r>
              <a:rPr lang="zh-CN" altLang="en-US" dirty="0"/>
              <a:t>可以先 </a:t>
            </a:r>
            <a:r>
              <a:rPr lang="en-US" altLang="zh-CN" dirty="0"/>
              <a:t>delete </a:t>
            </a:r>
            <a:r>
              <a:rPr lang="zh-CN" altLang="en-US" dirty="0"/>
              <a:t>两个对象，再多次分配空间，分配到刚才</a:t>
            </a:r>
            <a:r>
              <a:rPr lang="en-US" altLang="zh-CN" dirty="0"/>
              <a:t>free</a:t>
            </a:r>
            <a:r>
              <a:rPr lang="zh-CN" altLang="en-US" dirty="0"/>
              <a:t>的空间，然后再去调用</a:t>
            </a:r>
            <a:r>
              <a:rPr lang="en-US" altLang="zh-CN" dirty="0"/>
              <a:t>(</a:t>
            </a:r>
            <a:r>
              <a:rPr lang="zh-CN" altLang="en-US" dirty="0"/>
              <a:t>原来对象的方法已经被覆盖</a:t>
            </a:r>
            <a:r>
              <a:rPr lang="en-US" altLang="zh-CN" dirty="0"/>
              <a:t>)</a:t>
            </a:r>
            <a:r>
              <a:rPr lang="zh-CN" altLang="en-US" dirty="0"/>
              <a:t>。 </a:t>
            </a:r>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664" y="4303804"/>
            <a:ext cx="5178436" cy="984983"/>
          </a:xfrm>
          <a:prstGeom prst="rect">
            <a:avLst/>
          </a:prstGeom>
        </p:spPr>
      </p:pic>
      <p:sp>
        <p:nvSpPr>
          <p:cNvPr id="7" name="矩形 6"/>
          <p:cNvSpPr/>
          <p:nvPr/>
        </p:nvSpPr>
        <p:spPr>
          <a:xfrm>
            <a:off x="6074664" y="3020359"/>
            <a:ext cx="4559808" cy="923330"/>
          </a:xfrm>
          <a:prstGeom prst="rect">
            <a:avLst/>
          </a:prstGeom>
        </p:spPr>
        <p:txBody>
          <a:bodyPr wrap="square">
            <a:spAutoFit/>
          </a:bodyPr>
          <a:lstStyle/>
          <a:p>
            <a:r>
              <a:rPr lang="en-US" altLang="zh-CN" dirty="0"/>
              <a:t>	</a:t>
            </a:r>
            <a:r>
              <a:rPr lang="zh-CN" altLang="en-US" dirty="0"/>
              <a:t>我们可以控制 </a:t>
            </a:r>
            <a:r>
              <a:rPr lang="en-US" altLang="zh-CN" dirty="0"/>
              <a:t>argv1 </a:t>
            </a:r>
            <a:r>
              <a:rPr lang="zh-CN" altLang="en-US" dirty="0"/>
              <a:t>和 </a:t>
            </a:r>
            <a:r>
              <a:rPr lang="en-US" altLang="zh-CN" dirty="0"/>
              <a:t>argv2 </a:t>
            </a:r>
          </a:p>
          <a:p>
            <a:r>
              <a:rPr lang="zh-CN" altLang="en-US" dirty="0"/>
              <a:t>第一个是 读取字节数，第二个是 读取的文件</a:t>
            </a:r>
          </a:p>
        </p:txBody>
      </p:sp>
    </p:spTree>
    <p:extLst>
      <p:ext uri="{BB962C8B-B14F-4D97-AF65-F5344CB8AC3E}">
        <p14:creationId xmlns:p14="http://schemas.microsoft.com/office/powerpoint/2010/main" val="400962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517237"/>
            <a:ext cx="3214255" cy="646331"/>
          </a:xfrm>
          <a:prstGeom prst="rect">
            <a:avLst/>
          </a:prstGeom>
          <a:noFill/>
        </p:spPr>
        <p:txBody>
          <a:bodyPr wrap="square" rtlCol="0">
            <a:spAutoFit/>
          </a:bodyPr>
          <a:lstStyle/>
          <a:p>
            <a:r>
              <a:rPr lang="en-US" altLang="zh-CN" sz="3600" b="1" dirty="0"/>
              <a:t>Outline</a:t>
            </a:r>
            <a:endParaRPr lang="zh-CN" altLang="en-US" sz="2000" b="1" dirty="0"/>
          </a:p>
        </p:txBody>
      </p:sp>
      <p:sp>
        <p:nvSpPr>
          <p:cNvPr id="5" name="文本框 4"/>
          <p:cNvSpPr txBox="1"/>
          <p:nvPr/>
        </p:nvSpPr>
        <p:spPr>
          <a:xfrm>
            <a:off x="1976582" y="2041024"/>
            <a:ext cx="8672945" cy="4401205"/>
          </a:xfrm>
          <a:prstGeom prst="rect">
            <a:avLst/>
          </a:prstGeom>
          <a:noFill/>
        </p:spPr>
        <p:txBody>
          <a:bodyPr wrap="square" rtlCol="0">
            <a:spAutoFit/>
          </a:bodyPr>
          <a:lstStyle/>
          <a:p>
            <a:pPr marL="285750" indent="-285750">
              <a:buFontTx/>
              <a:buChar char="-"/>
            </a:pPr>
            <a:r>
              <a:rPr lang="en-US" altLang="zh-CN" sz="2400" b="1" dirty="0"/>
              <a:t>Stack</a:t>
            </a:r>
          </a:p>
          <a:p>
            <a:pPr marL="1200150" lvl="2" indent="-285750">
              <a:buFontTx/>
              <a:buChar char="-"/>
            </a:pPr>
            <a:r>
              <a:rPr lang="en-US" altLang="zh-CN" sz="2000" dirty="0"/>
              <a:t>ROP</a:t>
            </a:r>
          </a:p>
          <a:p>
            <a:pPr marL="1200150" lvl="2" indent="-285750">
              <a:buFontTx/>
              <a:buChar char="-"/>
            </a:pPr>
            <a:r>
              <a:rPr lang="en-US" altLang="zh-CN" sz="2000" dirty="0"/>
              <a:t>Ret 2 dl-resolve</a:t>
            </a:r>
          </a:p>
          <a:p>
            <a:pPr marL="285750" indent="-285750">
              <a:buFontTx/>
              <a:buChar char="-"/>
            </a:pPr>
            <a:r>
              <a:rPr lang="en-US" altLang="zh-CN" sz="2400" b="1" dirty="0"/>
              <a:t>Heap</a:t>
            </a:r>
          </a:p>
          <a:p>
            <a:pPr marL="1200150" lvl="2" indent="-285750">
              <a:buFontTx/>
              <a:buChar char="-"/>
            </a:pPr>
            <a:r>
              <a:rPr lang="en-US" altLang="zh-CN" sz="2400" dirty="0"/>
              <a:t>unlink</a:t>
            </a:r>
          </a:p>
          <a:p>
            <a:pPr marL="1200150" lvl="2" indent="-285750">
              <a:buFontTx/>
              <a:buChar char="-"/>
            </a:pPr>
            <a:r>
              <a:rPr lang="en-US" altLang="zh-CN" sz="2000" dirty="0" err="1"/>
              <a:t>Malloc</a:t>
            </a:r>
            <a:r>
              <a:rPr lang="en-US" altLang="zh-CN" sz="2000" dirty="0"/>
              <a:t> </a:t>
            </a:r>
            <a:r>
              <a:rPr lang="en-US" altLang="zh-CN" sz="2000" dirty="0" err="1"/>
              <a:t>Maleficarum</a:t>
            </a:r>
            <a:endParaRPr lang="en-US" altLang="zh-CN" sz="2000" dirty="0"/>
          </a:p>
          <a:p>
            <a:pPr marL="1200150" lvl="2" indent="-285750">
              <a:buFontTx/>
              <a:buChar char="-"/>
            </a:pPr>
            <a:r>
              <a:rPr lang="en-US" altLang="zh-CN" sz="2000" dirty="0"/>
              <a:t>UAF </a:t>
            </a:r>
          </a:p>
          <a:p>
            <a:pPr marL="285750" indent="-285750">
              <a:buFontTx/>
              <a:buChar char="-"/>
            </a:pPr>
            <a:r>
              <a:rPr lang="en-US" altLang="zh-CN" sz="2400" b="1" dirty="0"/>
              <a:t>Other </a:t>
            </a:r>
            <a:r>
              <a:rPr lang="en-US" altLang="zh-CN" sz="2400" b="1" dirty="0" err="1"/>
              <a:t>vuln</a:t>
            </a:r>
            <a:endParaRPr lang="en-US" altLang="zh-CN" sz="2400" b="1" dirty="0"/>
          </a:p>
          <a:p>
            <a:pPr marL="1200150" lvl="2" indent="-285750">
              <a:buFontTx/>
              <a:buChar char="-"/>
            </a:pPr>
            <a:r>
              <a:rPr lang="en-US" altLang="zh-CN" sz="2000" dirty="0"/>
              <a:t>Format sting</a:t>
            </a:r>
          </a:p>
          <a:p>
            <a:pPr marL="1200150" lvl="2" indent="-285750">
              <a:buFontTx/>
              <a:buChar char="-"/>
            </a:pPr>
            <a:r>
              <a:rPr lang="en-US" altLang="zh-CN" sz="2000" dirty="0"/>
              <a:t>Integer overflow</a:t>
            </a:r>
          </a:p>
          <a:p>
            <a:pPr marL="285750" indent="-285750">
              <a:buFontTx/>
              <a:buChar char="-"/>
            </a:pPr>
            <a:r>
              <a:rPr lang="en-US" altLang="zh-CN" sz="2400" b="1" dirty="0"/>
              <a:t>Tricks</a:t>
            </a:r>
          </a:p>
          <a:p>
            <a:pPr marL="1200150" lvl="2" indent="-285750">
              <a:buFontTx/>
              <a:buChar char="-"/>
            </a:pPr>
            <a:r>
              <a:rPr lang="en-US" altLang="zh-CN" sz="2000" dirty="0" err="1"/>
              <a:t>Libc</a:t>
            </a:r>
            <a:r>
              <a:rPr lang="en-US" altLang="zh-CN" sz="2000" dirty="0"/>
              <a:t> dump</a:t>
            </a:r>
          </a:p>
          <a:p>
            <a:pPr marL="1200150" lvl="2" indent="-285750">
              <a:buFontTx/>
              <a:buChar char="-"/>
            </a:pPr>
            <a:r>
              <a:rPr lang="en-US" altLang="zh-CN" sz="2000" dirty="0"/>
              <a:t>Guess </a:t>
            </a:r>
            <a:r>
              <a:rPr lang="en-US" altLang="zh-CN" sz="2000" dirty="0" err="1"/>
              <a:t>libc</a:t>
            </a:r>
            <a:endParaRPr lang="en-US" altLang="zh-CN" sz="2000" dirty="0"/>
          </a:p>
        </p:txBody>
      </p:sp>
    </p:spTree>
    <p:extLst>
      <p:ext uri="{BB962C8B-B14F-4D97-AF65-F5344CB8AC3E}">
        <p14:creationId xmlns:p14="http://schemas.microsoft.com/office/powerpoint/2010/main" val="307556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Other </a:t>
            </a:r>
            <a:r>
              <a:rPr lang="en-US" altLang="zh-CN" sz="3600" b="1" dirty="0" err="1"/>
              <a:t>vuln</a:t>
            </a:r>
            <a:endParaRPr lang="zh-CN" altLang="en-US" sz="2000" b="1" dirty="0"/>
          </a:p>
        </p:txBody>
      </p:sp>
      <p:sp>
        <p:nvSpPr>
          <p:cNvPr id="2" name="文本框 1"/>
          <p:cNvSpPr txBox="1"/>
          <p:nvPr/>
        </p:nvSpPr>
        <p:spPr>
          <a:xfrm>
            <a:off x="360217" y="1508760"/>
            <a:ext cx="3328416" cy="369332"/>
          </a:xfrm>
          <a:prstGeom prst="rect">
            <a:avLst/>
          </a:prstGeom>
          <a:noFill/>
        </p:spPr>
        <p:txBody>
          <a:bodyPr wrap="square" rtlCol="0">
            <a:spAutoFit/>
          </a:bodyPr>
          <a:lstStyle/>
          <a:p>
            <a:r>
              <a:rPr lang="en-US" dirty="0"/>
              <a:t>Format string(</a:t>
            </a:r>
            <a:r>
              <a:rPr lang="zh-CN" altLang="en-US" dirty="0"/>
              <a:t>格式化字符串</a:t>
            </a:r>
            <a:r>
              <a:rPr lang="en-US" dirty="0"/>
              <a:t>)</a:t>
            </a:r>
          </a:p>
        </p:txBody>
      </p:sp>
      <p:sp>
        <p:nvSpPr>
          <p:cNvPr id="3" name="文本框 2"/>
          <p:cNvSpPr txBox="1"/>
          <p:nvPr/>
        </p:nvSpPr>
        <p:spPr>
          <a:xfrm>
            <a:off x="649224" y="2148840"/>
            <a:ext cx="7708392" cy="923330"/>
          </a:xfrm>
          <a:prstGeom prst="rect">
            <a:avLst/>
          </a:prstGeom>
          <a:noFill/>
        </p:spPr>
        <p:txBody>
          <a:bodyPr wrap="square" rtlCol="0">
            <a:spAutoFit/>
          </a:bodyPr>
          <a:lstStyle/>
          <a:p>
            <a:r>
              <a:rPr lang="zh-CN" altLang="en-US" dirty="0"/>
              <a:t>利用思路： </a:t>
            </a:r>
            <a:endParaRPr lang="en-US" altLang="zh-CN" dirty="0"/>
          </a:p>
          <a:p>
            <a:r>
              <a:rPr lang="en-US" altLang="zh-CN" dirty="0"/>
              <a:t>	</a:t>
            </a:r>
            <a:r>
              <a:rPr lang="zh-CN" altLang="en-US" dirty="0"/>
              <a:t>因为</a:t>
            </a:r>
            <a:r>
              <a:rPr lang="en-US" altLang="zh-CN" dirty="0" err="1"/>
              <a:t>fmt</a:t>
            </a:r>
            <a:r>
              <a:rPr lang="zh-CN" altLang="en-US" dirty="0"/>
              <a:t>是一个任意地址读写的漏洞，我们可以把</a:t>
            </a:r>
            <a:r>
              <a:rPr lang="en-US" altLang="zh-CN" dirty="0" err="1"/>
              <a:t>sc</a:t>
            </a:r>
            <a:r>
              <a:rPr lang="zh-CN" altLang="en-US" dirty="0"/>
              <a:t>写进一段 </a:t>
            </a:r>
            <a:r>
              <a:rPr lang="en-US" altLang="zh-CN" dirty="0" err="1"/>
              <a:t>w+x</a:t>
            </a:r>
            <a:r>
              <a:rPr lang="en-US" altLang="zh-CN" dirty="0"/>
              <a:t> </a:t>
            </a:r>
            <a:r>
              <a:rPr lang="zh-CN" altLang="en-US" dirty="0"/>
              <a:t>的空间，然后改返回地址过去执行</a:t>
            </a:r>
            <a:r>
              <a:rPr lang="en-US" altLang="zh-CN" dirty="0" err="1"/>
              <a:t>sc</a:t>
            </a:r>
            <a:r>
              <a:rPr lang="zh-CN" altLang="en-US" dirty="0"/>
              <a:t>；或者是改</a:t>
            </a:r>
            <a:r>
              <a:rPr lang="en-US" altLang="zh-CN" dirty="0"/>
              <a:t>got</a:t>
            </a:r>
            <a:r>
              <a:rPr lang="zh-CN" altLang="en-US" dirty="0"/>
              <a:t>之类的。</a:t>
            </a:r>
            <a:endParaRPr lang="en-US" dirty="0"/>
          </a:p>
        </p:txBody>
      </p:sp>
      <p:sp>
        <p:nvSpPr>
          <p:cNvPr id="4" name="文本框 3"/>
          <p:cNvSpPr txBox="1"/>
          <p:nvPr/>
        </p:nvSpPr>
        <p:spPr>
          <a:xfrm>
            <a:off x="649224" y="3527738"/>
            <a:ext cx="6464808" cy="646331"/>
          </a:xfrm>
          <a:prstGeom prst="rect">
            <a:avLst/>
          </a:prstGeom>
          <a:noFill/>
        </p:spPr>
        <p:txBody>
          <a:bodyPr wrap="square" rtlCol="0">
            <a:spAutoFit/>
          </a:bodyPr>
          <a:lstStyle/>
          <a:p>
            <a:r>
              <a:rPr lang="zh-CN" altLang="en-US" dirty="0"/>
              <a:t>然而</a:t>
            </a:r>
            <a:r>
              <a:rPr lang="en-US" altLang="zh-CN" dirty="0"/>
              <a:t>…</a:t>
            </a:r>
            <a:r>
              <a:rPr lang="zh-CN" altLang="en-US" dirty="0"/>
              <a:t>上面说的是 用户输入在栈中</a:t>
            </a:r>
            <a:r>
              <a:rPr lang="en-US" altLang="zh-CN" dirty="0"/>
              <a:t>(</a:t>
            </a:r>
            <a:r>
              <a:rPr lang="zh-CN" altLang="en-US" dirty="0"/>
              <a:t>局部变量</a:t>
            </a:r>
            <a:r>
              <a:rPr lang="en-US" altLang="zh-CN" dirty="0"/>
              <a:t>)</a:t>
            </a:r>
          </a:p>
          <a:p>
            <a:r>
              <a:rPr lang="zh-CN" altLang="en-US" dirty="0"/>
              <a:t>类似下面这种情况</a:t>
            </a:r>
            <a:endParaRPr 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98" y="4391309"/>
            <a:ext cx="8590476" cy="1495238"/>
          </a:xfrm>
          <a:prstGeom prst="rect">
            <a:avLst/>
          </a:prstGeom>
        </p:spPr>
      </p:pic>
    </p:spTree>
    <p:extLst>
      <p:ext uri="{BB962C8B-B14F-4D97-AF65-F5344CB8AC3E}">
        <p14:creationId xmlns:p14="http://schemas.microsoft.com/office/powerpoint/2010/main" val="1190564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Other </a:t>
            </a:r>
            <a:r>
              <a:rPr lang="en-US" altLang="zh-CN" sz="3600" b="1" dirty="0" err="1"/>
              <a:t>vuln</a:t>
            </a:r>
            <a:endParaRPr lang="zh-CN" altLang="en-US" sz="2000" b="1" dirty="0"/>
          </a:p>
        </p:txBody>
      </p:sp>
      <p:sp>
        <p:nvSpPr>
          <p:cNvPr id="2" name="文本框 1"/>
          <p:cNvSpPr txBox="1"/>
          <p:nvPr/>
        </p:nvSpPr>
        <p:spPr>
          <a:xfrm>
            <a:off x="360217" y="1508760"/>
            <a:ext cx="3328416" cy="369332"/>
          </a:xfrm>
          <a:prstGeom prst="rect">
            <a:avLst/>
          </a:prstGeom>
          <a:noFill/>
        </p:spPr>
        <p:txBody>
          <a:bodyPr wrap="square" rtlCol="0">
            <a:spAutoFit/>
          </a:bodyPr>
          <a:lstStyle/>
          <a:p>
            <a:r>
              <a:rPr lang="en-US" dirty="0"/>
              <a:t>Format string(</a:t>
            </a:r>
            <a:r>
              <a:rPr lang="zh-CN" altLang="en-US" dirty="0"/>
              <a:t>格式化字符串</a:t>
            </a:r>
            <a:r>
              <a:rPr lang="en-US" dirty="0"/>
              <a:t>)</a:t>
            </a:r>
          </a:p>
        </p:txBody>
      </p:sp>
      <p:sp>
        <p:nvSpPr>
          <p:cNvPr id="6" name="文本框 5"/>
          <p:cNvSpPr txBox="1"/>
          <p:nvPr/>
        </p:nvSpPr>
        <p:spPr>
          <a:xfrm>
            <a:off x="360216" y="2414016"/>
            <a:ext cx="11179511" cy="369332"/>
          </a:xfrm>
          <a:prstGeom prst="rect">
            <a:avLst/>
          </a:prstGeom>
          <a:noFill/>
        </p:spPr>
        <p:txBody>
          <a:bodyPr wrap="square" rtlCol="0">
            <a:spAutoFit/>
          </a:bodyPr>
          <a:lstStyle/>
          <a:p>
            <a:r>
              <a:rPr lang="zh-CN" altLang="en-US" dirty="0"/>
              <a:t>如果用户输入放在全局变量里呢</a:t>
            </a:r>
            <a:r>
              <a:rPr lang="en-US" altLang="zh-CN" dirty="0"/>
              <a:t>(.</a:t>
            </a:r>
            <a:r>
              <a:rPr lang="en-US" altLang="zh-CN" dirty="0" err="1"/>
              <a:t>bss</a:t>
            </a:r>
            <a:r>
              <a:rPr lang="en-US" altLang="zh-CN" dirty="0"/>
              <a:t>)</a:t>
            </a:r>
            <a:r>
              <a:rPr lang="zh-CN" altLang="en-US" dirty="0"/>
              <a:t>，就无法用之前的方式确定位置。</a:t>
            </a:r>
            <a:endParaRPr lang="en-US" dirty="0"/>
          </a:p>
        </p:txBody>
      </p:sp>
      <p:sp>
        <p:nvSpPr>
          <p:cNvPr id="7" name="文本框 6"/>
          <p:cNvSpPr txBox="1"/>
          <p:nvPr/>
        </p:nvSpPr>
        <p:spPr>
          <a:xfrm>
            <a:off x="360216" y="3134606"/>
            <a:ext cx="7507224" cy="369332"/>
          </a:xfrm>
          <a:prstGeom prst="rect">
            <a:avLst/>
          </a:prstGeom>
          <a:noFill/>
        </p:spPr>
        <p:txBody>
          <a:bodyPr wrap="square" rtlCol="0">
            <a:spAutoFit/>
          </a:bodyPr>
          <a:lstStyle/>
          <a:p>
            <a:r>
              <a:rPr lang="zh-CN" altLang="en-US" dirty="0"/>
              <a:t>例子：</a:t>
            </a:r>
            <a:r>
              <a:rPr lang="en-US" dirty="0"/>
              <a:t>plaidctf-2015 </a:t>
            </a:r>
            <a:r>
              <a:rPr lang="en-US" altLang="zh-CN" dirty="0" err="1"/>
              <a:t>ebp</a:t>
            </a:r>
            <a:endParaRPr lang="en-US" dirty="0"/>
          </a:p>
        </p:txBody>
      </p:sp>
      <p:pic>
        <p:nvPicPr>
          <p:cNvPr id="8" name="图片 7"/>
          <p:cNvPicPr>
            <a:picLocks noChangeAspect="1"/>
          </p:cNvPicPr>
          <p:nvPr/>
        </p:nvPicPr>
        <p:blipFill>
          <a:blip r:embed="rId2"/>
          <a:stretch>
            <a:fillRect/>
          </a:stretch>
        </p:blipFill>
        <p:spPr>
          <a:xfrm>
            <a:off x="360216" y="3855196"/>
            <a:ext cx="3914775" cy="904875"/>
          </a:xfrm>
          <a:prstGeom prst="rect">
            <a:avLst/>
          </a:prstGeom>
        </p:spPr>
      </p:pic>
      <p:pic>
        <p:nvPicPr>
          <p:cNvPr id="9" name="图片 8"/>
          <p:cNvPicPr>
            <a:picLocks noChangeAspect="1"/>
          </p:cNvPicPr>
          <p:nvPr/>
        </p:nvPicPr>
        <p:blipFill>
          <a:blip r:embed="rId3"/>
          <a:stretch>
            <a:fillRect/>
          </a:stretch>
        </p:blipFill>
        <p:spPr>
          <a:xfrm>
            <a:off x="4825259" y="3503938"/>
            <a:ext cx="3552825" cy="2800350"/>
          </a:xfrm>
          <a:prstGeom prst="rect">
            <a:avLst/>
          </a:prstGeom>
        </p:spPr>
      </p:pic>
    </p:spTree>
    <p:extLst>
      <p:ext uri="{BB962C8B-B14F-4D97-AF65-F5344CB8AC3E}">
        <p14:creationId xmlns:p14="http://schemas.microsoft.com/office/powerpoint/2010/main" val="1453805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Other </a:t>
            </a:r>
            <a:r>
              <a:rPr lang="en-US" altLang="zh-CN" sz="3600" b="1" dirty="0" err="1"/>
              <a:t>vuln</a:t>
            </a:r>
            <a:endParaRPr lang="zh-CN" altLang="en-US" sz="2000" b="1" dirty="0"/>
          </a:p>
        </p:txBody>
      </p:sp>
      <p:sp>
        <p:nvSpPr>
          <p:cNvPr id="2" name="文本框 1"/>
          <p:cNvSpPr txBox="1"/>
          <p:nvPr/>
        </p:nvSpPr>
        <p:spPr>
          <a:xfrm>
            <a:off x="360217" y="1508760"/>
            <a:ext cx="3328416" cy="369332"/>
          </a:xfrm>
          <a:prstGeom prst="rect">
            <a:avLst/>
          </a:prstGeom>
          <a:noFill/>
        </p:spPr>
        <p:txBody>
          <a:bodyPr wrap="square" rtlCol="0">
            <a:spAutoFit/>
          </a:bodyPr>
          <a:lstStyle/>
          <a:p>
            <a:r>
              <a:rPr lang="en-US" b="1" dirty="0" err="1"/>
              <a:t>ebp</a:t>
            </a:r>
            <a:r>
              <a:rPr lang="en-US" dirty="0"/>
              <a:t> --- </a:t>
            </a:r>
            <a:r>
              <a:rPr lang="zh-CN" altLang="en-US" dirty="0"/>
              <a:t>利用思路</a:t>
            </a:r>
            <a:endParaRPr lang="en-US" dirty="0"/>
          </a:p>
        </p:txBody>
      </p:sp>
      <p:sp>
        <p:nvSpPr>
          <p:cNvPr id="3" name="矩形 2"/>
          <p:cNvSpPr/>
          <p:nvPr/>
        </p:nvSpPr>
        <p:spPr>
          <a:xfrm>
            <a:off x="853440" y="2260508"/>
            <a:ext cx="6096000" cy="1477328"/>
          </a:xfrm>
          <a:prstGeom prst="rect">
            <a:avLst/>
          </a:prstGeom>
        </p:spPr>
        <p:txBody>
          <a:bodyPr>
            <a:spAutoFit/>
          </a:bodyPr>
          <a:lstStyle/>
          <a:p>
            <a:r>
              <a:rPr lang="en-US" altLang="zh-CN" dirty="0">
                <a:solidFill>
                  <a:srgbClr val="1A1A1A"/>
                </a:solidFill>
                <a:latin typeface="lucida grande"/>
              </a:rPr>
              <a:t>1.</a:t>
            </a:r>
            <a:r>
              <a:rPr lang="en-US" dirty="0">
                <a:solidFill>
                  <a:srgbClr val="1A1A1A"/>
                </a:solidFill>
                <a:latin typeface="lucida grande"/>
              </a:rPr>
              <a:t>leak </a:t>
            </a:r>
            <a:r>
              <a:rPr lang="zh-CN" altLang="en-US" dirty="0">
                <a:solidFill>
                  <a:srgbClr val="1A1A1A"/>
                </a:solidFill>
                <a:latin typeface="lucida grande"/>
              </a:rPr>
              <a:t>栈地址 找到</a:t>
            </a:r>
            <a:r>
              <a:rPr lang="en-US" dirty="0">
                <a:solidFill>
                  <a:srgbClr val="1A1A1A"/>
                </a:solidFill>
                <a:latin typeface="lucida grande"/>
              </a:rPr>
              <a:t>ret </a:t>
            </a:r>
            <a:r>
              <a:rPr lang="en-US" dirty="0" err="1">
                <a:solidFill>
                  <a:srgbClr val="1A1A1A"/>
                </a:solidFill>
                <a:latin typeface="lucida grande"/>
              </a:rPr>
              <a:t>addr</a:t>
            </a:r>
            <a:r>
              <a:rPr lang="en-US" dirty="0">
                <a:solidFill>
                  <a:srgbClr val="1A1A1A"/>
                </a:solidFill>
                <a:latin typeface="lucida grande"/>
              </a:rPr>
              <a:t>(</a:t>
            </a:r>
            <a:r>
              <a:rPr lang="zh-CN" altLang="en-US" dirty="0">
                <a:solidFill>
                  <a:srgbClr val="1A1A1A"/>
                </a:solidFill>
                <a:latin typeface="lucida grande"/>
              </a:rPr>
              <a:t>当前</a:t>
            </a:r>
            <a:r>
              <a:rPr lang="en-US" altLang="zh-CN" dirty="0" err="1">
                <a:solidFill>
                  <a:srgbClr val="1A1A1A"/>
                </a:solidFill>
                <a:latin typeface="lucida grande"/>
              </a:rPr>
              <a:t>make_response</a:t>
            </a:r>
            <a:r>
              <a:rPr lang="en-US" dirty="0">
                <a:solidFill>
                  <a:srgbClr val="1A1A1A"/>
                </a:solidFill>
                <a:latin typeface="lucida grande"/>
              </a:rPr>
              <a:t>)</a:t>
            </a:r>
          </a:p>
          <a:p>
            <a:br>
              <a:rPr lang="en-US" dirty="0"/>
            </a:br>
            <a:r>
              <a:rPr lang="en-US" dirty="0">
                <a:solidFill>
                  <a:srgbClr val="1A1A1A"/>
                </a:solidFill>
                <a:latin typeface="lucida grande"/>
              </a:rPr>
              <a:t>2.</a:t>
            </a:r>
            <a:r>
              <a:rPr lang="zh-CN" altLang="en-US" dirty="0">
                <a:solidFill>
                  <a:srgbClr val="1A1A1A"/>
                </a:solidFill>
                <a:latin typeface="lucida grande"/>
              </a:rPr>
              <a:t>写到上一个</a:t>
            </a:r>
            <a:r>
              <a:rPr lang="en-US" dirty="0" err="1">
                <a:solidFill>
                  <a:srgbClr val="1A1A1A"/>
                </a:solidFill>
                <a:latin typeface="lucida grande"/>
              </a:rPr>
              <a:t>ebp</a:t>
            </a:r>
            <a:r>
              <a:rPr lang="zh-CN" altLang="en-US" dirty="0">
                <a:solidFill>
                  <a:srgbClr val="1A1A1A"/>
                </a:solidFill>
                <a:latin typeface="lucida grande"/>
              </a:rPr>
              <a:t>去</a:t>
            </a:r>
            <a:endParaRPr lang="en-US" altLang="zh-CN" dirty="0">
              <a:solidFill>
                <a:srgbClr val="1A1A1A"/>
              </a:solidFill>
              <a:latin typeface="lucida grande"/>
            </a:endParaRPr>
          </a:p>
          <a:p>
            <a:br>
              <a:rPr lang="zh-CN" altLang="en-US" dirty="0"/>
            </a:br>
            <a:r>
              <a:rPr lang="en-US" altLang="zh-CN" dirty="0">
                <a:solidFill>
                  <a:srgbClr val="1A1A1A"/>
                </a:solidFill>
                <a:latin typeface="lucida grande"/>
              </a:rPr>
              <a:t>3.</a:t>
            </a:r>
            <a:r>
              <a:rPr lang="zh-CN" altLang="en-US" dirty="0">
                <a:solidFill>
                  <a:srgbClr val="1A1A1A"/>
                </a:solidFill>
                <a:latin typeface="lucida grande"/>
              </a:rPr>
              <a:t>修改</a:t>
            </a:r>
            <a:r>
              <a:rPr lang="en-US" dirty="0">
                <a:solidFill>
                  <a:srgbClr val="1A1A1A"/>
                </a:solidFill>
                <a:latin typeface="lucida grande"/>
              </a:rPr>
              <a:t>ret </a:t>
            </a:r>
            <a:r>
              <a:rPr lang="en-US" dirty="0" err="1">
                <a:solidFill>
                  <a:srgbClr val="1A1A1A"/>
                </a:solidFill>
                <a:latin typeface="lucida grande"/>
              </a:rPr>
              <a:t>addr</a:t>
            </a:r>
            <a:r>
              <a:rPr lang="en-US" dirty="0">
                <a:solidFill>
                  <a:srgbClr val="1A1A1A"/>
                </a:solidFill>
                <a:latin typeface="lucida grande"/>
              </a:rPr>
              <a:t> </a:t>
            </a:r>
            <a:r>
              <a:rPr lang="zh-CN" altLang="en-US" dirty="0">
                <a:solidFill>
                  <a:srgbClr val="1A1A1A"/>
                </a:solidFill>
                <a:latin typeface="lucida grande"/>
              </a:rPr>
              <a:t>到 </a:t>
            </a:r>
            <a:r>
              <a:rPr lang="en-US" altLang="zh-CN" dirty="0">
                <a:solidFill>
                  <a:srgbClr val="1A1A1A"/>
                </a:solidFill>
                <a:latin typeface="lucida grande"/>
              </a:rPr>
              <a:t>0x0804</a:t>
            </a:r>
            <a:r>
              <a:rPr lang="en-US" dirty="0">
                <a:solidFill>
                  <a:srgbClr val="1A1A1A"/>
                </a:solidFill>
                <a:latin typeface="lucida grande"/>
              </a:rPr>
              <a:t>A040(</a:t>
            </a:r>
            <a:r>
              <a:rPr lang="zh-CN" altLang="en-US" dirty="0">
                <a:solidFill>
                  <a:srgbClr val="1A1A1A"/>
                </a:solidFill>
                <a:latin typeface="lucida grande"/>
              </a:rPr>
              <a:t>用户输入所在</a:t>
            </a:r>
            <a:r>
              <a:rPr lang="en-US" dirty="0">
                <a:solidFill>
                  <a:srgbClr val="1A1A1A"/>
                </a:solidFill>
                <a:latin typeface="lucida grande"/>
              </a:rPr>
              <a:t>)</a:t>
            </a:r>
            <a:endParaRPr lang="en-US" dirty="0"/>
          </a:p>
        </p:txBody>
      </p:sp>
      <p:pic>
        <p:nvPicPr>
          <p:cNvPr id="4" name="图片 3"/>
          <p:cNvPicPr>
            <a:picLocks noChangeAspect="1"/>
          </p:cNvPicPr>
          <p:nvPr/>
        </p:nvPicPr>
        <p:blipFill>
          <a:blip r:embed="rId2"/>
          <a:stretch>
            <a:fillRect/>
          </a:stretch>
        </p:blipFill>
        <p:spPr>
          <a:xfrm>
            <a:off x="6011764" y="1878092"/>
            <a:ext cx="4046636" cy="4526302"/>
          </a:xfrm>
          <a:prstGeom prst="rect">
            <a:avLst/>
          </a:prstGeom>
        </p:spPr>
      </p:pic>
    </p:spTree>
    <p:extLst>
      <p:ext uri="{BB962C8B-B14F-4D97-AF65-F5344CB8AC3E}">
        <p14:creationId xmlns:p14="http://schemas.microsoft.com/office/powerpoint/2010/main" val="194753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Other </a:t>
            </a:r>
            <a:r>
              <a:rPr lang="en-US" altLang="zh-CN" sz="3600" b="1" dirty="0" err="1"/>
              <a:t>vuln</a:t>
            </a:r>
            <a:endParaRPr lang="zh-CN" altLang="en-US" sz="2000" b="1" dirty="0"/>
          </a:p>
        </p:txBody>
      </p:sp>
      <p:sp>
        <p:nvSpPr>
          <p:cNvPr id="2" name="文本框 1"/>
          <p:cNvSpPr txBox="1"/>
          <p:nvPr/>
        </p:nvSpPr>
        <p:spPr>
          <a:xfrm>
            <a:off x="360217" y="1508760"/>
            <a:ext cx="3328416" cy="369332"/>
          </a:xfrm>
          <a:prstGeom prst="rect">
            <a:avLst/>
          </a:prstGeom>
          <a:noFill/>
        </p:spPr>
        <p:txBody>
          <a:bodyPr wrap="square" rtlCol="0">
            <a:spAutoFit/>
          </a:bodyPr>
          <a:lstStyle/>
          <a:p>
            <a:r>
              <a:rPr lang="zh-CN" altLang="en-US" b="1" dirty="0"/>
              <a:t>整型溢出</a:t>
            </a:r>
            <a:r>
              <a:rPr lang="en-US" altLang="zh-CN" b="1" dirty="0"/>
              <a:t>(x86)</a:t>
            </a:r>
            <a:endParaRPr 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7" y="2196274"/>
            <a:ext cx="8172450" cy="2428875"/>
          </a:xfrm>
          <a:prstGeom prst="rect">
            <a:avLst/>
          </a:prstGeom>
        </p:spPr>
      </p:pic>
      <p:sp>
        <p:nvSpPr>
          <p:cNvPr id="6" name="文本框 5"/>
          <p:cNvSpPr txBox="1"/>
          <p:nvPr/>
        </p:nvSpPr>
        <p:spPr>
          <a:xfrm>
            <a:off x="2414016" y="4943331"/>
            <a:ext cx="4937760" cy="369332"/>
          </a:xfrm>
          <a:prstGeom prst="rect">
            <a:avLst/>
          </a:prstGeom>
          <a:noFill/>
        </p:spPr>
        <p:txBody>
          <a:bodyPr wrap="square" rtlCol="0">
            <a:spAutoFit/>
          </a:bodyPr>
          <a:lstStyle/>
          <a:p>
            <a:r>
              <a:rPr lang="zh-CN" altLang="en-US" dirty="0"/>
              <a:t>就像一个圆，绕一圈，又回来了。</a:t>
            </a:r>
            <a:endParaRPr lang="en-US" dirty="0"/>
          </a:p>
        </p:txBody>
      </p:sp>
    </p:spTree>
    <p:extLst>
      <p:ext uri="{BB962C8B-B14F-4D97-AF65-F5344CB8AC3E}">
        <p14:creationId xmlns:p14="http://schemas.microsoft.com/office/powerpoint/2010/main" val="3707898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Other </a:t>
            </a:r>
            <a:r>
              <a:rPr lang="en-US" altLang="zh-CN" sz="3600" b="1" dirty="0" err="1"/>
              <a:t>vuln</a:t>
            </a:r>
            <a:endParaRPr lang="zh-CN" altLang="en-US" sz="2000" b="1" dirty="0"/>
          </a:p>
        </p:txBody>
      </p:sp>
      <p:sp>
        <p:nvSpPr>
          <p:cNvPr id="2" name="文本框 1"/>
          <p:cNvSpPr txBox="1"/>
          <p:nvPr/>
        </p:nvSpPr>
        <p:spPr>
          <a:xfrm>
            <a:off x="360216" y="1508760"/>
            <a:ext cx="4906727" cy="646331"/>
          </a:xfrm>
          <a:prstGeom prst="rect">
            <a:avLst/>
          </a:prstGeom>
          <a:noFill/>
        </p:spPr>
        <p:txBody>
          <a:bodyPr wrap="square" rtlCol="0">
            <a:spAutoFit/>
          </a:bodyPr>
          <a:lstStyle/>
          <a:p>
            <a:r>
              <a:rPr lang="en-US" altLang="zh-CN" dirty="0"/>
              <a:t>	</a:t>
            </a:r>
            <a:r>
              <a:rPr lang="zh-CN" altLang="en-US" dirty="0"/>
              <a:t>整型溢出一般是作为漏洞利用的一个部分而存在的，比如作为读入输入的长度。</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240" y="1508760"/>
            <a:ext cx="4659923" cy="5125318"/>
          </a:xfrm>
          <a:prstGeom prst="rect">
            <a:avLst/>
          </a:prstGeom>
        </p:spPr>
      </p:pic>
      <p:sp>
        <p:nvSpPr>
          <p:cNvPr id="4" name="矩形 3"/>
          <p:cNvSpPr/>
          <p:nvPr/>
        </p:nvSpPr>
        <p:spPr>
          <a:xfrm>
            <a:off x="396240" y="3515915"/>
            <a:ext cx="5748528" cy="369332"/>
          </a:xfrm>
          <a:prstGeom prst="rect">
            <a:avLst/>
          </a:prstGeom>
        </p:spPr>
        <p:txBody>
          <a:bodyPr wrap="square">
            <a:spAutoFit/>
          </a:bodyPr>
          <a:lstStyle/>
          <a:p>
            <a:r>
              <a:rPr lang="zh-CN" altLang="en-US" dirty="0"/>
              <a:t>我们的输入 是被限制的，</a:t>
            </a:r>
            <a:r>
              <a:rPr lang="en-US" altLang="zh-CN" dirty="0"/>
              <a:t>4~8</a:t>
            </a:r>
            <a:r>
              <a:rPr lang="zh-CN" altLang="en-US" dirty="0"/>
              <a:t>的长度。</a:t>
            </a:r>
          </a:p>
        </p:txBody>
      </p:sp>
      <p:sp>
        <p:nvSpPr>
          <p:cNvPr id="7" name="矩形 6"/>
          <p:cNvSpPr/>
          <p:nvPr/>
        </p:nvSpPr>
        <p:spPr>
          <a:xfrm>
            <a:off x="396240" y="4267663"/>
            <a:ext cx="6096000" cy="923330"/>
          </a:xfrm>
          <a:prstGeom prst="rect">
            <a:avLst/>
          </a:prstGeom>
        </p:spPr>
        <p:txBody>
          <a:bodyPr>
            <a:spAutoFit/>
          </a:bodyPr>
          <a:lstStyle/>
          <a:p>
            <a:r>
              <a:rPr lang="zh-CN" altLang="en-US" dirty="0"/>
              <a:t>但是长度的值是一个 </a:t>
            </a:r>
            <a:r>
              <a:rPr lang="en-US" altLang="zh-CN" dirty="0"/>
              <a:t>unsigned char </a:t>
            </a:r>
            <a:r>
              <a:rPr lang="zh-CN" altLang="en-US" dirty="0"/>
              <a:t>范围是 </a:t>
            </a:r>
            <a:r>
              <a:rPr lang="en-US" altLang="zh-CN" dirty="0"/>
              <a:t>0~255</a:t>
            </a:r>
          </a:p>
          <a:p>
            <a:r>
              <a:rPr lang="zh-CN" altLang="en-US" dirty="0"/>
              <a:t>这样的话，如果输入超过 </a:t>
            </a:r>
            <a:r>
              <a:rPr lang="en-US" altLang="zh-CN" dirty="0"/>
              <a:t>255 </a:t>
            </a:r>
            <a:r>
              <a:rPr lang="zh-CN" altLang="en-US" dirty="0"/>
              <a:t>那就会造成溢出</a:t>
            </a:r>
            <a:r>
              <a:rPr lang="en-US" altLang="zh-CN" dirty="0"/>
              <a:t>(</a:t>
            </a:r>
            <a:r>
              <a:rPr lang="zh-CN" altLang="en-US" dirty="0"/>
              <a:t>就像一个圆环，又回到起点</a:t>
            </a:r>
            <a:r>
              <a:rPr lang="en-US" altLang="zh-CN" dirty="0"/>
              <a:t>)</a:t>
            </a:r>
            <a:r>
              <a:rPr lang="zh-CN" altLang="en-US" dirty="0"/>
              <a:t>。</a:t>
            </a:r>
            <a:endParaRPr lang="en-US" altLang="zh-CN" dirty="0"/>
          </a:p>
        </p:txBody>
      </p:sp>
    </p:spTree>
    <p:extLst>
      <p:ext uri="{BB962C8B-B14F-4D97-AF65-F5344CB8AC3E}">
        <p14:creationId xmlns:p14="http://schemas.microsoft.com/office/powerpoint/2010/main" val="352669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Other </a:t>
            </a:r>
            <a:r>
              <a:rPr lang="en-US" altLang="zh-CN" sz="3600" b="1" dirty="0" err="1"/>
              <a:t>vuln</a:t>
            </a:r>
            <a:endParaRPr lang="zh-CN" altLang="en-US" sz="2000" b="1" dirty="0"/>
          </a:p>
        </p:txBody>
      </p:sp>
      <p:sp>
        <p:nvSpPr>
          <p:cNvPr id="2" name="文本框 1"/>
          <p:cNvSpPr txBox="1"/>
          <p:nvPr/>
        </p:nvSpPr>
        <p:spPr>
          <a:xfrm>
            <a:off x="360216" y="1508760"/>
            <a:ext cx="4906727" cy="369332"/>
          </a:xfrm>
          <a:prstGeom prst="rect">
            <a:avLst/>
          </a:prstGeom>
          <a:noFill/>
        </p:spPr>
        <p:txBody>
          <a:bodyPr wrap="square" rtlCol="0">
            <a:spAutoFit/>
          </a:bodyPr>
          <a:lstStyle/>
          <a:p>
            <a:r>
              <a:rPr lang="en-US" altLang="zh-CN" dirty="0"/>
              <a:t>    </a:t>
            </a:r>
            <a:r>
              <a:rPr lang="zh-CN" altLang="en-US" dirty="0"/>
              <a:t>还有利用运算结果的整数溢出。</a:t>
            </a:r>
            <a:endParaRPr lang="en-US" dirty="0"/>
          </a:p>
        </p:txBody>
      </p:sp>
      <p:sp>
        <p:nvSpPr>
          <p:cNvPr id="5" name="文本框 4"/>
          <p:cNvSpPr txBox="1"/>
          <p:nvPr/>
        </p:nvSpPr>
        <p:spPr>
          <a:xfrm>
            <a:off x="1979260" y="2382142"/>
            <a:ext cx="2226980" cy="369332"/>
          </a:xfrm>
          <a:prstGeom prst="rect">
            <a:avLst/>
          </a:prstGeom>
          <a:noFill/>
        </p:spPr>
        <p:txBody>
          <a:bodyPr wrap="square" rtlCol="0">
            <a:spAutoFit/>
          </a:bodyPr>
          <a:lstStyle/>
          <a:p>
            <a:r>
              <a:rPr lang="en-US" altLang="zh-CN" dirty="0" err="1"/>
              <a:t>Xctf</a:t>
            </a:r>
            <a:r>
              <a:rPr lang="en-US" altLang="zh-CN" dirty="0"/>
              <a:t>-final -- </a:t>
            </a:r>
            <a:r>
              <a:rPr lang="en-US" altLang="zh-CN" dirty="0" err="1"/>
              <a:t>richman</a:t>
            </a:r>
            <a:endParaRPr lang="en-US" dirty="0"/>
          </a:p>
        </p:txBody>
      </p:sp>
      <p:pic>
        <p:nvPicPr>
          <p:cNvPr id="1026" name="Picture 2" descr="http://images2015.cnblogs.com/blog/382300/201608/382300-20160805153634747-4890409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260" y="3255524"/>
            <a:ext cx="5314950" cy="13906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062728" y="5228293"/>
            <a:ext cx="5050536" cy="923330"/>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在使用</a:t>
            </a:r>
            <a:r>
              <a:rPr lang="en-US" altLang="zh-CN" dirty="0">
                <a:solidFill>
                  <a:srgbClr val="000000"/>
                </a:solidFill>
                <a:latin typeface="Verdana" panose="020B0604030504040204" pitchFamily="34" charset="0"/>
              </a:rPr>
              <a:t>market</a:t>
            </a:r>
            <a:r>
              <a:rPr lang="zh-CN" altLang="en-US" dirty="0">
                <a:solidFill>
                  <a:srgbClr val="000000"/>
                </a:solidFill>
                <a:latin typeface="Verdana" panose="020B0604030504040204" pitchFamily="34" charset="0"/>
              </a:rPr>
              <a:t>进行出售货物的时候，如果出售的单元数量很大，在</a:t>
            </a:r>
            <a:r>
              <a:rPr lang="en-US" altLang="zh-CN" dirty="0" err="1">
                <a:solidFill>
                  <a:srgbClr val="000000"/>
                </a:solidFill>
                <a:latin typeface="Verdana" panose="020B0604030504040204" pitchFamily="34" charset="0"/>
              </a:rPr>
              <a:t>imul</a:t>
            </a:r>
            <a:r>
              <a:rPr lang="zh-CN" altLang="en-US" dirty="0">
                <a:solidFill>
                  <a:srgbClr val="000000"/>
                </a:solidFill>
                <a:latin typeface="Verdana" panose="020B0604030504040204" pitchFamily="34" charset="0"/>
              </a:rPr>
              <a:t>指令后发生整数溢出。</a:t>
            </a:r>
            <a:endParaRPr lang="en-US" dirty="0"/>
          </a:p>
        </p:txBody>
      </p:sp>
    </p:spTree>
    <p:extLst>
      <p:ext uri="{BB962C8B-B14F-4D97-AF65-F5344CB8AC3E}">
        <p14:creationId xmlns:p14="http://schemas.microsoft.com/office/powerpoint/2010/main" val="922176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a:t>Tricks</a:t>
            </a:r>
            <a:endParaRPr lang="zh-CN" altLang="en-US" sz="2000" b="1" dirty="0"/>
          </a:p>
        </p:txBody>
      </p:sp>
      <p:sp>
        <p:nvSpPr>
          <p:cNvPr id="2" name="文本框 1"/>
          <p:cNvSpPr txBox="1"/>
          <p:nvPr/>
        </p:nvSpPr>
        <p:spPr>
          <a:xfrm>
            <a:off x="360217" y="1728216"/>
            <a:ext cx="1660607" cy="461665"/>
          </a:xfrm>
          <a:prstGeom prst="rect">
            <a:avLst/>
          </a:prstGeom>
          <a:noFill/>
        </p:spPr>
        <p:txBody>
          <a:bodyPr wrap="square" rtlCol="0">
            <a:spAutoFit/>
          </a:bodyPr>
          <a:lstStyle/>
          <a:p>
            <a:r>
              <a:rPr lang="en-US" sz="2400" dirty="0" err="1"/>
              <a:t>Libc</a:t>
            </a:r>
            <a:r>
              <a:rPr lang="en-US" sz="2400" dirty="0"/>
              <a:t> dump</a:t>
            </a:r>
          </a:p>
        </p:txBody>
      </p:sp>
      <p:sp>
        <p:nvSpPr>
          <p:cNvPr id="4" name="文本框 3"/>
          <p:cNvSpPr txBox="1"/>
          <p:nvPr/>
        </p:nvSpPr>
        <p:spPr>
          <a:xfrm>
            <a:off x="955132" y="2258568"/>
            <a:ext cx="8065008" cy="1200329"/>
          </a:xfrm>
          <a:prstGeom prst="rect">
            <a:avLst/>
          </a:prstGeom>
          <a:noFill/>
        </p:spPr>
        <p:txBody>
          <a:bodyPr wrap="square" rtlCol="0">
            <a:spAutoFit/>
          </a:bodyPr>
          <a:lstStyle/>
          <a:p>
            <a:r>
              <a:rPr lang="zh-CN" altLang="en-US" dirty="0"/>
              <a:t>比赛中，有的时候几个</a:t>
            </a:r>
            <a:r>
              <a:rPr lang="en-US" altLang="zh-CN" dirty="0" err="1"/>
              <a:t>pwn</a:t>
            </a:r>
            <a:r>
              <a:rPr lang="zh-CN" altLang="en-US" dirty="0"/>
              <a:t>是配置在一起的</a:t>
            </a:r>
            <a:r>
              <a:rPr lang="en-US" altLang="zh-CN" dirty="0"/>
              <a:t>(</a:t>
            </a:r>
            <a:r>
              <a:rPr lang="zh-CN" altLang="en-US" dirty="0"/>
              <a:t>同一台服务器</a:t>
            </a:r>
            <a:r>
              <a:rPr lang="en-US" altLang="zh-CN" dirty="0"/>
              <a:t>)</a:t>
            </a:r>
            <a:r>
              <a:rPr lang="zh-CN" altLang="en-US" dirty="0"/>
              <a:t>，同一个</a:t>
            </a:r>
            <a:r>
              <a:rPr lang="en-US" altLang="zh-CN" dirty="0" err="1"/>
              <a:t>libc</a:t>
            </a:r>
            <a:r>
              <a:rPr lang="zh-CN" altLang="en-US" dirty="0"/>
              <a:t>。即我们可以在搞下第一个服务的时候，拖下</a:t>
            </a:r>
            <a:r>
              <a:rPr lang="en-US" altLang="zh-CN" dirty="0" err="1"/>
              <a:t>libc</a:t>
            </a:r>
            <a:r>
              <a:rPr lang="zh-CN" altLang="en-US" dirty="0"/>
              <a:t>备用。</a:t>
            </a:r>
            <a:endParaRPr lang="en-US" altLang="zh-CN" dirty="0"/>
          </a:p>
          <a:p>
            <a:endParaRPr lang="en-US" altLang="zh-CN" dirty="0"/>
          </a:p>
          <a:p>
            <a:r>
              <a:rPr lang="en-US" altLang="zh-CN" dirty="0"/>
              <a:t>	</a:t>
            </a:r>
          </a:p>
        </p:txBody>
      </p:sp>
      <p:sp>
        <p:nvSpPr>
          <p:cNvPr id="5" name="矩形 4"/>
          <p:cNvSpPr/>
          <p:nvPr/>
        </p:nvSpPr>
        <p:spPr>
          <a:xfrm>
            <a:off x="955132" y="3527584"/>
            <a:ext cx="6096000" cy="1200329"/>
          </a:xfrm>
          <a:prstGeom prst="rect">
            <a:avLst/>
          </a:prstGeom>
        </p:spPr>
        <p:txBody>
          <a:bodyPr>
            <a:spAutoFit/>
          </a:bodyPr>
          <a:lstStyle/>
          <a:p>
            <a:r>
              <a:rPr lang="zh-CN" altLang="en-US" dirty="0"/>
              <a:t>具体做法：</a:t>
            </a:r>
            <a:endParaRPr lang="en-US" altLang="zh-CN" dirty="0"/>
          </a:p>
          <a:p>
            <a:r>
              <a:rPr lang="en-US" altLang="zh-CN" dirty="0"/>
              <a:t>	</a:t>
            </a:r>
            <a:r>
              <a:rPr lang="zh-CN" altLang="en-US" dirty="0"/>
              <a:t>本地开启</a:t>
            </a:r>
            <a:r>
              <a:rPr lang="en-US" altLang="zh-CN" dirty="0" err="1"/>
              <a:t>wireshark</a:t>
            </a:r>
            <a:r>
              <a:rPr lang="zh-CN" altLang="en-US" dirty="0"/>
              <a:t>，</a:t>
            </a:r>
            <a:r>
              <a:rPr lang="en-US" altLang="zh-CN" dirty="0" err="1"/>
              <a:t>exp</a:t>
            </a:r>
            <a:r>
              <a:rPr lang="zh-CN" altLang="en-US" dirty="0"/>
              <a:t>打过去之后，直接</a:t>
            </a:r>
            <a:r>
              <a:rPr lang="en-US" altLang="zh-CN" dirty="0"/>
              <a:t>cat</a:t>
            </a:r>
            <a:r>
              <a:rPr lang="zh-CN" altLang="en-US" dirty="0"/>
              <a:t>所对应的</a:t>
            </a:r>
            <a:r>
              <a:rPr lang="en-US" altLang="zh-CN" dirty="0" err="1"/>
              <a:t>libc</a:t>
            </a:r>
            <a:r>
              <a:rPr lang="zh-CN" altLang="en-US" dirty="0"/>
              <a:t>文件；之后断开连接从</a:t>
            </a:r>
            <a:r>
              <a:rPr lang="en-US" altLang="zh-CN" dirty="0" err="1"/>
              <a:t>wireshark</a:t>
            </a:r>
            <a:r>
              <a:rPr lang="zh-CN" altLang="en-US" dirty="0"/>
              <a:t>中把</a:t>
            </a:r>
            <a:r>
              <a:rPr lang="en-US" altLang="zh-CN" dirty="0" err="1"/>
              <a:t>libc</a:t>
            </a:r>
            <a:r>
              <a:rPr lang="zh-CN" altLang="en-US" dirty="0"/>
              <a:t>提取出来</a:t>
            </a:r>
            <a:r>
              <a:rPr lang="en-US" altLang="zh-CN" dirty="0"/>
              <a:t>(</a:t>
            </a:r>
            <a:r>
              <a:rPr lang="zh-CN" altLang="en-US" dirty="0"/>
              <a:t>可能要去掉点</a:t>
            </a:r>
            <a:r>
              <a:rPr lang="en-US" altLang="zh-CN" dirty="0"/>
              <a:t>junk)</a:t>
            </a:r>
            <a:r>
              <a:rPr lang="zh-CN" altLang="en-US" dirty="0"/>
              <a:t>。</a:t>
            </a:r>
            <a:endParaRPr lang="en-US" altLang="zh-CN" dirty="0"/>
          </a:p>
        </p:txBody>
      </p:sp>
    </p:spTree>
    <p:extLst>
      <p:ext uri="{BB962C8B-B14F-4D97-AF65-F5344CB8AC3E}">
        <p14:creationId xmlns:p14="http://schemas.microsoft.com/office/powerpoint/2010/main" val="75188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a:t>Tricks</a:t>
            </a:r>
            <a:endParaRPr lang="zh-CN" altLang="en-US" sz="2000" b="1" dirty="0"/>
          </a:p>
        </p:txBody>
      </p:sp>
      <p:sp>
        <p:nvSpPr>
          <p:cNvPr id="2" name="文本框 1"/>
          <p:cNvSpPr txBox="1"/>
          <p:nvPr/>
        </p:nvSpPr>
        <p:spPr>
          <a:xfrm>
            <a:off x="360217" y="1728216"/>
            <a:ext cx="1660607" cy="461665"/>
          </a:xfrm>
          <a:prstGeom prst="rect">
            <a:avLst/>
          </a:prstGeom>
          <a:noFill/>
        </p:spPr>
        <p:txBody>
          <a:bodyPr wrap="square" rtlCol="0">
            <a:spAutoFit/>
          </a:bodyPr>
          <a:lstStyle/>
          <a:p>
            <a:r>
              <a:rPr lang="en-US" sz="2400" dirty="0" err="1"/>
              <a:t>Libc</a:t>
            </a:r>
            <a:r>
              <a:rPr lang="en-US" sz="2400" dirty="0"/>
              <a:t> dump</a:t>
            </a:r>
          </a:p>
        </p:txBody>
      </p:sp>
      <p:sp>
        <p:nvSpPr>
          <p:cNvPr id="4" name="文本框 3"/>
          <p:cNvSpPr txBox="1"/>
          <p:nvPr/>
        </p:nvSpPr>
        <p:spPr>
          <a:xfrm>
            <a:off x="955132" y="2258568"/>
            <a:ext cx="8065008" cy="369332"/>
          </a:xfrm>
          <a:prstGeom prst="rect">
            <a:avLst/>
          </a:prstGeom>
          <a:noFill/>
        </p:spPr>
        <p:txBody>
          <a:bodyPr wrap="square" rtlCol="0">
            <a:spAutoFit/>
          </a:bodyPr>
          <a:lstStyle/>
          <a:p>
            <a:r>
              <a:rPr lang="zh-CN" altLang="en-US" dirty="0"/>
              <a:t>如果有任意地址读的漏洞，也可以构造一个循环，去把</a:t>
            </a:r>
            <a:r>
              <a:rPr lang="en-US" altLang="zh-CN" dirty="0" err="1"/>
              <a:t>libc</a:t>
            </a:r>
            <a:r>
              <a:rPr lang="en-US" altLang="zh-CN" dirty="0"/>
              <a:t> dump</a:t>
            </a:r>
            <a:r>
              <a:rPr lang="zh-CN" altLang="en-US" dirty="0"/>
              <a:t>出来</a:t>
            </a:r>
            <a:endParaRPr lang="en-US" altLang="zh-CN" dirty="0"/>
          </a:p>
        </p:txBody>
      </p:sp>
      <p:pic>
        <p:nvPicPr>
          <p:cNvPr id="3" name="图片 2"/>
          <p:cNvPicPr>
            <a:picLocks noChangeAspect="1"/>
          </p:cNvPicPr>
          <p:nvPr/>
        </p:nvPicPr>
        <p:blipFill>
          <a:blip r:embed="rId2"/>
          <a:stretch>
            <a:fillRect/>
          </a:stretch>
        </p:blipFill>
        <p:spPr>
          <a:xfrm>
            <a:off x="4987636" y="2885024"/>
            <a:ext cx="4406074" cy="3552352"/>
          </a:xfrm>
          <a:prstGeom prst="rect">
            <a:avLst/>
          </a:prstGeom>
        </p:spPr>
      </p:pic>
      <p:sp>
        <p:nvSpPr>
          <p:cNvPr id="5" name="文本框 4"/>
          <p:cNvSpPr txBox="1"/>
          <p:nvPr/>
        </p:nvSpPr>
        <p:spPr>
          <a:xfrm>
            <a:off x="955132" y="3511296"/>
            <a:ext cx="3026664" cy="646331"/>
          </a:xfrm>
          <a:prstGeom prst="rect">
            <a:avLst/>
          </a:prstGeom>
          <a:noFill/>
        </p:spPr>
        <p:txBody>
          <a:bodyPr wrap="square" rtlCol="0">
            <a:spAutoFit/>
          </a:bodyPr>
          <a:lstStyle/>
          <a:p>
            <a:r>
              <a:rPr lang="zh-CN" altLang="en-US" dirty="0"/>
              <a:t>比如刚刚结束的</a:t>
            </a:r>
            <a:r>
              <a:rPr lang="en-US" altLang="zh-CN" dirty="0"/>
              <a:t>LCTF 2016 – Pwn300</a:t>
            </a:r>
            <a:endParaRPr lang="en-US" dirty="0"/>
          </a:p>
        </p:txBody>
      </p:sp>
    </p:spTree>
    <p:extLst>
      <p:ext uri="{BB962C8B-B14F-4D97-AF65-F5344CB8AC3E}">
        <p14:creationId xmlns:p14="http://schemas.microsoft.com/office/powerpoint/2010/main" val="214025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4627419" cy="646331"/>
          </a:xfrm>
          <a:prstGeom prst="rect">
            <a:avLst/>
          </a:prstGeom>
          <a:noFill/>
        </p:spPr>
        <p:txBody>
          <a:bodyPr wrap="square" rtlCol="0">
            <a:spAutoFit/>
          </a:bodyPr>
          <a:lstStyle/>
          <a:p>
            <a:r>
              <a:rPr lang="en-US" altLang="zh-CN" sz="3600" b="1" dirty="0"/>
              <a:t>Tricks</a:t>
            </a:r>
            <a:endParaRPr lang="zh-CN" altLang="en-US" sz="2000" b="1" dirty="0"/>
          </a:p>
        </p:txBody>
      </p:sp>
      <p:sp>
        <p:nvSpPr>
          <p:cNvPr id="2" name="文本框 1"/>
          <p:cNvSpPr txBox="1"/>
          <p:nvPr/>
        </p:nvSpPr>
        <p:spPr>
          <a:xfrm>
            <a:off x="360217" y="1728216"/>
            <a:ext cx="2679192" cy="461665"/>
          </a:xfrm>
          <a:prstGeom prst="rect">
            <a:avLst/>
          </a:prstGeom>
          <a:noFill/>
        </p:spPr>
        <p:txBody>
          <a:bodyPr wrap="square" rtlCol="0">
            <a:spAutoFit/>
          </a:bodyPr>
          <a:lstStyle/>
          <a:p>
            <a:r>
              <a:rPr lang="en-US" sz="2400" dirty="0"/>
              <a:t>Guess </a:t>
            </a:r>
            <a:r>
              <a:rPr lang="en-US" sz="2400" dirty="0" err="1"/>
              <a:t>libc</a:t>
            </a:r>
            <a:endParaRPr lang="en-US" sz="2400" dirty="0"/>
          </a:p>
        </p:txBody>
      </p:sp>
      <p:sp>
        <p:nvSpPr>
          <p:cNvPr id="3" name="文本框 2"/>
          <p:cNvSpPr txBox="1"/>
          <p:nvPr/>
        </p:nvSpPr>
        <p:spPr>
          <a:xfrm>
            <a:off x="360217" y="2700313"/>
            <a:ext cx="8998667" cy="646331"/>
          </a:xfrm>
          <a:prstGeom prst="rect">
            <a:avLst/>
          </a:prstGeom>
          <a:noFill/>
        </p:spPr>
        <p:txBody>
          <a:bodyPr wrap="square" rtlCol="0">
            <a:spAutoFit/>
          </a:bodyPr>
          <a:lstStyle/>
          <a:p>
            <a:r>
              <a:rPr lang="en-US" altLang="zh-CN" dirty="0"/>
              <a:t>	</a:t>
            </a:r>
            <a:r>
              <a:rPr lang="zh-CN" altLang="en-US" dirty="0"/>
              <a:t>假设我们现在已经有一个任意地址读的条件，可以</a:t>
            </a:r>
            <a:r>
              <a:rPr lang="en-US" altLang="zh-CN" dirty="0"/>
              <a:t>leak </a:t>
            </a:r>
            <a:r>
              <a:rPr lang="en-US" altLang="zh-CN" dirty="0" err="1"/>
              <a:t>libc</a:t>
            </a:r>
            <a:r>
              <a:rPr lang="zh-CN" altLang="en-US" dirty="0"/>
              <a:t>。但是有时候觉得麻烦些，这时候就可以考虑只</a:t>
            </a:r>
            <a:r>
              <a:rPr lang="en-US" altLang="zh-CN" dirty="0"/>
              <a:t>leak</a:t>
            </a:r>
            <a:r>
              <a:rPr lang="zh-CN" altLang="en-US" dirty="0"/>
              <a:t>若干个函数，然后去</a:t>
            </a:r>
            <a:r>
              <a:rPr lang="en-US" altLang="zh-CN" dirty="0" err="1"/>
              <a:t>libcdb</a:t>
            </a:r>
            <a:r>
              <a:rPr lang="zh-CN" altLang="en-US" dirty="0"/>
              <a:t>查询</a:t>
            </a:r>
            <a:r>
              <a:rPr lang="en-US" altLang="zh-CN" dirty="0" err="1"/>
              <a:t>libc</a:t>
            </a:r>
            <a:r>
              <a:rPr lang="zh-CN" altLang="en-US" dirty="0"/>
              <a:t>版本了。</a:t>
            </a:r>
            <a:endParaRPr lang="en-US" dirty="0"/>
          </a:p>
        </p:txBody>
      </p:sp>
      <p:pic>
        <p:nvPicPr>
          <p:cNvPr id="4" name="图片 3"/>
          <p:cNvPicPr>
            <a:picLocks noChangeAspect="1"/>
          </p:cNvPicPr>
          <p:nvPr/>
        </p:nvPicPr>
        <p:blipFill>
          <a:blip r:embed="rId2"/>
          <a:stretch>
            <a:fillRect/>
          </a:stretch>
        </p:blipFill>
        <p:spPr>
          <a:xfrm>
            <a:off x="4987636" y="4085676"/>
            <a:ext cx="5410200" cy="2200275"/>
          </a:xfrm>
          <a:prstGeom prst="rect">
            <a:avLst/>
          </a:prstGeom>
        </p:spPr>
      </p:pic>
      <p:sp>
        <p:nvSpPr>
          <p:cNvPr id="5" name="文本框 4"/>
          <p:cNvSpPr txBox="1"/>
          <p:nvPr/>
        </p:nvSpPr>
        <p:spPr>
          <a:xfrm>
            <a:off x="941832" y="4458948"/>
            <a:ext cx="2679192" cy="1200329"/>
          </a:xfrm>
          <a:prstGeom prst="rect">
            <a:avLst/>
          </a:prstGeom>
          <a:noFill/>
        </p:spPr>
        <p:txBody>
          <a:bodyPr wrap="square" rtlCol="0">
            <a:spAutoFit/>
          </a:bodyPr>
          <a:lstStyle/>
          <a:p>
            <a:r>
              <a:rPr lang="en-US" altLang="zh-CN" dirty="0"/>
              <a:t>	</a:t>
            </a:r>
            <a:r>
              <a:rPr lang="zh-CN" altLang="en-US" dirty="0"/>
              <a:t>比如之前比赛中遇到的一个</a:t>
            </a:r>
            <a:r>
              <a:rPr lang="en-US" altLang="zh-CN" dirty="0" err="1"/>
              <a:t>fmt</a:t>
            </a:r>
            <a:r>
              <a:rPr lang="en-US" altLang="zh-CN" dirty="0"/>
              <a:t> string</a:t>
            </a:r>
            <a:r>
              <a:rPr lang="zh-CN" altLang="en-US" dirty="0"/>
              <a:t>的利用，我就是这么做的。</a:t>
            </a:r>
            <a:endParaRPr lang="en-US" dirty="0"/>
          </a:p>
        </p:txBody>
      </p:sp>
    </p:spTree>
    <p:extLst>
      <p:ext uri="{BB962C8B-B14F-4D97-AF65-F5344CB8AC3E}">
        <p14:creationId xmlns:p14="http://schemas.microsoft.com/office/powerpoint/2010/main" val="4198125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23641" y="525733"/>
            <a:ext cx="4627419" cy="646331"/>
          </a:xfrm>
          <a:prstGeom prst="rect">
            <a:avLst/>
          </a:prstGeom>
          <a:noFill/>
        </p:spPr>
        <p:txBody>
          <a:bodyPr wrap="square" rtlCol="0">
            <a:spAutoFit/>
          </a:bodyPr>
          <a:lstStyle/>
          <a:p>
            <a:r>
              <a:rPr lang="en-US" sz="3600" b="1" dirty="0"/>
              <a:t>Summary</a:t>
            </a:r>
            <a:endParaRPr lang="zh-CN" altLang="en-US" sz="2000" b="1" dirty="0"/>
          </a:p>
        </p:txBody>
      </p:sp>
      <p:sp>
        <p:nvSpPr>
          <p:cNvPr id="7" name="文本框 6"/>
          <p:cNvSpPr txBox="1"/>
          <p:nvPr/>
        </p:nvSpPr>
        <p:spPr>
          <a:xfrm>
            <a:off x="649224" y="1892808"/>
            <a:ext cx="8138160" cy="1200329"/>
          </a:xfrm>
          <a:prstGeom prst="rect">
            <a:avLst/>
          </a:prstGeom>
          <a:noFill/>
        </p:spPr>
        <p:txBody>
          <a:bodyPr wrap="square" rtlCol="0">
            <a:spAutoFit/>
          </a:bodyPr>
          <a:lstStyle/>
          <a:p>
            <a:pPr marL="342900" indent="-342900">
              <a:buAutoNum type="arabicPeriod"/>
            </a:pPr>
            <a:r>
              <a:rPr lang="zh-CN" altLang="en-US" dirty="0"/>
              <a:t>由于</a:t>
            </a:r>
            <a:r>
              <a:rPr lang="en-US" altLang="zh-CN" dirty="0"/>
              <a:t>CTF</a:t>
            </a:r>
            <a:r>
              <a:rPr lang="zh-CN" altLang="en-US" dirty="0"/>
              <a:t>赛事的增多，题目的难度较从前有提升，复杂度也上升。</a:t>
            </a:r>
            <a:endParaRPr lang="en-US" altLang="zh-CN" dirty="0"/>
          </a:p>
          <a:p>
            <a:pPr lvl="1"/>
            <a:r>
              <a:rPr lang="en-US" altLang="zh-CN" dirty="0"/>
              <a:t>-    </a:t>
            </a:r>
            <a:r>
              <a:rPr lang="zh-CN" altLang="en-US" dirty="0"/>
              <a:t>由原来的单一的</a:t>
            </a:r>
            <a:r>
              <a:rPr lang="en-US" altLang="zh-CN" dirty="0" err="1"/>
              <a:t>vuln</a:t>
            </a:r>
            <a:r>
              <a:rPr lang="en-US" altLang="zh-CN" dirty="0"/>
              <a:t>  --</a:t>
            </a:r>
            <a:r>
              <a:rPr lang="en-US" altLang="zh-CN" dirty="0">
                <a:sym typeface="Wingdings" panose="05000000000000000000" pitchFamily="2" charset="2"/>
              </a:rPr>
              <a:t>--&gt;  </a:t>
            </a:r>
            <a:r>
              <a:rPr lang="en-US" altLang="zh-CN" dirty="0" err="1">
                <a:sym typeface="Wingdings" panose="05000000000000000000" pitchFamily="2" charset="2"/>
              </a:rPr>
              <a:t>vuln</a:t>
            </a:r>
            <a:r>
              <a:rPr lang="en-US" altLang="zh-CN" b="1" dirty="0" err="1">
                <a:solidFill>
                  <a:srgbClr val="FF0000"/>
                </a:solidFill>
                <a:sym typeface="Wingdings" panose="05000000000000000000" pitchFamily="2" charset="2"/>
              </a:rPr>
              <a:t>s</a:t>
            </a:r>
            <a:r>
              <a:rPr lang="en-US" altLang="zh-CN" b="1" dirty="0">
                <a:solidFill>
                  <a:srgbClr val="FF0000"/>
                </a:solidFill>
                <a:sym typeface="Wingdings" panose="05000000000000000000" pitchFamily="2" charset="2"/>
              </a:rPr>
              <a:t> </a:t>
            </a:r>
            <a:r>
              <a:rPr lang="zh-CN" altLang="en-US" dirty="0">
                <a:sym typeface="Wingdings" panose="05000000000000000000" pitchFamily="2" charset="2"/>
              </a:rPr>
              <a:t>的组合利用</a:t>
            </a:r>
            <a:endParaRPr lang="en-US" altLang="zh-CN" dirty="0">
              <a:sym typeface="Wingdings" panose="05000000000000000000" pitchFamily="2" charset="2"/>
            </a:endParaRPr>
          </a:p>
          <a:p>
            <a:pPr lvl="1"/>
            <a:r>
              <a:rPr lang="en-US" altLang="zh-CN" dirty="0">
                <a:sym typeface="Wingdings" panose="05000000000000000000" pitchFamily="2" charset="2"/>
              </a:rPr>
              <a:t>-    </a:t>
            </a:r>
            <a:r>
              <a:rPr lang="zh-CN" altLang="en-US" dirty="0">
                <a:sym typeface="Wingdings" panose="05000000000000000000" pitchFamily="2" charset="2"/>
              </a:rPr>
              <a:t>代码的复杂度提高，越来越偏实际案例。</a:t>
            </a:r>
            <a:r>
              <a:rPr lang="en-US" altLang="zh-CN" dirty="0">
                <a:sym typeface="Wingdings" panose="05000000000000000000" pitchFamily="2" charset="2"/>
              </a:rPr>
              <a:t> </a:t>
            </a:r>
            <a:endParaRPr lang="en-US" altLang="zh-CN" dirty="0"/>
          </a:p>
          <a:p>
            <a:pPr marL="800100" lvl="1" indent="-342900">
              <a:buAutoNum type="arabicPeriod"/>
            </a:pPr>
            <a:endParaRPr lang="en-US" altLang="zh-CN" dirty="0"/>
          </a:p>
        </p:txBody>
      </p:sp>
      <p:sp>
        <p:nvSpPr>
          <p:cNvPr id="8" name="文本框 7"/>
          <p:cNvSpPr txBox="1"/>
          <p:nvPr/>
        </p:nvSpPr>
        <p:spPr>
          <a:xfrm>
            <a:off x="653102" y="3221153"/>
            <a:ext cx="8759952" cy="369332"/>
          </a:xfrm>
          <a:prstGeom prst="rect">
            <a:avLst/>
          </a:prstGeom>
          <a:noFill/>
        </p:spPr>
        <p:txBody>
          <a:bodyPr wrap="square" rtlCol="0">
            <a:spAutoFit/>
          </a:bodyPr>
          <a:lstStyle/>
          <a:p>
            <a:r>
              <a:rPr lang="en-US" altLang="zh-CN" dirty="0"/>
              <a:t>2. </a:t>
            </a:r>
            <a:r>
              <a:rPr lang="zh-CN" altLang="en-US" dirty="0"/>
              <a:t> 更注重基本功</a:t>
            </a:r>
            <a:r>
              <a:rPr lang="en-US" altLang="zh-CN" dirty="0"/>
              <a:t>(</a:t>
            </a:r>
            <a:r>
              <a:rPr lang="zh-CN" altLang="en-US" dirty="0"/>
              <a:t>逆向分析能力、基础知识掌握情况</a:t>
            </a:r>
            <a:r>
              <a:rPr lang="en-US" altLang="zh-CN" dirty="0"/>
              <a:t>)</a:t>
            </a:r>
            <a:endParaRPr lang="en-US" dirty="0"/>
          </a:p>
        </p:txBody>
      </p:sp>
      <p:sp>
        <p:nvSpPr>
          <p:cNvPr id="9" name="文本框 8"/>
          <p:cNvSpPr txBox="1"/>
          <p:nvPr/>
        </p:nvSpPr>
        <p:spPr>
          <a:xfrm>
            <a:off x="649224" y="4389120"/>
            <a:ext cx="6364224" cy="923330"/>
          </a:xfrm>
          <a:prstGeom prst="rect">
            <a:avLst/>
          </a:prstGeom>
          <a:noFill/>
        </p:spPr>
        <p:txBody>
          <a:bodyPr wrap="square" rtlCol="0">
            <a:spAutoFit/>
          </a:bodyPr>
          <a:lstStyle/>
          <a:p>
            <a:r>
              <a:rPr lang="en-US" dirty="0"/>
              <a:t>3.  </a:t>
            </a:r>
            <a:r>
              <a:rPr lang="zh-CN" altLang="en-US" dirty="0"/>
              <a:t>现在</a:t>
            </a:r>
            <a:r>
              <a:rPr lang="en-US" altLang="zh-CN" dirty="0"/>
              <a:t>CTF</a:t>
            </a:r>
            <a:r>
              <a:rPr lang="zh-CN" altLang="en-US" dirty="0"/>
              <a:t>考查重点还是在漏洞的利用，因为一般来说，洞都比较好找，难可能就难在利用了。未来不知道会不会考察到漏洞挖掘？比如</a:t>
            </a:r>
            <a:r>
              <a:rPr lang="en-US" altLang="zh-CN" dirty="0"/>
              <a:t>fuzz</a:t>
            </a:r>
            <a:r>
              <a:rPr lang="zh-CN" altLang="en-US" dirty="0"/>
              <a:t>？</a:t>
            </a:r>
            <a:r>
              <a:rPr lang="en-US" altLang="zh-CN" dirty="0"/>
              <a:t>(</a:t>
            </a:r>
            <a:r>
              <a:rPr lang="zh-CN" altLang="en-US" dirty="0"/>
              <a:t>个人猜想</a:t>
            </a:r>
            <a:r>
              <a:rPr lang="en-US" altLang="zh-CN" dirty="0"/>
              <a:t>)</a:t>
            </a:r>
            <a:endParaRPr lang="en-US" dirty="0"/>
          </a:p>
        </p:txBody>
      </p:sp>
    </p:spTree>
    <p:extLst>
      <p:ext uri="{BB962C8B-B14F-4D97-AF65-F5344CB8AC3E}">
        <p14:creationId xmlns:p14="http://schemas.microsoft.com/office/powerpoint/2010/main" val="182649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06424" y="1746504"/>
            <a:ext cx="3346704" cy="369332"/>
          </a:xfrm>
          <a:prstGeom prst="rect">
            <a:avLst/>
          </a:prstGeom>
          <a:noFill/>
        </p:spPr>
        <p:txBody>
          <a:bodyPr wrap="square" rtlCol="0">
            <a:spAutoFit/>
          </a:bodyPr>
          <a:lstStyle/>
          <a:p>
            <a:r>
              <a:rPr lang="zh-CN" altLang="en-US" dirty="0"/>
              <a:t>先来看一张图</a:t>
            </a:r>
            <a:endParaRPr lang="en-US" dirty="0"/>
          </a:p>
        </p:txBody>
      </p:sp>
      <p:pic>
        <p:nvPicPr>
          <p:cNvPr id="2" name="图片 1"/>
          <p:cNvPicPr>
            <a:picLocks noChangeAspect="1"/>
          </p:cNvPicPr>
          <p:nvPr/>
        </p:nvPicPr>
        <p:blipFill>
          <a:blip r:embed="rId2"/>
          <a:stretch>
            <a:fillRect/>
          </a:stretch>
        </p:blipFill>
        <p:spPr>
          <a:xfrm>
            <a:off x="1031870" y="1618488"/>
            <a:ext cx="9567740" cy="5016240"/>
          </a:xfrm>
          <a:prstGeom prst="rect">
            <a:avLst/>
          </a:prstGeom>
        </p:spPr>
      </p:pic>
      <p:sp>
        <p:nvSpPr>
          <p:cNvPr id="6" name="文本框 5"/>
          <p:cNvSpPr txBox="1"/>
          <p:nvPr/>
        </p:nvSpPr>
        <p:spPr>
          <a:xfrm>
            <a:off x="393192" y="475488"/>
            <a:ext cx="2514600" cy="646331"/>
          </a:xfrm>
          <a:prstGeom prst="rect">
            <a:avLst/>
          </a:prstGeom>
          <a:noFill/>
        </p:spPr>
        <p:txBody>
          <a:bodyPr wrap="square" rtlCol="0">
            <a:spAutoFit/>
          </a:bodyPr>
          <a:lstStyle/>
          <a:p>
            <a:r>
              <a:rPr lang="en-US" sz="3600" b="1" dirty="0"/>
              <a:t>O</a:t>
            </a:r>
            <a:r>
              <a:rPr lang="en-US" altLang="zh-CN" sz="3600" b="1" dirty="0"/>
              <a:t>verview</a:t>
            </a:r>
            <a:endParaRPr lang="en-US" sz="3200" b="1" dirty="0"/>
          </a:p>
        </p:txBody>
      </p:sp>
    </p:spTree>
    <p:extLst>
      <p:ext uri="{BB962C8B-B14F-4D97-AF65-F5344CB8AC3E}">
        <p14:creationId xmlns:p14="http://schemas.microsoft.com/office/powerpoint/2010/main" val="427363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23641" y="525733"/>
            <a:ext cx="4627419" cy="646331"/>
          </a:xfrm>
          <a:prstGeom prst="rect">
            <a:avLst/>
          </a:prstGeom>
          <a:noFill/>
        </p:spPr>
        <p:txBody>
          <a:bodyPr wrap="square" rtlCol="0">
            <a:spAutoFit/>
          </a:bodyPr>
          <a:lstStyle/>
          <a:p>
            <a:r>
              <a:rPr lang="en-US" sz="3600" b="1" dirty="0"/>
              <a:t>A</a:t>
            </a:r>
            <a:r>
              <a:rPr lang="en-US" altLang="zh-CN" sz="3600" b="1" dirty="0"/>
              <a:t>nd…</a:t>
            </a:r>
            <a:endParaRPr lang="zh-CN" altLang="en-US" sz="2000" b="1" dirty="0"/>
          </a:p>
        </p:txBody>
      </p:sp>
      <p:sp>
        <p:nvSpPr>
          <p:cNvPr id="5" name="文本框 4"/>
          <p:cNvSpPr txBox="1"/>
          <p:nvPr/>
        </p:nvSpPr>
        <p:spPr>
          <a:xfrm>
            <a:off x="877455" y="2928729"/>
            <a:ext cx="7989455" cy="369332"/>
          </a:xfrm>
          <a:prstGeom prst="rect">
            <a:avLst/>
          </a:prstGeom>
          <a:noFill/>
        </p:spPr>
        <p:txBody>
          <a:bodyPr wrap="square" rtlCol="0">
            <a:spAutoFit/>
          </a:bodyPr>
          <a:lstStyle/>
          <a:p>
            <a:r>
              <a:rPr lang="zh-CN" altLang="en-US" dirty="0"/>
              <a:t>在选择的时候擦亮眼睛，</a:t>
            </a:r>
            <a:r>
              <a:rPr lang="zh-CN" altLang="en-US" b="1" dirty="0"/>
              <a:t>李逵不是李鬼。</a:t>
            </a:r>
            <a:endParaRPr lang="en-US" b="1" dirty="0"/>
          </a:p>
        </p:txBody>
      </p:sp>
      <p:sp>
        <p:nvSpPr>
          <p:cNvPr id="6" name="文本框 5"/>
          <p:cNvSpPr txBox="1"/>
          <p:nvPr/>
        </p:nvSpPr>
        <p:spPr>
          <a:xfrm>
            <a:off x="877455" y="1819564"/>
            <a:ext cx="7167418" cy="646331"/>
          </a:xfrm>
          <a:prstGeom prst="rect">
            <a:avLst/>
          </a:prstGeom>
          <a:noFill/>
        </p:spPr>
        <p:txBody>
          <a:bodyPr wrap="square" rtlCol="0">
            <a:spAutoFit/>
          </a:bodyPr>
          <a:lstStyle/>
          <a:p>
            <a:r>
              <a:rPr lang="en-US" altLang="zh-CN" dirty="0"/>
              <a:t>CTF</a:t>
            </a:r>
            <a:r>
              <a:rPr lang="zh-CN" altLang="en-US" dirty="0"/>
              <a:t>越来越多了，优质的</a:t>
            </a:r>
            <a:r>
              <a:rPr lang="en-US" altLang="zh-CN" dirty="0"/>
              <a:t>CTF</a:t>
            </a:r>
            <a:r>
              <a:rPr lang="zh-CN" altLang="en-US" dirty="0"/>
              <a:t>无疑会帮助我们提高，但是有些</a:t>
            </a:r>
            <a:r>
              <a:rPr lang="en-US" altLang="zh-CN" dirty="0"/>
              <a:t>CTF</a:t>
            </a:r>
            <a:r>
              <a:rPr lang="zh-CN" altLang="en-US" dirty="0"/>
              <a:t>就</a:t>
            </a:r>
            <a:r>
              <a:rPr lang="en-US" altLang="zh-CN" dirty="0"/>
              <a:t>…</a:t>
            </a:r>
          </a:p>
          <a:p>
            <a:endParaRPr lang="en-US" dirty="0"/>
          </a:p>
        </p:txBody>
      </p:sp>
      <p:sp>
        <p:nvSpPr>
          <p:cNvPr id="3" name="文本框 2"/>
          <p:cNvSpPr txBox="1"/>
          <p:nvPr/>
        </p:nvSpPr>
        <p:spPr>
          <a:xfrm>
            <a:off x="877455" y="4221019"/>
            <a:ext cx="6262255" cy="1200329"/>
          </a:xfrm>
          <a:prstGeom prst="rect">
            <a:avLst/>
          </a:prstGeom>
          <a:noFill/>
        </p:spPr>
        <p:txBody>
          <a:bodyPr wrap="square" rtlCol="0">
            <a:spAutoFit/>
          </a:bodyPr>
          <a:lstStyle/>
          <a:p>
            <a:r>
              <a:rPr lang="zh-CN" altLang="en-US" dirty="0"/>
              <a:t>比如</a:t>
            </a:r>
            <a:r>
              <a:rPr lang="en-US" altLang="zh-CN" dirty="0"/>
              <a:t>*CTF 2016 </a:t>
            </a:r>
            <a:r>
              <a:rPr lang="zh-CN" altLang="en-US" dirty="0"/>
              <a:t>和 </a:t>
            </a:r>
            <a:r>
              <a:rPr lang="en-US" altLang="zh-CN" dirty="0"/>
              <a:t>**CTF2016… </a:t>
            </a:r>
          </a:p>
          <a:p>
            <a:endParaRPr lang="en-US" altLang="zh-CN" dirty="0"/>
          </a:p>
          <a:p>
            <a:r>
              <a:rPr lang="zh-CN" altLang="en-US" b="1" dirty="0"/>
              <a:t>我们就会去选择  </a:t>
            </a:r>
            <a:r>
              <a:rPr lang="en-US" altLang="zh-CN" b="1" dirty="0"/>
              <a:t>*CTF 2016</a:t>
            </a:r>
          </a:p>
          <a:p>
            <a:endParaRPr lang="en-US" dirty="0"/>
          </a:p>
        </p:txBody>
      </p:sp>
    </p:spTree>
    <p:extLst>
      <p:ext uri="{BB962C8B-B14F-4D97-AF65-F5344CB8AC3E}">
        <p14:creationId xmlns:p14="http://schemas.microsoft.com/office/powerpoint/2010/main" val="388644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23641" y="525733"/>
            <a:ext cx="4627419" cy="646331"/>
          </a:xfrm>
          <a:prstGeom prst="rect">
            <a:avLst/>
          </a:prstGeom>
          <a:noFill/>
        </p:spPr>
        <p:txBody>
          <a:bodyPr wrap="square" rtlCol="0">
            <a:spAutoFit/>
          </a:bodyPr>
          <a:lstStyle/>
          <a:p>
            <a:r>
              <a:rPr lang="en-US" sz="3600" b="1" dirty="0"/>
              <a:t>T</a:t>
            </a:r>
            <a:r>
              <a:rPr lang="en-US" altLang="zh-CN" sz="3600" b="1" dirty="0"/>
              <a:t>hanks to</a:t>
            </a:r>
            <a:endParaRPr lang="zh-CN" altLang="en-US" sz="2000" b="1" dirty="0"/>
          </a:p>
        </p:txBody>
      </p:sp>
      <p:sp>
        <p:nvSpPr>
          <p:cNvPr id="7" name="文本框 6"/>
          <p:cNvSpPr txBox="1"/>
          <p:nvPr/>
        </p:nvSpPr>
        <p:spPr>
          <a:xfrm>
            <a:off x="-442977" y="1712991"/>
            <a:ext cx="10196577" cy="369332"/>
          </a:xfrm>
          <a:prstGeom prst="rect">
            <a:avLst/>
          </a:prstGeom>
          <a:noFill/>
        </p:spPr>
        <p:txBody>
          <a:bodyPr wrap="square" rtlCol="0">
            <a:spAutoFit/>
          </a:bodyPr>
          <a:lstStyle/>
          <a:p>
            <a:pPr lvl="1"/>
            <a:r>
              <a:rPr lang="en-US" altLang="zh-CN" dirty="0"/>
              <a:t>	</a:t>
            </a:r>
            <a:r>
              <a:rPr lang="zh-CN" altLang="en-US" dirty="0"/>
              <a:t>在</a:t>
            </a:r>
            <a:r>
              <a:rPr lang="en-US" altLang="zh-CN" dirty="0"/>
              <a:t>CTF</a:t>
            </a:r>
            <a:r>
              <a:rPr lang="zh-CN" altLang="en-US" dirty="0"/>
              <a:t>比赛中认识了很多优秀的选手</a:t>
            </a:r>
            <a:r>
              <a:rPr lang="en-US" altLang="zh-CN" dirty="0"/>
              <a:t>(</a:t>
            </a:r>
            <a:r>
              <a:rPr lang="zh-CN" altLang="en-US" dirty="0"/>
              <a:t>师傅</a:t>
            </a:r>
            <a:r>
              <a:rPr lang="en-US" altLang="zh-CN" dirty="0"/>
              <a:t>)</a:t>
            </a:r>
            <a:r>
              <a:rPr lang="zh-CN" altLang="en-US" dirty="0"/>
              <a:t>，和他们多交流、学习，自己会进步的更快。</a:t>
            </a:r>
            <a:endParaRPr lang="en-US" altLang="zh-CN" dirty="0"/>
          </a:p>
        </p:txBody>
      </p:sp>
      <p:sp>
        <p:nvSpPr>
          <p:cNvPr id="3" name="文本框 2"/>
          <p:cNvSpPr txBox="1"/>
          <p:nvPr/>
        </p:nvSpPr>
        <p:spPr>
          <a:xfrm>
            <a:off x="1108364" y="2650836"/>
            <a:ext cx="5578763" cy="2585323"/>
          </a:xfrm>
          <a:prstGeom prst="rect">
            <a:avLst/>
          </a:prstGeom>
          <a:noFill/>
        </p:spPr>
        <p:txBody>
          <a:bodyPr wrap="square" rtlCol="0">
            <a:spAutoFit/>
          </a:bodyPr>
          <a:lstStyle/>
          <a:p>
            <a:pPr marL="285750" indent="-285750">
              <a:buFontTx/>
              <a:buChar char="-"/>
            </a:pPr>
            <a:r>
              <a:rPr lang="en-US" altLang="zh-CN" dirty="0" err="1"/>
              <a:t>Chxx</a:t>
            </a:r>
            <a:endParaRPr lang="en-US" altLang="zh-CN" dirty="0"/>
          </a:p>
          <a:p>
            <a:pPr marL="285750" indent="-285750">
              <a:buFontTx/>
              <a:buChar char="-"/>
            </a:pPr>
            <a:r>
              <a:rPr lang="en-US" altLang="zh-CN" dirty="0" err="1"/>
              <a:t>wuyan</a:t>
            </a:r>
            <a:endParaRPr lang="en-US" altLang="zh-CN" dirty="0"/>
          </a:p>
          <a:p>
            <a:pPr marL="285750" indent="-285750">
              <a:buFontTx/>
              <a:buChar char="-"/>
            </a:pPr>
            <a:r>
              <a:rPr lang="en-US" altLang="zh-CN" dirty="0"/>
              <a:t>o_0xJ0k3r</a:t>
            </a:r>
          </a:p>
          <a:p>
            <a:pPr marL="285750" indent="-285750">
              <a:buFontTx/>
              <a:buChar char="-"/>
            </a:pPr>
            <a:r>
              <a:rPr lang="en-US" altLang="zh-CN" dirty="0" err="1"/>
              <a:t>Bigtang</a:t>
            </a:r>
            <a:endParaRPr lang="en-US" altLang="zh-CN" dirty="0"/>
          </a:p>
          <a:p>
            <a:pPr marL="285750" indent="-285750">
              <a:buFontTx/>
              <a:buChar char="-"/>
            </a:pPr>
            <a:r>
              <a:rPr lang="en-US" altLang="zh-CN" dirty="0"/>
              <a:t>Jarvis</a:t>
            </a:r>
          </a:p>
          <a:p>
            <a:pPr marL="285750" indent="-285750">
              <a:buFontTx/>
              <a:buChar char="-"/>
            </a:pPr>
            <a:r>
              <a:rPr lang="en-US" altLang="zh-CN" dirty="0" err="1"/>
              <a:t>zwjj</a:t>
            </a:r>
            <a:endParaRPr lang="en-US" altLang="zh-CN" dirty="0"/>
          </a:p>
          <a:p>
            <a:pPr marL="285750" indent="-285750">
              <a:buFontTx/>
              <a:buChar char="-"/>
            </a:pPr>
            <a:r>
              <a:rPr lang="en-US" altLang="zh-CN" dirty="0" err="1"/>
              <a:t>Icemakr</a:t>
            </a:r>
            <a:endParaRPr lang="en-US" altLang="zh-CN" dirty="0"/>
          </a:p>
          <a:p>
            <a:pPr marL="285750" indent="-285750">
              <a:buFontTx/>
              <a:buChar char="-"/>
            </a:pPr>
            <a:r>
              <a:rPr lang="en-US" altLang="zh-CN" dirty="0"/>
              <a:t>….</a:t>
            </a:r>
          </a:p>
          <a:p>
            <a:pPr marL="285750" indent="-285750">
              <a:buFontTx/>
              <a:buChar char="-"/>
            </a:pPr>
            <a:endParaRPr lang="en-US" dirty="0"/>
          </a:p>
        </p:txBody>
      </p:sp>
    </p:spTree>
    <p:extLst>
      <p:ext uri="{BB962C8B-B14F-4D97-AF65-F5344CB8AC3E}">
        <p14:creationId xmlns:p14="http://schemas.microsoft.com/office/powerpoint/2010/main" val="2767875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09455" y="3251201"/>
            <a:ext cx="5818909" cy="1107996"/>
          </a:xfrm>
          <a:prstGeom prst="rect">
            <a:avLst/>
          </a:prstGeom>
          <a:noFill/>
        </p:spPr>
        <p:txBody>
          <a:bodyPr wrap="square" rtlCol="0">
            <a:spAutoFit/>
          </a:bodyPr>
          <a:lstStyle/>
          <a:p>
            <a:pPr algn="ctr"/>
            <a:r>
              <a:rPr lang="en-US" altLang="zh-CN" sz="6600" b="1" dirty="0"/>
              <a:t>Q &amp; A</a:t>
            </a:r>
            <a:endParaRPr lang="zh-CN" altLang="en-US" dirty="0"/>
          </a:p>
        </p:txBody>
      </p:sp>
    </p:spTree>
    <p:extLst>
      <p:ext uri="{BB962C8B-B14F-4D97-AF65-F5344CB8AC3E}">
        <p14:creationId xmlns:p14="http://schemas.microsoft.com/office/powerpoint/2010/main" val="2110205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09455" y="3251201"/>
            <a:ext cx="5818909" cy="1384995"/>
          </a:xfrm>
          <a:prstGeom prst="rect">
            <a:avLst/>
          </a:prstGeom>
          <a:noFill/>
        </p:spPr>
        <p:txBody>
          <a:bodyPr wrap="square" rtlCol="0">
            <a:spAutoFit/>
          </a:bodyPr>
          <a:lstStyle/>
          <a:p>
            <a:pPr algn="ctr"/>
            <a:r>
              <a:rPr lang="en-US" altLang="zh-CN" sz="6600" b="1" dirty="0"/>
              <a:t>Thank  You</a:t>
            </a:r>
          </a:p>
          <a:p>
            <a:endParaRPr lang="zh-CN" altLang="en-US" dirty="0"/>
          </a:p>
        </p:txBody>
      </p:sp>
    </p:spTree>
    <p:extLst>
      <p:ext uri="{BB962C8B-B14F-4D97-AF65-F5344CB8AC3E}">
        <p14:creationId xmlns:p14="http://schemas.microsoft.com/office/powerpoint/2010/main" val="355727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3344" y="711201"/>
            <a:ext cx="3214255" cy="400110"/>
          </a:xfrm>
          <a:prstGeom prst="rect">
            <a:avLst/>
          </a:prstGeom>
          <a:noFill/>
        </p:spPr>
        <p:txBody>
          <a:bodyPr wrap="square" rtlCol="0">
            <a:spAutoFit/>
          </a:bodyPr>
          <a:lstStyle/>
          <a:p>
            <a:r>
              <a:rPr lang="zh-CN" altLang="en-US" sz="2000" b="1" dirty="0"/>
              <a:t>为什么需要</a:t>
            </a:r>
            <a:r>
              <a:rPr lang="en-US" altLang="zh-CN" sz="2000" b="1" dirty="0"/>
              <a:t>ROP - 1</a:t>
            </a:r>
            <a:endParaRPr lang="zh-CN" altLang="en-US" sz="2000" b="1" dirty="0"/>
          </a:p>
        </p:txBody>
      </p:sp>
      <p:pic>
        <p:nvPicPr>
          <p:cNvPr id="2" name="图片 1"/>
          <p:cNvPicPr>
            <a:picLocks noChangeAspect="1"/>
          </p:cNvPicPr>
          <p:nvPr/>
        </p:nvPicPr>
        <p:blipFill>
          <a:blip r:embed="rId2"/>
          <a:stretch>
            <a:fillRect/>
          </a:stretch>
        </p:blipFill>
        <p:spPr>
          <a:xfrm>
            <a:off x="766620" y="1708224"/>
            <a:ext cx="7372203" cy="4702822"/>
          </a:xfrm>
          <a:prstGeom prst="rect">
            <a:avLst/>
          </a:prstGeom>
        </p:spPr>
      </p:pic>
      <p:sp>
        <p:nvSpPr>
          <p:cNvPr id="6" name="文本框 5"/>
          <p:cNvSpPr txBox="1"/>
          <p:nvPr/>
        </p:nvSpPr>
        <p:spPr>
          <a:xfrm>
            <a:off x="8682182" y="2521528"/>
            <a:ext cx="2798618" cy="923330"/>
          </a:xfrm>
          <a:prstGeom prst="rect">
            <a:avLst/>
          </a:prstGeom>
          <a:noFill/>
        </p:spPr>
        <p:txBody>
          <a:bodyPr wrap="square" rtlCol="0">
            <a:spAutoFit/>
          </a:bodyPr>
          <a:lstStyle/>
          <a:p>
            <a:r>
              <a:rPr lang="en-US" altLang="zh-CN" dirty="0"/>
              <a:t>	</a:t>
            </a:r>
            <a:r>
              <a:rPr lang="zh-CN" altLang="en-US" dirty="0"/>
              <a:t>在</a:t>
            </a:r>
            <a:r>
              <a:rPr lang="en-US" altLang="zh-CN" dirty="0"/>
              <a:t>DEP/NX</a:t>
            </a:r>
            <a:r>
              <a:rPr lang="zh-CN" altLang="en-US" b="1" dirty="0"/>
              <a:t>不存在</a:t>
            </a:r>
            <a:r>
              <a:rPr lang="zh-CN" altLang="en-US" dirty="0"/>
              <a:t>的情况下，我们可以看到</a:t>
            </a:r>
            <a:r>
              <a:rPr lang="zh-CN" altLang="en-US" b="1" dirty="0"/>
              <a:t>堆和栈都是可以执行的</a:t>
            </a:r>
            <a:r>
              <a:rPr lang="zh-CN" altLang="en-US" dirty="0"/>
              <a:t>。</a:t>
            </a:r>
          </a:p>
        </p:txBody>
      </p:sp>
    </p:spTree>
    <p:extLst>
      <p:ext uri="{BB962C8B-B14F-4D97-AF65-F5344CB8AC3E}">
        <p14:creationId xmlns:p14="http://schemas.microsoft.com/office/powerpoint/2010/main" val="279374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3344" y="711201"/>
            <a:ext cx="3214255" cy="400110"/>
          </a:xfrm>
          <a:prstGeom prst="rect">
            <a:avLst/>
          </a:prstGeom>
          <a:noFill/>
        </p:spPr>
        <p:txBody>
          <a:bodyPr wrap="square" rtlCol="0">
            <a:spAutoFit/>
          </a:bodyPr>
          <a:lstStyle/>
          <a:p>
            <a:r>
              <a:rPr lang="zh-CN" altLang="en-US" sz="2000" b="1" dirty="0"/>
              <a:t>为什么需要</a:t>
            </a:r>
            <a:r>
              <a:rPr lang="en-US" altLang="zh-CN" sz="2000" b="1" dirty="0"/>
              <a:t>ROP - 2</a:t>
            </a:r>
            <a:endParaRPr lang="zh-CN" altLang="en-US" sz="2000" b="1" dirty="0"/>
          </a:p>
        </p:txBody>
      </p:sp>
      <p:pic>
        <p:nvPicPr>
          <p:cNvPr id="3" name="图片 2"/>
          <p:cNvPicPr>
            <a:picLocks noChangeAspect="1"/>
          </p:cNvPicPr>
          <p:nvPr/>
        </p:nvPicPr>
        <p:blipFill>
          <a:blip r:embed="rId2"/>
          <a:stretch>
            <a:fillRect/>
          </a:stretch>
        </p:blipFill>
        <p:spPr>
          <a:xfrm>
            <a:off x="766619" y="1656067"/>
            <a:ext cx="7296582" cy="4746320"/>
          </a:xfrm>
          <a:prstGeom prst="rect">
            <a:avLst/>
          </a:prstGeom>
        </p:spPr>
      </p:pic>
      <p:sp>
        <p:nvSpPr>
          <p:cNvPr id="5" name="文本框 4"/>
          <p:cNvSpPr txBox="1"/>
          <p:nvPr/>
        </p:nvSpPr>
        <p:spPr>
          <a:xfrm>
            <a:off x="8682182" y="2521528"/>
            <a:ext cx="2798618" cy="923330"/>
          </a:xfrm>
          <a:prstGeom prst="rect">
            <a:avLst/>
          </a:prstGeom>
          <a:noFill/>
        </p:spPr>
        <p:txBody>
          <a:bodyPr wrap="square" rtlCol="0">
            <a:spAutoFit/>
          </a:bodyPr>
          <a:lstStyle/>
          <a:p>
            <a:r>
              <a:rPr lang="en-US" altLang="zh-CN" dirty="0"/>
              <a:t>	</a:t>
            </a:r>
            <a:r>
              <a:rPr lang="zh-CN" altLang="en-US" dirty="0"/>
              <a:t>在</a:t>
            </a:r>
            <a:r>
              <a:rPr lang="en-US" altLang="zh-CN" dirty="0"/>
              <a:t>DEP/NX</a:t>
            </a:r>
            <a:r>
              <a:rPr lang="zh-CN" altLang="en-US" b="1" dirty="0"/>
              <a:t>存在</a:t>
            </a:r>
            <a:r>
              <a:rPr lang="zh-CN" altLang="en-US" dirty="0"/>
              <a:t>的情况下，我们可以看到，</a:t>
            </a:r>
            <a:r>
              <a:rPr lang="zh-CN" altLang="en-US" b="1" dirty="0"/>
              <a:t>只有代码段是可以执行的</a:t>
            </a:r>
            <a:r>
              <a:rPr lang="zh-CN" altLang="en-US" dirty="0"/>
              <a:t>。</a:t>
            </a:r>
          </a:p>
        </p:txBody>
      </p:sp>
    </p:spTree>
    <p:extLst>
      <p:ext uri="{BB962C8B-B14F-4D97-AF65-F5344CB8AC3E}">
        <p14:creationId xmlns:p14="http://schemas.microsoft.com/office/powerpoint/2010/main" val="412560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217" y="2021512"/>
            <a:ext cx="10446329" cy="1477328"/>
          </a:xfrm>
          <a:prstGeom prst="rect">
            <a:avLst/>
          </a:prstGeom>
          <a:noFill/>
        </p:spPr>
        <p:txBody>
          <a:bodyPr wrap="square" rtlCol="0">
            <a:spAutoFit/>
          </a:bodyPr>
          <a:lstStyle/>
          <a:p>
            <a:r>
              <a:rPr lang="en-US" altLang="zh-CN" dirty="0"/>
              <a:t>	</a:t>
            </a:r>
            <a:r>
              <a:rPr lang="zh-CN" altLang="en-US" dirty="0"/>
              <a:t>返回导向编程</a:t>
            </a:r>
            <a:r>
              <a:rPr lang="en-US" altLang="zh-CN" dirty="0"/>
              <a:t>(Return-Oriented Programming, </a:t>
            </a:r>
            <a:r>
              <a:rPr lang="en-US" altLang="zh-CN" b="1" dirty="0"/>
              <a:t>ROP</a:t>
            </a:r>
            <a:r>
              <a:rPr lang="en-US" altLang="zh-CN" dirty="0"/>
              <a:t>)</a:t>
            </a:r>
            <a:r>
              <a:rPr lang="zh-CN" altLang="en-US" dirty="0"/>
              <a:t>是计算机安全漏洞利用技术，该技术</a:t>
            </a:r>
            <a:r>
              <a:rPr lang="zh-CN" altLang="en-US" b="1" dirty="0"/>
              <a:t>允许攻击者在安全防御的情况下执行代码，如不可执行的内存和代码签名。</a:t>
            </a:r>
            <a:endParaRPr lang="en-US" altLang="zh-CN" b="1" dirty="0"/>
          </a:p>
          <a:p>
            <a:r>
              <a:rPr lang="en-US" altLang="zh-CN" b="1" dirty="0"/>
              <a:t>	</a:t>
            </a:r>
            <a:r>
              <a:rPr lang="zh-CN" altLang="en-US" dirty="0"/>
              <a:t>攻击者控制堆栈调用以劫持程序控制流并执行针对性的机器语言指令序列（称为</a:t>
            </a:r>
            <a:r>
              <a:rPr lang="en-US" altLang="zh-CN" b="1" dirty="0"/>
              <a:t>Gadgets</a:t>
            </a:r>
            <a:r>
              <a:rPr lang="zh-CN" altLang="en-US" dirty="0"/>
              <a:t>）。 每一段 </a:t>
            </a:r>
            <a:r>
              <a:rPr lang="en-US" altLang="zh-CN" dirty="0"/>
              <a:t>gadget </a:t>
            </a:r>
            <a:r>
              <a:rPr lang="zh-CN" altLang="en-US" dirty="0"/>
              <a:t>通常结束于 </a:t>
            </a:r>
            <a:r>
              <a:rPr lang="en-US" altLang="zh-CN" dirty="0"/>
              <a:t>return </a:t>
            </a:r>
            <a:r>
              <a:rPr lang="zh-CN" altLang="en-US" dirty="0"/>
              <a:t>指令，并位于共享库代码中的子程序。系列调用这些代码，攻击者可以在拥有更简单攻击防范的程序内执行任意操作。</a:t>
            </a:r>
          </a:p>
        </p:txBody>
      </p:sp>
      <p:pic>
        <p:nvPicPr>
          <p:cNvPr id="3" name="图片 2"/>
          <p:cNvPicPr>
            <a:picLocks noChangeAspect="1"/>
          </p:cNvPicPr>
          <p:nvPr/>
        </p:nvPicPr>
        <p:blipFill>
          <a:blip r:embed="rId2"/>
          <a:stretch>
            <a:fillRect/>
          </a:stretch>
        </p:blipFill>
        <p:spPr>
          <a:xfrm>
            <a:off x="1480850" y="4470857"/>
            <a:ext cx="2093623" cy="1858224"/>
          </a:xfrm>
          <a:prstGeom prst="rect">
            <a:avLst/>
          </a:prstGeom>
        </p:spPr>
      </p:pic>
      <p:pic>
        <p:nvPicPr>
          <p:cNvPr id="6" name="图片 5"/>
          <p:cNvPicPr>
            <a:picLocks noChangeAspect="1"/>
          </p:cNvPicPr>
          <p:nvPr/>
        </p:nvPicPr>
        <p:blipFill>
          <a:blip r:embed="rId3"/>
          <a:stretch>
            <a:fillRect/>
          </a:stretch>
        </p:blipFill>
        <p:spPr>
          <a:xfrm>
            <a:off x="8469746" y="4470857"/>
            <a:ext cx="1852901" cy="1858567"/>
          </a:xfrm>
          <a:prstGeom prst="rect">
            <a:avLst/>
          </a:prstGeom>
        </p:spPr>
      </p:pic>
      <p:sp>
        <p:nvSpPr>
          <p:cNvPr id="7" name="文本框 6"/>
          <p:cNvSpPr txBox="1"/>
          <p:nvPr/>
        </p:nvSpPr>
        <p:spPr>
          <a:xfrm>
            <a:off x="3971636" y="5024582"/>
            <a:ext cx="4054764" cy="369332"/>
          </a:xfrm>
          <a:prstGeom prst="rect">
            <a:avLst/>
          </a:prstGeom>
          <a:noFill/>
        </p:spPr>
        <p:txBody>
          <a:bodyPr wrap="square" rtlCol="0">
            <a:spAutoFit/>
          </a:bodyPr>
          <a:lstStyle/>
          <a:p>
            <a:r>
              <a:rPr lang="en-US" altLang="zh-CN" dirty="0"/>
              <a:t>       -----------</a:t>
            </a:r>
            <a:r>
              <a:rPr lang="zh-CN" altLang="en-US" b="1" dirty="0"/>
              <a:t>经过组合</a:t>
            </a:r>
            <a:r>
              <a:rPr lang="en-US" altLang="zh-CN" dirty="0"/>
              <a:t>-------------</a:t>
            </a:r>
            <a:r>
              <a:rPr lang="en-US" altLang="zh-CN" dirty="0">
                <a:sym typeface="Wingdings" panose="05000000000000000000" pitchFamily="2" charset="2"/>
              </a:rPr>
              <a:t>&gt;</a:t>
            </a:r>
            <a:endParaRPr lang="zh-CN" altLang="en-US" dirty="0"/>
          </a:p>
        </p:txBody>
      </p:sp>
      <p:sp>
        <p:nvSpPr>
          <p:cNvPr id="8" name="文本框 7"/>
          <p:cNvSpPr txBox="1"/>
          <p:nvPr/>
        </p:nvSpPr>
        <p:spPr>
          <a:xfrm>
            <a:off x="1967345" y="4045527"/>
            <a:ext cx="979055" cy="369332"/>
          </a:xfrm>
          <a:prstGeom prst="rect">
            <a:avLst/>
          </a:prstGeom>
          <a:noFill/>
        </p:spPr>
        <p:txBody>
          <a:bodyPr wrap="square" rtlCol="0">
            <a:spAutoFit/>
          </a:bodyPr>
          <a:lstStyle/>
          <a:p>
            <a:r>
              <a:rPr lang="en-US" altLang="zh-CN" dirty="0"/>
              <a:t>gadgets</a:t>
            </a:r>
            <a:endParaRPr lang="zh-CN" altLang="en-US" dirty="0"/>
          </a:p>
        </p:txBody>
      </p:sp>
      <p:sp>
        <p:nvSpPr>
          <p:cNvPr id="9" name="文本框 8"/>
          <p:cNvSpPr txBox="1"/>
          <p:nvPr/>
        </p:nvSpPr>
        <p:spPr>
          <a:xfrm>
            <a:off x="8897432" y="4101525"/>
            <a:ext cx="997528" cy="369332"/>
          </a:xfrm>
          <a:prstGeom prst="rect">
            <a:avLst/>
          </a:prstGeom>
          <a:noFill/>
        </p:spPr>
        <p:txBody>
          <a:bodyPr wrap="square" rtlCol="0">
            <a:spAutoFit/>
          </a:bodyPr>
          <a:lstStyle/>
          <a:p>
            <a:r>
              <a:rPr lang="en-US" altLang="zh-CN" dirty="0"/>
              <a:t>ROP</a:t>
            </a:r>
            <a:r>
              <a:rPr lang="zh-CN" altLang="en-US" dirty="0"/>
              <a:t>链</a:t>
            </a:r>
          </a:p>
        </p:txBody>
      </p:sp>
      <p:sp>
        <p:nvSpPr>
          <p:cNvPr id="10" name="文本框 9"/>
          <p:cNvSpPr txBox="1"/>
          <p:nvPr/>
        </p:nvSpPr>
        <p:spPr>
          <a:xfrm>
            <a:off x="360217" y="480013"/>
            <a:ext cx="3214255" cy="646331"/>
          </a:xfrm>
          <a:prstGeom prst="rect">
            <a:avLst/>
          </a:prstGeom>
          <a:noFill/>
        </p:spPr>
        <p:txBody>
          <a:bodyPr wrap="square" rtlCol="0">
            <a:spAutoFit/>
          </a:bodyPr>
          <a:lstStyle/>
          <a:p>
            <a:r>
              <a:rPr lang="en-US" altLang="zh-CN" sz="3600" b="1" dirty="0"/>
              <a:t>ROP</a:t>
            </a:r>
            <a:r>
              <a:rPr lang="zh-CN" altLang="en-US" sz="3600" b="1" dirty="0"/>
              <a:t>是什么</a:t>
            </a:r>
            <a:r>
              <a:rPr lang="en-US" altLang="zh-CN" sz="3600" b="1" dirty="0"/>
              <a:t>?</a:t>
            </a:r>
            <a:endParaRPr lang="zh-CN" altLang="en-US" sz="2000" b="1" dirty="0"/>
          </a:p>
        </p:txBody>
      </p:sp>
    </p:spTree>
    <p:extLst>
      <p:ext uri="{BB962C8B-B14F-4D97-AF65-F5344CB8AC3E}">
        <p14:creationId xmlns:p14="http://schemas.microsoft.com/office/powerpoint/2010/main" val="331803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60217" y="480013"/>
            <a:ext cx="3214255" cy="646331"/>
          </a:xfrm>
          <a:prstGeom prst="rect">
            <a:avLst/>
          </a:prstGeom>
          <a:noFill/>
        </p:spPr>
        <p:txBody>
          <a:bodyPr wrap="square" rtlCol="0">
            <a:spAutoFit/>
          </a:bodyPr>
          <a:lstStyle/>
          <a:p>
            <a:r>
              <a:rPr lang="en-US" altLang="zh-CN" sz="3600" b="1" dirty="0"/>
              <a:t>ROP</a:t>
            </a:r>
            <a:endParaRPr lang="zh-CN" altLang="en-US" sz="2000"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896" y="1981390"/>
            <a:ext cx="7970900" cy="4483631"/>
          </a:xfrm>
          <a:prstGeom prst="rect">
            <a:avLst/>
          </a:prstGeom>
        </p:spPr>
      </p:pic>
      <p:sp>
        <p:nvSpPr>
          <p:cNvPr id="4" name="文本框 3"/>
          <p:cNvSpPr txBox="1"/>
          <p:nvPr/>
        </p:nvSpPr>
        <p:spPr>
          <a:xfrm>
            <a:off x="634537" y="1612058"/>
            <a:ext cx="2849327" cy="369332"/>
          </a:xfrm>
          <a:prstGeom prst="rect">
            <a:avLst/>
          </a:prstGeom>
          <a:noFill/>
        </p:spPr>
        <p:txBody>
          <a:bodyPr wrap="square" rtlCol="0">
            <a:spAutoFit/>
          </a:bodyPr>
          <a:lstStyle/>
          <a:p>
            <a:r>
              <a:rPr lang="zh-CN" altLang="en-US" dirty="0"/>
              <a:t>图解</a:t>
            </a:r>
            <a:r>
              <a:rPr lang="en-US" altLang="zh-CN" dirty="0"/>
              <a:t>ROP</a:t>
            </a:r>
            <a:r>
              <a:rPr lang="zh-CN" altLang="en-US" dirty="0"/>
              <a:t>执行过程</a:t>
            </a:r>
            <a:r>
              <a:rPr lang="en-US" altLang="zh-CN" dirty="0"/>
              <a:t>[exit(0)]</a:t>
            </a:r>
            <a:endParaRPr lang="en-US" dirty="0"/>
          </a:p>
        </p:txBody>
      </p:sp>
    </p:spTree>
    <p:extLst>
      <p:ext uri="{BB962C8B-B14F-4D97-AF65-F5344CB8AC3E}">
        <p14:creationId xmlns:p14="http://schemas.microsoft.com/office/powerpoint/2010/main" val="124780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217" y="1564312"/>
            <a:ext cx="10446329" cy="369332"/>
          </a:xfrm>
          <a:prstGeom prst="rect">
            <a:avLst/>
          </a:prstGeom>
          <a:noFill/>
        </p:spPr>
        <p:txBody>
          <a:bodyPr wrap="square" rtlCol="0">
            <a:spAutoFit/>
          </a:bodyPr>
          <a:lstStyle/>
          <a:p>
            <a:r>
              <a:rPr lang="en-US" altLang="zh-CN" dirty="0"/>
              <a:t>- RCTF pwn200</a:t>
            </a:r>
            <a:endParaRPr lang="zh-CN" altLang="en-US" dirty="0"/>
          </a:p>
        </p:txBody>
      </p:sp>
      <p:sp>
        <p:nvSpPr>
          <p:cNvPr id="10" name="文本框 9"/>
          <p:cNvSpPr txBox="1"/>
          <p:nvPr/>
        </p:nvSpPr>
        <p:spPr>
          <a:xfrm>
            <a:off x="360217" y="480013"/>
            <a:ext cx="4858328" cy="646331"/>
          </a:xfrm>
          <a:prstGeom prst="rect">
            <a:avLst/>
          </a:prstGeom>
          <a:noFill/>
        </p:spPr>
        <p:txBody>
          <a:bodyPr wrap="square" rtlCol="0">
            <a:spAutoFit/>
          </a:bodyPr>
          <a:lstStyle/>
          <a:p>
            <a:r>
              <a:rPr lang="en-US" altLang="zh-CN" sz="3600" b="1" dirty="0"/>
              <a:t>ROP</a:t>
            </a:r>
            <a:r>
              <a:rPr lang="zh-CN" altLang="en-US" sz="3600" b="1" dirty="0"/>
              <a:t>的一个例子</a:t>
            </a:r>
            <a:endParaRPr lang="zh-CN" altLang="en-US" sz="2000" b="1" dirty="0"/>
          </a:p>
        </p:txBody>
      </p:sp>
      <p:pic>
        <p:nvPicPr>
          <p:cNvPr id="3" name="图片 2"/>
          <p:cNvPicPr>
            <a:picLocks noChangeAspect="1"/>
          </p:cNvPicPr>
          <p:nvPr/>
        </p:nvPicPr>
        <p:blipFill>
          <a:blip r:embed="rId2"/>
          <a:stretch>
            <a:fillRect/>
          </a:stretch>
        </p:blipFill>
        <p:spPr>
          <a:xfrm>
            <a:off x="906399" y="2371612"/>
            <a:ext cx="6196505" cy="3753802"/>
          </a:xfrm>
          <a:prstGeom prst="rect">
            <a:avLst/>
          </a:prstGeom>
        </p:spPr>
      </p:pic>
      <p:pic>
        <p:nvPicPr>
          <p:cNvPr id="4" name="图片 3"/>
          <p:cNvPicPr>
            <a:picLocks noChangeAspect="1"/>
          </p:cNvPicPr>
          <p:nvPr/>
        </p:nvPicPr>
        <p:blipFill>
          <a:blip r:embed="rId3"/>
          <a:stretch>
            <a:fillRect/>
          </a:stretch>
        </p:blipFill>
        <p:spPr>
          <a:xfrm>
            <a:off x="7683436" y="3543663"/>
            <a:ext cx="3609975" cy="1409700"/>
          </a:xfrm>
          <a:prstGeom prst="rect">
            <a:avLst/>
          </a:prstGeom>
        </p:spPr>
      </p:pic>
    </p:spTree>
    <p:extLst>
      <p:ext uri="{BB962C8B-B14F-4D97-AF65-F5344CB8AC3E}">
        <p14:creationId xmlns:p14="http://schemas.microsoft.com/office/powerpoint/2010/main" val="190430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930</Words>
  <Application>Microsoft Office PowerPoint</Application>
  <PresentationFormat>宽屏</PresentationFormat>
  <Paragraphs>193</Paragraphs>
  <Slides>43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等线</vt:lpstr>
      <vt:lpstr>等线 Light</vt:lpstr>
      <vt:lpstr>inherit</vt:lpstr>
      <vt:lpstr>lucida grande</vt:lpstr>
      <vt:lpstr>Arial</vt:lpstr>
      <vt:lpstr>Calibri</vt:lpstr>
      <vt:lpstr>Verdana</vt:lpstr>
      <vt:lpstr>Wingdings</vt:lpstr>
      <vt:lpstr>Office 主题​​</vt:lpstr>
      <vt:lpstr>Pwn新司机如何快速上路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mu He</dc:creator>
  <cp:lastModifiedBy>mu He</cp:lastModifiedBy>
  <cp:revision>425</cp:revision>
  <dcterms:created xsi:type="dcterms:W3CDTF">2016-10-04T12:33:48Z</dcterms:created>
  <dcterms:modified xsi:type="dcterms:W3CDTF">2016-10-22T05:12:33Z</dcterms:modified>
</cp:coreProperties>
</file>