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18" r:id="rId2"/>
    <p:sldId id="540" r:id="rId3"/>
    <p:sldId id="564" r:id="rId4"/>
    <p:sldId id="545" r:id="rId5"/>
    <p:sldId id="554" r:id="rId6"/>
    <p:sldId id="553" r:id="rId7"/>
    <p:sldId id="548" r:id="rId8"/>
    <p:sldId id="543" r:id="rId9"/>
    <p:sldId id="550" r:id="rId10"/>
    <p:sldId id="549" r:id="rId11"/>
    <p:sldId id="593" r:id="rId12"/>
    <p:sldId id="599" r:id="rId13"/>
    <p:sldId id="600" r:id="rId14"/>
    <p:sldId id="547" r:id="rId15"/>
    <p:sldId id="542" r:id="rId16"/>
    <p:sldId id="546" r:id="rId17"/>
    <p:sldId id="544" r:id="rId18"/>
    <p:sldId id="551" r:id="rId19"/>
    <p:sldId id="552" r:id="rId20"/>
    <p:sldId id="555" r:id="rId21"/>
    <p:sldId id="520" r:id="rId22"/>
    <p:sldId id="556" r:id="rId23"/>
    <p:sldId id="558" r:id="rId24"/>
    <p:sldId id="559" r:id="rId25"/>
    <p:sldId id="557" r:id="rId26"/>
    <p:sldId id="560" r:id="rId27"/>
    <p:sldId id="562" r:id="rId28"/>
    <p:sldId id="563" r:id="rId29"/>
    <p:sldId id="561" r:id="rId30"/>
    <p:sldId id="565" r:id="rId31"/>
    <p:sldId id="567" r:id="rId32"/>
    <p:sldId id="566" r:id="rId33"/>
    <p:sldId id="570" r:id="rId34"/>
    <p:sldId id="568" r:id="rId35"/>
    <p:sldId id="569" r:id="rId36"/>
    <p:sldId id="571" r:id="rId37"/>
    <p:sldId id="595" r:id="rId38"/>
    <p:sldId id="597" r:id="rId39"/>
    <p:sldId id="598" r:id="rId40"/>
    <p:sldId id="596" r:id="rId41"/>
    <p:sldId id="539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58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712"/>
    <a:srgbClr val="E58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4A427-82A6-D04B-8C3C-3300B22B4EF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97AE5-A39E-E346-AA9B-1751AF2B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3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21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2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325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191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172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776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708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825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96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61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840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735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154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846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901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913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931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634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16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22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144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082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61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3982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038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953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909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42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808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2134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06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773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9514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4465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5162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574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8785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7831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6127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9705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892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87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8693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94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06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2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6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10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A61C-B4A6-BF7D-2BDA-4002F7A3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22A84-EB99-B153-4850-119C6BEF5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FD3C-9940-7B90-4184-91E7E805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836B-5026-68E0-D7B4-7CAE35EE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C66E-4F39-83A1-A20B-FE5AE7C1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0F9D-F32D-6352-7A0B-29A0D7A5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5C21F-FAFF-8294-C56E-7066FD81D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78F0-42DC-8AAD-1073-4D308951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F9B2-7542-5771-6290-D19998A8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529D-287F-6F7D-2ACB-CF53AF9F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2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D35D8-984B-ED26-612B-CD1E2F80B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D01DC-137F-3A25-83B7-659C34EC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DF081-0255-BCC6-7D85-81DE49A4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63F72-2838-8EB1-CADD-725B6DCE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5C7F-C4C1-8E78-E660-BBEFDE19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CCA3-847E-8C4E-9D0A-26DBF71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46DE-EE02-4B38-C3B3-BA9F347F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AC57-98C8-0470-49DB-D74DDDF5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1891-1C56-D45A-0E70-EFDDC53F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04A1-98B1-7863-6DEF-C8141C89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2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E621-9E53-77CA-83D8-34939FB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3A886-5E45-0260-C9C9-62EE3FC7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6711-ED6E-D373-48C5-B8F8AAE3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13AA-4744-73D8-B74B-4E565E46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9E01-CD89-08C4-2A0C-2D89E5DA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8FB3-108A-3870-5FF9-D86C3121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A532-BACC-4689-FDA1-EC063B8DA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10C78-40A5-F5A8-CF41-F3A230849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301F-2C5C-AF05-9F5C-71AABEA5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107E7-C039-16A5-77E5-B67354BE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F3C59-1BA8-A845-8FEC-2EBAF388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2D1B-FE60-8348-A49A-91F434F2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18D7-BFEE-FEE8-9388-65F384D36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79217-AC52-A7ED-4B85-6DE57375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419B8-91FB-420D-1A26-2FCB6BE54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AB85B-5418-80D7-6B18-447896C3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3C4A5-575F-C5A1-BD8D-037C5C38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8D2C7-F115-91C6-A695-9910ACC5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9F21A-A9E9-03DB-E406-DB928156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FC35-9A32-7814-9FD1-E6385197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D6FA4-1EFD-0C12-D595-1C17667B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C9015-FF20-1203-57EF-31ECA245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41530-C90F-15D2-B125-9BF002BC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1BFC6-FA0D-DEC0-DEC5-8947779B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79298-6C10-39B6-0E89-4916E0D0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785FD-47CD-D67B-7196-9ED1690F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CE37-13E7-C168-BB1F-DC92E599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AACA-680B-D7FE-EDF1-FB3D9AD0F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CB46B-3FAD-C5BC-0FCF-C5A675B1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C49E-9499-90D0-DEAA-1393BD73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2F628-681D-5783-434E-13279B40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F423-5E5E-2AB3-0C9C-A4A84A17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DF3E-1339-CDEF-0D7A-D5CD6469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3406D-8B73-EEAE-0475-999299FCF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E3BA-B335-7D48-3D43-1444DB2B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45B2-3787-6BF1-2E52-2AC10F60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6791-28B7-2648-457B-738B2D2C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13F4D-9386-C489-02F4-12B4ABDE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34547-FE1E-7DCD-4DFA-6AE32364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08FE3-6110-D036-C0C7-D7876C2A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1035-9285-C583-412E-7346A8CD8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C6E4-4D38-84B7-6EC7-59CEB5EE8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6A79-87A6-A4E5-1122-653786FA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curoLab/arc_best_practices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ycuroLab/arc_best_practices/archive/refs/heads/main.zi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erminal-file-manager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it-tower.com/blog/command-line-cheat-sheet/" TargetMode="External"/><Relationship Id="rId5" Type="http://schemas.openxmlformats.org/officeDocument/2006/relationships/hyperlink" Target="https://ryanstutorials.net/linuxtutorial/" TargetMode="External"/><Relationship Id="rId4" Type="http://schemas.openxmlformats.org/officeDocument/2006/relationships/hyperlink" Target="https://linuxcommand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urbofuture.com/computers/A-Complete-Beginners-Guide-to-Notepad" TargetMode="External"/><Relationship Id="rId4" Type="http://schemas.openxmlformats.org/officeDocument/2006/relationships/hyperlink" Target="https://www.wikihow.com/Use-Notepa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blog/blog/classic-sysadmin-vim-101-a-beginners-guide-to-vi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imsheet.com/" TargetMode="External"/><Relationship Id="rId4" Type="http://schemas.openxmlformats.org/officeDocument/2006/relationships/hyperlink" Target="https://vim.rtorr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howto/42980/the-beginners-guide-to-nano-the-linux-command-line-text-editor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ano-editor.org/dist/latest/cheatsheet.html" TargetMode="External"/><Relationship Id="rId4" Type="http://schemas.openxmlformats.org/officeDocument/2006/relationships/hyperlink" Target="https://itsfoss.com/nano-editor-guid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arc.ucalgary.ca:/home/usernam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username@arc.ucalgary.ca:/home/username/directory" TargetMode="External"/><Relationship Id="rId4" Type="http://schemas.openxmlformats.org/officeDocument/2006/relationships/hyperlink" Target="mailto:username@arc.ucalgary.ca:/home/username/file.tx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cs/guide_install#download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inscp.net/eng/docs/guid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unix-linux-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nesi.org.nz/hc/en-gb/articles/360000578455-Moving-files-to-and-from-the-clust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install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miniconda/Miniconda3-latest-Linux-x86_64.sh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bioconda/blas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quickstart.html" TargetMode="External"/><Relationship Id="rId7" Type="http://schemas.openxmlformats.org/officeDocument/2006/relationships/hyperlink" Target="https://bioinformaticsworkbook.org/Appendix/HPC/SLURM/slurm-cheatsheat.html#gsc.tab=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lurm.schedmd.com/pdfs/summary.pdf" TargetMode="External"/><Relationship Id="rId5" Type="http://schemas.openxmlformats.org/officeDocument/2006/relationships/hyperlink" Target="https://hpc.nmsu.edu/discovery/slurm/slurm-commands/" TargetMode="External"/><Relationship Id="rId4" Type="http://schemas.openxmlformats.org/officeDocument/2006/relationships/hyperlink" Target="https://docs.rc.fas.harvard.edu/kb/convenient-slurm-commands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hpc.ucalgary.c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cs.ucalgary.ca/RCS_Home_Pag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arc.ucalgary.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obaxterm.mobatek.net/features.html" TargetMode="External"/><Relationship Id="rId4" Type="http://schemas.openxmlformats.org/officeDocument/2006/relationships/hyperlink" Target="https://mobaxterm.mobatek.net/download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algary.service-now.com/it?id=kb_article&amp;sys_id=52a169d6dbe5bc506ad32637059619c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Templates - CreativeStudio , | University of Calgary">
            <a:extLst>
              <a:ext uri="{FF2B5EF4-FFF2-40B4-BE49-F238E27FC236}">
                <a16:creationId xmlns:a16="http://schemas.microsoft.com/office/drawing/2014/main" id="{B535C232-E09F-4E61-863B-3DFDD2A0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518" y="3894710"/>
            <a:ext cx="34671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0A303D-CC7C-4523-BA13-6952B7D6EEBF}"/>
              </a:ext>
            </a:extLst>
          </p:cNvPr>
          <p:cNvSpPr/>
          <p:nvPr/>
        </p:nvSpPr>
        <p:spPr>
          <a:xfrm>
            <a:off x="0" y="5351395"/>
            <a:ext cx="12192000" cy="15192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26C14-D33D-4725-8BE7-7FFAF33398CE}"/>
              </a:ext>
            </a:extLst>
          </p:cNvPr>
          <p:cNvSpPr txBox="1"/>
          <p:nvPr/>
        </p:nvSpPr>
        <p:spPr>
          <a:xfrm>
            <a:off x="58723" y="5398431"/>
            <a:ext cx="4234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solidFill>
                  <a:schemeClr val="bg1"/>
                </a:solidFill>
              </a:rPr>
              <a:t>Kevin Muirhead</a:t>
            </a:r>
          </a:p>
          <a:p>
            <a:r>
              <a:rPr lang="en-CA" sz="2800">
                <a:solidFill>
                  <a:schemeClr val="bg1"/>
                </a:solidFill>
              </a:rPr>
              <a:t>BMB Bioinformatics (MSc.)</a:t>
            </a:r>
          </a:p>
          <a:p>
            <a:r>
              <a:rPr lang="en-CA" sz="2800">
                <a:solidFill>
                  <a:schemeClr val="bg1"/>
                </a:solidFill>
              </a:rPr>
              <a:t>Supervisor: Dr. Laura </a:t>
            </a:r>
            <a:r>
              <a:rPr lang="en-CA" sz="2800" err="1">
                <a:solidFill>
                  <a:schemeClr val="bg1"/>
                </a:solidFill>
              </a:rPr>
              <a:t>Sycuro</a:t>
            </a:r>
            <a:endParaRPr lang="en-CA" sz="28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6D124-135E-214F-87ED-827AAD7E5E4D}"/>
              </a:ext>
            </a:extLst>
          </p:cNvPr>
          <p:cNvSpPr txBox="1"/>
          <p:nvPr/>
        </p:nvSpPr>
        <p:spPr>
          <a:xfrm>
            <a:off x="7662519" y="5705340"/>
            <a:ext cx="5190694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ARC Best Practices Tutorial</a:t>
            </a:r>
          </a:p>
          <a:p>
            <a:r>
              <a:rPr lang="en-CA" sz="2800" dirty="0">
                <a:solidFill>
                  <a:schemeClr val="bg1"/>
                </a:solidFill>
              </a:rPr>
              <a:t>October 28</a:t>
            </a:r>
            <a:r>
              <a:rPr lang="en-CA" sz="2800" baseline="30000" dirty="0">
                <a:solidFill>
                  <a:schemeClr val="bg1"/>
                </a:solidFill>
              </a:rPr>
              <a:t>th</a:t>
            </a:r>
            <a:r>
              <a:rPr lang="en-CA" sz="2800" dirty="0">
                <a:solidFill>
                  <a:schemeClr val="bg1"/>
                </a:solidFill>
              </a:rPr>
              <a:t>, 2022</a:t>
            </a:r>
            <a:endParaRPr lang="en-CA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93025-D96B-46FB-A45A-9246042EE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940" y="3998340"/>
            <a:ext cx="3410079" cy="1132253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26771E0-9B19-4303-8E3B-F402C54FB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1" y="4108696"/>
            <a:ext cx="4566420" cy="7825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EF33B1-EBD8-42A3-48A3-20B456219E62}"/>
              </a:ext>
            </a:extLst>
          </p:cNvPr>
          <p:cNvSpPr/>
          <p:nvPr/>
        </p:nvSpPr>
        <p:spPr>
          <a:xfrm>
            <a:off x="310345" y="1005465"/>
            <a:ext cx="11662856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CA" sz="4800" dirty="0">
                <a:ea typeface="Calibri" panose="020F0502020204030204" pitchFamily="34" charset="0"/>
                <a:cs typeface="Times New Roman" panose="02020603050405020304" pitchFamily="18" charset="0"/>
              </a:rPr>
              <a:t>ARC Best Practices, </a:t>
            </a:r>
            <a:r>
              <a:rPr lang="en-CA" sz="48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CA" sz="4800" dirty="0">
                <a:ea typeface="Calibri" panose="020F0502020204030204" pitchFamily="34" charset="0"/>
                <a:cs typeface="Times New Roman" panose="02020603050405020304" pitchFamily="18" charset="0"/>
              </a:rPr>
              <a:t> Environments and Other Useful Tutorials </a:t>
            </a:r>
          </a:p>
        </p:txBody>
      </p:sp>
    </p:spTree>
    <p:extLst>
      <p:ext uri="{BB962C8B-B14F-4D97-AF65-F5344CB8AC3E}">
        <p14:creationId xmlns:p14="http://schemas.microsoft.com/office/powerpoint/2010/main" val="420487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Manual entry of a command.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man head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man tail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Command history.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history | grep "tail"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Searches for PATTERNS in a FILE.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grep "&gt;"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proteins.fasta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(Gets header lines of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file.)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7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Stands for s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tream editor.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perform lots of functions on file like searching, find and replace, insertion or deletion. 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grep "&gt;"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genome.fasta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| sed 's/&gt;//g' (Search and replace "&gt;" with "")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Find files or directories based on specified conditions.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find /path/to/directory -type f -name "*.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find /path/to/directory -type d -name “blast"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Tutorial 1: 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b="1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Download ARC Best Practices </a:t>
            </a:r>
            <a:r>
              <a:rPr lang="en-CA" b="1" dirty="0" err="1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github</a:t>
            </a:r>
            <a:r>
              <a:rPr lang="en-CA" b="1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 repository.</a:t>
            </a: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</a:t>
            </a:r>
            <a:r>
              <a:rPr lang="en-CA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https://github.com/SycuroLab/arc_best_practices.git</a:t>
            </a:r>
            <a:endParaRPr lang="en-CA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arc_best_practices</a:t>
            </a:r>
            <a:endParaRPr lang="en-CA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Or</a:t>
            </a:r>
          </a:p>
          <a:p>
            <a:pPr lvl="1"/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wget</a:t>
            </a:r>
            <a:r>
              <a:rPr lang="en-CA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https://github.com/SycuroLab/arc_best_practices/archive/refs/heads/main.zip</a:t>
            </a:r>
            <a:endParaRPr lang="en-CA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unzip 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main.zip</a:t>
            </a:r>
            <a:endParaRPr lang="en-CA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arc_best_practices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-main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6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Tutorial 1: 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</a:t>
            </a:r>
            <a:r>
              <a:rPr lang="en-CA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tutorial_1_linux_commands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5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helpful tutorials: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https://www.guru99.com/terminal-file-manager.html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https://linuxcommand.org/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https://ryanstutorials.net/linuxtutorial/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cheat sheet: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https://www.git-tower.com/blog/command-line-cheat-sheet/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is your friend!!!!</a:t>
            </a: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Text Editors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Notepad++: </a:t>
            </a:r>
            <a:r>
              <a:rPr lang="en-CA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is a free source code editor and Notepad replacement that supports several languages.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Windows OS only.</a:t>
            </a:r>
          </a:p>
          <a:p>
            <a:pPr lvl="2"/>
            <a:r>
              <a:rPr lang="en-CA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https://notepad-plus-plus.org/</a:t>
            </a: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Useful Beginners Guides.</a:t>
            </a:r>
          </a:p>
          <a:p>
            <a:pPr lvl="2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https://www.wikihow.com/Use-Notepad</a:t>
            </a: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https://turbofuture.com/computers/A-Complete-Beginners-Guide-to-Notepad</a:t>
            </a: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Text Editors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free and open-source, screen-based text editor program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for Linux command line.</a:t>
            </a:r>
            <a:endParaRPr lang="en-CA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Useful Guide</a:t>
            </a: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https://www.linuxfoundation.org/blog/blog/classic-sysadmin-vim-101-a-beginners-guide-to-vim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Cheat sheets for useful hotkeys and functions.</a:t>
            </a: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https://vim.rtorr.com/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https://vimsheet.com/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Text Editors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text editor for Unix-like computing systems or operating environments using a Linux command line interface.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Useful Guides</a:t>
            </a: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https://www.howtogeek.com/howto/42980/the-beginners-guide-to-nano-the-linux-command-line-text-editor/</a:t>
            </a: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https://itsfoss.com/nano-editor-guide/</a:t>
            </a: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Cheat sheet for useful hotkeys and functions.</a:t>
            </a: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https://www.nano-editor.org/dist/latest/cheatsheet.html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Secure Copy to Server via Command Line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12014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Copy local file to ARC home directory.</a:t>
            </a:r>
          </a:p>
          <a:p>
            <a:pPr lvl="3"/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file.txt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username@arc.ucalgary.ca:/home/username</a:t>
            </a: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Copy local directory to ARC home directory.</a:t>
            </a:r>
          </a:p>
          <a:p>
            <a:pPr lvl="3"/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–r directory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username@arc.ucalgary.ca:/home/username</a:t>
            </a: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Copy file from ARC home directory to local directory.</a:t>
            </a:r>
          </a:p>
          <a:p>
            <a:pPr lvl="3"/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username@arc.ucalgary.ca:/home/username/file.txt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/path/to/local/</a:t>
            </a:r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endParaRPr lang="en-CA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Copy file from ARC home directory to local directory.</a:t>
            </a:r>
          </a:p>
          <a:p>
            <a:pPr lvl="3"/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username@arc.ucalgary.ca:/home/username/directory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/path/to/local/</a:t>
            </a:r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3"/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3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Secure Copy to Server via WinSCP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12014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Download from using following guide;</a:t>
            </a:r>
          </a:p>
          <a:p>
            <a:pPr lvl="3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https://winscp.net/eng/docs/guide_install#downloading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Use following tutorial and guides to configure.</a:t>
            </a:r>
          </a:p>
          <a:p>
            <a:pPr lvl="3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https://winscp.net/eng/docs/guides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Environment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need some knowledge of Linux for this tutorial.</a:t>
            </a: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need a resource for beginners use the following link.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https://www.guru99.com/unix-linux-tutorial.html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Secure Copy to Server via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MobaXterm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08977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Can also Secure Copy (SCP) from server to local computer and vice versa.</a:t>
            </a:r>
          </a:p>
          <a:p>
            <a:pPr lvl="3"/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Scroll down to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4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https://support.nesi.org.nz/hc/en-gb/articles/360000578455-Moving-files-to-and-from-the-cluster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1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Installing Miniconda3 as your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https://docs.conda.io/projects/conda/en/latest/user-guide/install/index.html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 on ARC. (Use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arc.quota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to identify reasoning.)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directory has only 500 GB storage quota.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1.5 Million files allowed.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when running </a:t>
            </a:r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workflows with many </a:t>
            </a:r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environments and/or running in multiple folders.</a:t>
            </a: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the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 I would recommend using one of the following paths only (Can discuss);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/bulk/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sycuro_bulk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lsycuro_labshare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/username/miniconda3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/username/miniconda3 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using this location</a:t>
            </a:r>
          </a:p>
          <a:p>
            <a:pPr lvl="2"/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 can be adjusted later to reflect decision.</a:t>
            </a: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1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If you don’t have a username directory you can create a new one using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kdir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–p /bulk/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sycuro_bulk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lsycuro_labshare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</a:p>
          <a:p>
            <a:pPr lvl="1"/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kdir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–p /work/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</a:p>
          <a:p>
            <a:pPr lvl="2"/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Change directory to your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choosen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directory you want miniconda3 installed.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/bulk/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sycuro_bulk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lsycuro_labshare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</a:p>
          <a:p>
            <a:pPr lvl="3"/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Assuming you choose the following directory /work/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/username/miniconda3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Change directory </a:t>
            </a: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cd /work/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/username/miniconda3 </a:t>
            </a:r>
          </a:p>
          <a:p>
            <a:pPr lvl="2"/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Download the most recent Miniconda3 Linux 64-bit using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https://repo.anaconda.com/miniconda/Miniconda3-latest-Linux-x86_64.sh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pPr lvl="2"/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Miniconda3-latest-Linux-x86_64.sh –b –p 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/username/miniconda3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don’t see (base) at the bottom left of you screen run the following commands;</a:t>
            </a:r>
          </a:p>
          <a:p>
            <a:pPr lvl="1"/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/username/miniconda3/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~/.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bashrc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Packages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the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blast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create --name 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Activate the blast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activate 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Install blast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package.</a:t>
            </a:r>
          </a:p>
          <a:p>
            <a:pPr lvl="1"/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-c </a:t>
            </a:r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blast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Packages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 the 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 for others to use.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 export &gt;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blast_env.yaml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one can install the 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 using a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 create --file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blast_env.yaml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 the 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activate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Packages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use google to find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packages.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“blast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google entry.</a:t>
            </a:r>
          </a:p>
          <a:p>
            <a:pPr lvl="1"/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https://anaconda.org/bioconda/blast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Scroll to bottom to find the </a:t>
            </a:r>
            <a:r>
              <a:rPr lang="en-CA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command to install blast package. </a:t>
            </a:r>
          </a:p>
          <a:p>
            <a:pPr lvl="1"/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install this package run one of the following:”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-c </a:t>
            </a:r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blast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Using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with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Snakemake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using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would recommend removing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environments after the pipeline is completed to not exceed file count quota.</a:t>
            </a: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saved within the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 list.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following command to find the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2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 --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envs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find the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environments because they are long and look like a hash token string.</a:t>
            </a:r>
          </a:p>
          <a:p>
            <a:pPr lvl="2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snakemake_dir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/f501cdd03eebdd81d07efe6aff4627de</a:t>
            </a: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Environment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an issue if you don’t have experience. </a:t>
            </a: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have a short introduction to some of the basic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commands.</a:t>
            </a: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6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Useful ARC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aliases made for convenience by ARC administrators.</a:t>
            </a:r>
          </a:p>
          <a:p>
            <a:pPr lvl="1"/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arc.quota</a:t>
            </a:r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Displays the ARC quota configuration.</a:t>
            </a: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arc.hardware</a:t>
            </a:r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information for each partition. The number of nodes for each partition., number of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node, amount of RAM per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nodem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maximum wall time, 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arc.jobs</a:t>
            </a:r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Displays all the jobs running on each partition and some useful information on expected wait times.</a:t>
            </a: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Useful ARC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aliases made for convenience by ARC administrators.</a:t>
            </a:r>
          </a:p>
          <a:p>
            <a:pPr lvl="1"/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arc.limits</a:t>
            </a:r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Displays the resource and usage limits of each partition.</a:t>
            </a: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arc.nodes</a:t>
            </a:r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Displays node resource usage information on the ARC cluster.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2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Shows the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queue.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endParaRPr lang="en-CA" sz="2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-u username </a:t>
            </a: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Submit a job to the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queue.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sbatch.sh</a:t>
            </a: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7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scancel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Cancels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jobs and terminates immediately.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–u username (cancels all jobs)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job_id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(cancels only job with </a:t>
            </a:r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job_id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sjstat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List attributes of jobs under the SLURM control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sjstat</a:t>
            </a: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 a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as an interactive node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seff</a:t>
            </a:r>
            <a:r>
              <a:rPr lang="en-CA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Obtain </a:t>
            </a:r>
            <a:r>
              <a:rPr lang="en-CA" sz="2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job efficiency report of the job using the </a:t>
            </a:r>
            <a:r>
              <a:rPr lang="en-CA" sz="2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id</a:t>
            </a:r>
            <a:r>
              <a:rPr lang="en-CA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seff</a:t>
            </a:r>
            <a:r>
              <a:rPr lang="en-CA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16604937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ID: 16604937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Cluster: arc-admin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User/Group: 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State: FAILED (exit code 1)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Nodes: 1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Cores per node: 28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Utilized: 12:37:10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Efficiency: 23.57% of 2-05:32:04 core-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walltime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Wall-clock time: 01:54:43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Utilized: 13.88 GB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Efficiency: 6.31% of 220.00 GB</a:t>
            </a: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sacct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Displays accounting data for all jobs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sacct</a:t>
            </a:r>
            <a:endParaRPr lang="en-CA" sz="2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sinfo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View information about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nodes and partitions.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sinfo</a:t>
            </a: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7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 Command Guides</a:t>
            </a:r>
          </a:p>
          <a:p>
            <a:pPr lvl="1"/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https://slurm.schedmd.com/quickstart.html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https://docs.rc.fas.harvard.edu/kb/convenient-slurm-commands/</a:t>
            </a:r>
            <a:endParaRPr lang="en-CA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https://hpc.nmsu.edu/discovery/slurm/slurm-commands/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 Command </a:t>
            </a:r>
            <a:r>
              <a:rPr lang="en-C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heat sheets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https://slurm.schedmd.com/pdfs/summary.pdf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https://bioinformaticsworkbook.org/Appendix/HPC/SLURM/slurm-cheatsheat.html#gsc.tab=0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Tutorial 2: Batch Jobs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tutorial_2_slurm_jobs</a:t>
            </a:r>
          </a:p>
          <a:p>
            <a:pPr marL="457200" lvl="1" indent="0">
              <a:buNone/>
            </a:pPr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Tutorial 3: Interactive Jobs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CA" dirty="0"/>
              <a:t>tutorial_3_blast_interactive_nodes</a:t>
            </a:r>
          </a:p>
          <a:p>
            <a:pPr marL="457200" lvl="1" indent="0">
              <a:buNone/>
            </a:pPr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Tutorial 4: Batch Jobs BLAST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CA" dirty="0"/>
              <a:t>tutorial_4_blast_batch_jobs</a:t>
            </a:r>
          </a:p>
          <a:p>
            <a:pPr marL="457200" lvl="1" indent="0">
              <a:buNone/>
            </a:pPr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1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 Cluster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Research Computing (ARC) cluster at the University of Calgary.</a:t>
            </a: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 HPC Support Contact:</a:t>
            </a:r>
          </a:p>
          <a:p>
            <a:pPr lvl="1"/>
            <a:r>
              <a:rPr lang="en-CA" b="0" i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support@hpc.ucalgary.ca</a:t>
            </a:r>
            <a:endParaRPr lang="en-CA" b="0" i="0" dirty="0">
              <a:solidFill>
                <a:srgbClr val="80808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guides.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https://rcs.ucalgary.ca/ARC_Cluster_Guide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https://rcs.ucalgary.ca/RCS_Home_Page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Tutorial 5 Job Arrays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CA" dirty="0"/>
              <a:t>tutorial_5_blast_job_arrays</a:t>
            </a:r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1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take all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node you might as well take all the RAM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one else can use it if you use all the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synergy 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cores per node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245 GB ram per node</a:t>
            </a:r>
          </a:p>
          <a:p>
            <a:pPr marL="914400" lvl="2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unsure how much RAM you need. You can take all the RAM on a node you can use 0 for RAM.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US" sz="2400" dirty="0">
                <a:solidFill>
                  <a:srgbClr val="21212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--mem=0 f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command line such as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if giving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parameters in a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job shell script.</a:t>
            </a: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9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 following commands to figure out how many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 and how much RAM each node has for any given partition.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arc.hardware</a:t>
            </a:r>
            <a:r>
              <a:rPr lang="en-US" sz="20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arc.limits</a:t>
            </a:r>
            <a:endParaRPr lang="en-US" sz="2000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9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use the following formula to figure out how much RAM per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allocate on a node for a partition. 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RAM_Per_CPUs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RAM_Per_NODE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CPUs_Per_Node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synergy</a:t>
            </a:r>
          </a:p>
          <a:p>
            <a:pPr lvl="3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8.75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RAM/CPU = 245GB RAM / 28 CPUs</a:t>
            </a:r>
          </a:p>
          <a:p>
            <a:pPr marL="1371600" lvl="3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I round down if the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RAM_Per_CPU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decimal.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GB RAM</a:t>
            </a:r>
          </a:p>
          <a:p>
            <a:pPr marL="914400" lvl="2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want to use 14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get the following RAM;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CPUs x 8 GB RAM/CPU = 112 GB RAM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Technically you can give any value for --mem=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num_RAM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 server admins do not give any rule of thumb on the ARC Wiki.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previous formula can be used to obtain the maximum RAM you can allocate per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submitted a job you can use the </a:t>
            </a:r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seff</a:t>
            </a:r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to figure out a better number for RAM based on resource usage for that program. 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9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these commands for figuring out if partitions are compatible or not. Need to look at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node, RAM per node and maximum wall time. If using job arrays the %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num_jobs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option that is how many nodes you are going to need. </a:t>
            </a:r>
          </a:p>
          <a:p>
            <a:pPr lvl="1"/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arc.hardware</a:t>
            </a:r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arc.limits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--partition=cpu2017-bf05,cpu2019-bf05,cpu2021-bf24,cpu2019,cpu2021,cpu2022,cpu2013,bigmem,synergy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--time=05:00:00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--time to 24:00:00 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 back fill (bf) partitions because they have a maximum wall time of 5 hrs.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--partition=cpu2019,cpu2021,cpu2022,cpu2013,bigmem,synergy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24:00:00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97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--time to 1-00:00:00 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bigmem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 because it has a maximum wall time of 1 day but </a:t>
            </a:r>
            <a:r>
              <a:rPr lang="en-US" sz="24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wants, you to use 24:00:00 for 24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--partition=cpu2019,cpu2021,cpu2022,cpu2013,synergy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1-00:00:00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46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--mem to 190G 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cpu2019,cpu2021,cpu2013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partitions because 190G is greater than the RAM per node.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--partition=cpu2022,synergy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--time=1-00:00:00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190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81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CA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CA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-per-task to 40 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cpu2021,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cpu2013,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synergy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partitions because 40 is greater than the number of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14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--partition=cpu2019,cpu2022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--time=1-00:00:00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185GB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2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Accessing the ARC Cluster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via the secure shell protocol (SSH).</a:t>
            </a:r>
          </a:p>
          <a:p>
            <a:pPr lvl="1"/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username@arc.ucalgary.ca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via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Home Edition (Free) 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https://mobaxterm.mobatek.net/download.html</a:t>
            </a: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https://mobaxterm.mobatek.net/features.html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configure.</a:t>
            </a: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Session. Enter username,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arc.ucalgary.ca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port 22 for SSH.</a:t>
            </a:r>
          </a:p>
          <a:p>
            <a:pPr marL="914400" lvl="2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Tutorial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need help with something you can;</a:t>
            </a: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me on </a:t>
            </a:r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SycuroLab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Slack</a:t>
            </a:r>
            <a:r>
              <a:rPr lang="en-CA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lang="en-CA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lack-Lato"/>
              </a:rPr>
              <a:t>@Kevin Muirhead</a:t>
            </a:r>
            <a:r>
              <a:rPr lang="en-CA" b="0" i="0" dirty="0">
                <a:solidFill>
                  <a:schemeClr val="accent5">
                    <a:lumMod val="75000"/>
                  </a:schemeClr>
                </a:solidFill>
                <a:effectLst/>
                <a:latin typeface="Slack-Lato"/>
              </a:rPr>
              <a:t> </a:t>
            </a:r>
            <a:endParaRPr lang="en-CA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me at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kevin.muirhead@ucalgary.ca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Accessing the ARC Cluster (Home)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74868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way via server address using SSH but requires </a:t>
            </a:r>
            <a:r>
              <a:rPr lang="en-CA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FortiClientVPN</a:t>
            </a:r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access server</a:t>
            </a:r>
            <a:r>
              <a:rPr lang="en-CA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CA" sz="24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following U of C IT instructions for installing and configuring </a:t>
            </a:r>
            <a:r>
              <a:rPr lang="en-CA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FortiClientVPN</a:t>
            </a:r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off campus use only. </a:t>
            </a:r>
          </a:p>
          <a:p>
            <a:pPr lvl="1"/>
            <a:r>
              <a:rPr lang="en-CA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https://ucalgary.service-now.com/it?id=kb_article&amp;sys_id=52a169d6dbe5bc506ad32637059619cd</a:t>
            </a:r>
            <a:endParaRPr lang="en-CA" sz="20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b="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campus use U of C Secure network only.</a:t>
            </a:r>
          </a:p>
          <a:p>
            <a:pPr marL="0" indent="0">
              <a:buNone/>
            </a:pPr>
            <a:endParaRPr lang="en-CA" sz="24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Change directory (folder)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cd /path/to/directory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List directory (folder)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ls -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alth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/path/to/directory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Make directory (folder)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-p /path/to/directory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View file for contents and scroll through. (Search 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search_term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+ enter is like ctrl + f. To quit press ‘q’ to exit)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Copy files and/or folders from one location to another.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cp /path/to/file /path/to/directory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cp -rf /path/to/directory1 /path/to/directory2</a:t>
            </a:r>
          </a:p>
          <a:p>
            <a:pPr marL="914400" lvl="2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mv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Move files and/or folders from one location to another.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mv /path/to/file /path/to/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mv /path/to/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source_dir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/path/to/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Remove/Delete files and/or folders from a location. 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cp /path/to/file /path/to/directory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cp -rf /path/to/directory1 </a:t>
            </a: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: If files or folders are 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removed/deleted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it is gone 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. Always make sure you have the correct path before putting rm in a command. Especially if using rm -rf /path/to/dir. Start with cp so you do not accidently press enter on the current or parent directory. </a:t>
            </a:r>
            <a:r>
              <a:rPr lang="en-CA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wipe out the entire directory if -rf and files if not. 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line of text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to console terminal.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echo “Hello World!”</a:t>
            </a: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Concatenate files.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cat /path/to/file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cat /path/to/file1 /path/to/file2 &gt; /path/to/file3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Prints the first lines of one or more files (or piped data) to standard output.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head /path/to/file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First 10 lines by default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head -n+1 /path/to/file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First line.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header row of a table.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– Prints the last few number of lines (10 lines by default) of a certain file, then terminates.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tail /path/to/file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Last 10 lines by default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tail -n+2 /path/to/file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Skip first line.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Skip header row of a table.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8208</TotalTime>
  <Words>3379</Words>
  <Application>Microsoft Macintosh PowerPoint</Application>
  <PresentationFormat>Widescreen</PresentationFormat>
  <Paragraphs>1249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Menlo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Muirhead</dc:creator>
  <cp:lastModifiedBy>Kevin Muirhead</cp:lastModifiedBy>
  <cp:revision>336</cp:revision>
  <dcterms:created xsi:type="dcterms:W3CDTF">2022-08-18T22:46:21Z</dcterms:created>
  <dcterms:modified xsi:type="dcterms:W3CDTF">2022-10-28T07:22:13Z</dcterms:modified>
</cp:coreProperties>
</file>