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4DFD8A-50BE-47CD-C47A-78D8C0E9F1E2}" name="Sydney Wood" initials="SW" userId="2eb19ff15cf06bf2"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DDFE"/>
    <a:srgbClr val="FFE0FD"/>
    <a:srgbClr val="8BC1FF"/>
    <a:srgbClr val="FDFFE1"/>
    <a:srgbClr val="FFFFFA"/>
    <a:srgbClr val="FDFFC9"/>
    <a:srgbClr val="81CFC4"/>
    <a:srgbClr val="E8D1FF"/>
    <a:srgbClr val="8AC1FF"/>
    <a:srgbClr val="4B2E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878C6E-EF79-4236-B13D-E7F647DBAB25}" v="22" dt="2025-04-29T04:12:36.5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667" autoAdjust="0"/>
    <p:restoredTop sz="94660"/>
  </p:normalViewPr>
  <p:slideViewPr>
    <p:cSldViewPr snapToGrid="0">
      <p:cViewPr>
        <p:scale>
          <a:sx n="20" d="100"/>
          <a:sy n="20" d="100"/>
        </p:scale>
        <p:origin x="1435"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9"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dney Wood" userId="2eb19ff15cf06bf2" providerId="LiveId" clId="{20878C6E-EF79-4236-B13D-E7F647DBAB25}"/>
    <pc:docChg chg="undo custSel mod modSld">
      <pc:chgData name="Sydney Wood" userId="2eb19ff15cf06bf2" providerId="LiveId" clId="{20878C6E-EF79-4236-B13D-E7F647DBAB25}" dt="2025-04-29T05:51:14.766" v="1202" actId="403"/>
      <pc:docMkLst>
        <pc:docMk/>
      </pc:docMkLst>
      <pc:sldChg chg="addSp delSp modSp mod modCm">
        <pc:chgData name="Sydney Wood" userId="2eb19ff15cf06bf2" providerId="LiveId" clId="{20878C6E-EF79-4236-B13D-E7F647DBAB25}" dt="2025-04-29T05:51:14.766" v="1202" actId="403"/>
        <pc:sldMkLst>
          <pc:docMk/>
          <pc:sldMk cId="3464102383" sldId="256"/>
        </pc:sldMkLst>
        <pc:spChg chg="mod">
          <ac:chgData name="Sydney Wood" userId="2eb19ff15cf06bf2" providerId="LiveId" clId="{20878C6E-EF79-4236-B13D-E7F647DBAB25}" dt="2025-04-29T01:36:52.683" v="30" actId="34135"/>
          <ac:spMkLst>
            <pc:docMk/>
            <pc:sldMk cId="3464102383" sldId="256"/>
            <ac:spMk id="4" creationId="{00000000-0000-0000-0000-000000000000}"/>
          </ac:spMkLst>
        </pc:spChg>
        <pc:spChg chg="add mod">
          <ac:chgData name="Sydney Wood" userId="2eb19ff15cf06bf2" providerId="LiveId" clId="{20878C6E-EF79-4236-B13D-E7F647DBAB25}" dt="2025-04-29T02:06:05.216" v="486" actId="20577"/>
          <ac:spMkLst>
            <pc:docMk/>
            <pc:sldMk cId="3464102383" sldId="256"/>
            <ac:spMk id="5" creationId="{D0C6BBDD-099E-0AB1-7DD8-C40F0FD1022F}"/>
          </ac:spMkLst>
        </pc:spChg>
        <pc:spChg chg="mod">
          <ac:chgData name="Sydney Wood" userId="2eb19ff15cf06bf2" providerId="LiveId" clId="{20878C6E-EF79-4236-B13D-E7F647DBAB25}" dt="2025-04-29T02:22:11.360" v="938" actId="34135"/>
          <ac:spMkLst>
            <pc:docMk/>
            <pc:sldMk cId="3464102383" sldId="256"/>
            <ac:spMk id="6" creationId="{00000000-0000-0000-0000-000000000000}"/>
          </ac:spMkLst>
        </pc:spChg>
        <pc:spChg chg="del mod">
          <ac:chgData name="Sydney Wood" userId="2eb19ff15cf06bf2" providerId="LiveId" clId="{20878C6E-EF79-4236-B13D-E7F647DBAB25}" dt="2025-04-29T02:01:51.963" v="430" actId="478"/>
          <ac:spMkLst>
            <pc:docMk/>
            <pc:sldMk cId="3464102383" sldId="256"/>
            <ac:spMk id="8" creationId="{00000000-0000-0000-0000-000000000000}"/>
          </ac:spMkLst>
        </pc:spChg>
        <pc:spChg chg="mod">
          <ac:chgData name="Sydney Wood" userId="2eb19ff15cf06bf2" providerId="LiveId" clId="{20878C6E-EF79-4236-B13D-E7F647DBAB25}" dt="2025-04-29T02:19:28.996" v="833" actId="34135"/>
          <ac:spMkLst>
            <pc:docMk/>
            <pc:sldMk cId="3464102383" sldId="256"/>
            <ac:spMk id="9" creationId="{AA15F773-02BD-F9E8-B74D-49497B271D18}"/>
          </ac:spMkLst>
        </pc:spChg>
        <pc:spChg chg="add del">
          <ac:chgData name="Sydney Wood" userId="2eb19ff15cf06bf2" providerId="LiveId" clId="{20878C6E-EF79-4236-B13D-E7F647DBAB25}" dt="2025-04-29T02:18:17.681" v="759" actId="22"/>
          <ac:spMkLst>
            <pc:docMk/>
            <pc:sldMk cId="3464102383" sldId="256"/>
            <ac:spMk id="10" creationId="{8DF57FAF-D8F1-43BB-E9C1-01F689EC083C}"/>
          </ac:spMkLst>
        </pc:spChg>
        <pc:spChg chg="mod">
          <ac:chgData name="Sydney Wood" userId="2eb19ff15cf06bf2" providerId="LiveId" clId="{20878C6E-EF79-4236-B13D-E7F647DBAB25}" dt="2025-04-29T02:25:40.429" v="1059" actId="164"/>
          <ac:spMkLst>
            <pc:docMk/>
            <pc:sldMk cId="3464102383" sldId="256"/>
            <ac:spMk id="11" creationId="{00000000-0000-0000-0000-000000000000}"/>
          </ac:spMkLst>
        </pc:spChg>
        <pc:spChg chg="mod">
          <ac:chgData name="Sydney Wood" userId="2eb19ff15cf06bf2" providerId="LiveId" clId="{20878C6E-EF79-4236-B13D-E7F647DBAB25}" dt="2025-04-29T02:19:40.231" v="834" actId="34135"/>
          <ac:spMkLst>
            <pc:docMk/>
            <pc:sldMk cId="3464102383" sldId="256"/>
            <ac:spMk id="12" creationId="{00000000-0000-0000-0000-000000000000}"/>
          </ac:spMkLst>
        </pc:spChg>
        <pc:spChg chg="add mod">
          <ac:chgData name="Sydney Wood" userId="2eb19ff15cf06bf2" providerId="LiveId" clId="{20878C6E-EF79-4236-B13D-E7F647DBAB25}" dt="2025-04-29T02:18:37.483" v="760"/>
          <ac:spMkLst>
            <pc:docMk/>
            <pc:sldMk cId="3464102383" sldId="256"/>
            <ac:spMk id="14" creationId="{1F5C1AB1-7AF9-E2E0-2B3E-914F50DFEAFB}"/>
          </ac:spMkLst>
        </pc:spChg>
        <pc:spChg chg="mod">
          <ac:chgData name="Sydney Wood" userId="2eb19ff15cf06bf2" providerId="LiveId" clId="{20878C6E-EF79-4236-B13D-E7F647DBAB25}" dt="2025-04-29T02:25:11.928" v="1051" actId="1036"/>
          <ac:spMkLst>
            <pc:docMk/>
            <pc:sldMk cId="3464102383" sldId="256"/>
            <ac:spMk id="15" creationId="{00000000-0000-0000-0000-000000000000}"/>
          </ac:spMkLst>
        </pc:spChg>
        <pc:spChg chg="mod">
          <ac:chgData name="Sydney Wood" userId="2eb19ff15cf06bf2" providerId="LiveId" clId="{20878C6E-EF79-4236-B13D-E7F647DBAB25}" dt="2025-04-29T02:25:40.429" v="1059" actId="164"/>
          <ac:spMkLst>
            <pc:docMk/>
            <pc:sldMk cId="3464102383" sldId="256"/>
            <ac:spMk id="16" creationId="{00000000-0000-0000-0000-000000000000}"/>
          </ac:spMkLst>
        </pc:spChg>
        <pc:spChg chg="mod">
          <ac:chgData name="Sydney Wood" userId="2eb19ff15cf06bf2" providerId="LiveId" clId="{20878C6E-EF79-4236-B13D-E7F647DBAB25}" dt="2025-04-29T02:19:40.231" v="834" actId="34135"/>
          <ac:spMkLst>
            <pc:docMk/>
            <pc:sldMk cId="3464102383" sldId="256"/>
            <ac:spMk id="17" creationId="{00000000-0000-0000-0000-000000000000}"/>
          </ac:spMkLst>
        </pc:spChg>
        <pc:spChg chg="mod">
          <ac:chgData name="Sydney Wood" userId="2eb19ff15cf06bf2" providerId="LiveId" clId="{20878C6E-EF79-4236-B13D-E7F647DBAB25}" dt="2025-04-29T02:25:11.928" v="1051" actId="1036"/>
          <ac:spMkLst>
            <pc:docMk/>
            <pc:sldMk cId="3464102383" sldId="256"/>
            <ac:spMk id="18" creationId="{00000000-0000-0000-0000-000000000000}"/>
          </ac:spMkLst>
        </pc:spChg>
        <pc:spChg chg="mod">
          <ac:chgData name="Sydney Wood" userId="2eb19ff15cf06bf2" providerId="LiveId" clId="{20878C6E-EF79-4236-B13D-E7F647DBAB25}" dt="2025-04-29T02:19:28.996" v="833" actId="34135"/>
          <ac:spMkLst>
            <pc:docMk/>
            <pc:sldMk cId="3464102383" sldId="256"/>
            <ac:spMk id="19" creationId="{520E2089-BA8F-FA78-34A9-68948773FAAD}"/>
          </ac:spMkLst>
        </pc:spChg>
        <pc:spChg chg="mod">
          <ac:chgData name="Sydney Wood" userId="2eb19ff15cf06bf2" providerId="LiveId" clId="{20878C6E-EF79-4236-B13D-E7F647DBAB25}" dt="2025-04-29T02:25:40.429" v="1059" actId="164"/>
          <ac:spMkLst>
            <pc:docMk/>
            <pc:sldMk cId="3464102383" sldId="256"/>
            <ac:spMk id="20" creationId="{00000000-0000-0000-0000-000000000000}"/>
          </ac:spMkLst>
        </pc:spChg>
        <pc:spChg chg="mod">
          <ac:chgData name="Sydney Wood" userId="2eb19ff15cf06bf2" providerId="LiveId" clId="{20878C6E-EF79-4236-B13D-E7F647DBAB25}" dt="2025-04-29T02:19:28.996" v="833" actId="34135"/>
          <ac:spMkLst>
            <pc:docMk/>
            <pc:sldMk cId="3464102383" sldId="256"/>
            <ac:spMk id="21" creationId="{8900B810-2EED-E3D7-BA0A-700134F5784E}"/>
          </ac:spMkLst>
        </pc:spChg>
        <pc:spChg chg="add mod">
          <ac:chgData name="Sydney Wood" userId="2eb19ff15cf06bf2" providerId="LiveId" clId="{20878C6E-EF79-4236-B13D-E7F647DBAB25}" dt="2025-04-29T02:25:26.563" v="1058" actId="164"/>
          <ac:spMkLst>
            <pc:docMk/>
            <pc:sldMk cId="3464102383" sldId="256"/>
            <ac:spMk id="24" creationId="{CB808E9C-A563-32D1-2709-6CD034221FB9}"/>
          </ac:spMkLst>
        </pc:spChg>
        <pc:spChg chg="mod">
          <ac:chgData name="Sydney Wood" userId="2eb19ff15cf06bf2" providerId="LiveId" clId="{20878C6E-EF79-4236-B13D-E7F647DBAB25}" dt="2025-04-29T02:19:40.231" v="834" actId="34135"/>
          <ac:spMkLst>
            <pc:docMk/>
            <pc:sldMk cId="3464102383" sldId="256"/>
            <ac:spMk id="25" creationId="{59F1AB25-8610-4AC1-BB7E-AB78D5A71543}"/>
          </ac:spMkLst>
        </pc:spChg>
        <pc:spChg chg="add mod">
          <ac:chgData name="Sydney Wood" userId="2eb19ff15cf06bf2" providerId="LiveId" clId="{20878C6E-EF79-4236-B13D-E7F647DBAB25}" dt="2025-04-29T02:25:26.563" v="1058" actId="164"/>
          <ac:spMkLst>
            <pc:docMk/>
            <pc:sldMk cId="3464102383" sldId="256"/>
            <ac:spMk id="28" creationId="{2B9C0289-92A5-ED49-542F-F93D80A6C97A}"/>
          </ac:spMkLst>
        </pc:spChg>
        <pc:spChg chg="mod">
          <ac:chgData name="Sydney Wood" userId="2eb19ff15cf06bf2" providerId="LiveId" clId="{20878C6E-EF79-4236-B13D-E7F647DBAB25}" dt="2025-04-29T05:51:14.766" v="1202" actId="403"/>
          <ac:spMkLst>
            <pc:docMk/>
            <pc:sldMk cId="3464102383" sldId="256"/>
            <ac:spMk id="32" creationId="{00000000-0000-0000-0000-000000000000}"/>
          </ac:spMkLst>
        </pc:spChg>
        <pc:spChg chg="mod">
          <ac:chgData name="Sydney Wood" userId="2eb19ff15cf06bf2" providerId="LiveId" clId="{20878C6E-EF79-4236-B13D-E7F647DBAB25}" dt="2025-04-29T02:24:33.487" v="944" actId="1076"/>
          <ac:spMkLst>
            <pc:docMk/>
            <pc:sldMk cId="3464102383" sldId="256"/>
            <ac:spMk id="36" creationId="{00000000-0000-0000-0000-000000000000}"/>
          </ac:spMkLst>
        </pc:spChg>
        <pc:spChg chg="mod">
          <ac:chgData name="Sydney Wood" userId="2eb19ff15cf06bf2" providerId="LiveId" clId="{20878C6E-EF79-4236-B13D-E7F647DBAB25}" dt="2025-04-29T05:49:37.855" v="1201" actId="20577"/>
          <ac:spMkLst>
            <pc:docMk/>
            <pc:sldMk cId="3464102383" sldId="256"/>
            <ac:spMk id="39" creationId="{86BADFDB-BE16-514D-61BB-713F694C717C}"/>
          </ac:spMkLst>
        </pc:spChg>
        <pc:grpChg chg="add mod">
          <ac:chgData name="Sydney Wood" userId="2eb19ff15cf06bf2" providerId="LiveId" clId="{20878C6E-EF79-4236-B13D-E7F647DBAB25}" dt="2025-04-29T05:49:10.325" v="1193" actId="1036"/>
          <ac:grpSpMkLst>
            <pc:docMk/>
            <pc:sldMk cId="3464102383" sldId="256"/>
            <ac:grpSpMk id="22" creationId="{E4EAEA5B-A51B-F076-E948-70C53C026D30}"/>
          </ac:grpSpMkLst>
        </pc:grpChg>
        <pc:grpChg chg="add mod">
          <ac:chgData name="Sydney Wood" userId="2eb19ff15cf06bf2" providerId="LiveId" clId="{20878C6E-EF79-4236-B13D-E7F647DBAB25}" dt="2025-04-29T02:19:40.231" v="834" actId="34135"/>
          <ac:grpSpMkLst>
            <pc:docMk/>
            <pc:sldMk cId="3464102383" sldId="256"/>
            <ac:grpSpMk id="23" creationId="{9A44154C-8C33-9112-7A23-E2A2745920DD}"/>
          </ac:grpSpMkLst>
        </pc:grpChg>
        <pc:grpChg chg="mod">
          <ac:chgData name="Sydney Wood" userId="2eb19ff15cf06bf2" providerId="LiveId" clId="{20878C6E-EF79-4236-B13D-E7F647DBAB25}" dt="2025-04-29T01:36:52.683" v="30" actId="34135"/>
          <ac:grpSpMkLst>
            <pc:docMk/>
            <pc:sldMk cId="3464102383" sldId="256"/>
            <ac:grpSpMk id="26" creationId="{728D519E-1613-A67D-FDB6-1DCB244F4741}"/>
          </ac:grpSpMkLst>
        </pc:grpChg>
        <pc:grpChg chg="add mod">
          <ac:chgData name="Sydney Wood" userId="2eb19ff15cf06bf2" providerId="LiveId" clId="{20878C6E-EF79-4236-B13D-E7F647DBAB25}" dt="2025-04-29T02:25:26.563" v="1058" actId="164"/>
          <ac:grpSpMkLst>
            <pc:docMk/>
            <pc:sldMk cId="3464102383" sldId="256"/>
            <ac:grpSpMk id="30" creationId="{6AB4CA81-167F-19A2-A9A4-72E60813D322}"/>
          </ac:grpSpMkLst>
        </pc:grpChg>
        <pc:grpChg chg="add mod">
          <ac:chgData name="Sydney Wood" userId="2eb19ff15cf06bf2" providerId="LiveId" clId="{20878C6E-EF79-4236-B13D-E7F647DBAB25}" dt="2025-04-29T05:48:57.652" v="1189" actId="1036"/>
          <ac:grpSpMkLst>
            <pc:docMk/>
            <pc:sldMk cId="3464102383" sldId="256"/>
            <ac:grpSpMk id="31" creationId="{B088B4F6-065C-83DF-E76E-E4A5D05F827D}"/>
          </ac:grpSpMkLst>
        </pc:grpChg>
        <pc:graphicFrameChg chg="add mod modGraphic">
          <ac:chgData name="Sydney Wood" userId="2eb19ff15cf06bf2" providerId="LiveId" clId="{20878C6E-EF79-4236-B13D-E7F647DBAB25}" dt="2025-04-29T04:13:30.093" v="1183" actId="34135"/>
          <ac:graphicFrameMkLst>
            <pc:docMk/>
            <pc:sldMk cId="3464102383" sldId="256"/>
            <ac:graphicFrameMk id="3" creationId="{6558D5D7-5DFF-DE53-AFE3-4A88CD10D599}"/>
          </ac:graphicFrameMkLst>
        </pc:graphicFrameChg>
        <pc:graphicFrameChg chg="mod">
          <ac:chgData name="Sydney Wood" userId="2eb19ff15cf06bf2" providerId="LiveId" clId="{20878C6E-EF79-4236-B13D-E7F647DBAB25}" dt="2025-04-29T02:24:29.369" v="943" actId="208"/>
          <ac:graphicFrameMkLst>
            <pc:docMk/>
            <pc:sldMk cId="3464102383" sldId="256"/>
            <ac:graphicFrameMk id="27" creationId="{00000000-0000-0000-0000-000000000000}"/>
          </ac:graphicFrameMkLst>
        </pc:graphicFrameChg>
        <pc:graphicFrameChg chg="add del mod">
          <ac:chgData name="Sydney Wood" userId="2eb19ff15cf06bf2" providerId="LiveId" clId="{20878C6E-EF79-4236-B13D-E7F647DBAB25}" dt="2025-04-29T02:25:56.733" v="1100" actId="478"/>
          <ac:graphicFrameMkLst>
            <pc:docMk/>
            <pc:sldMk cId="3464102383" sldId="256"/>
            <ac:graphicFrameMk id="33" creationId="{4DBC51A9-3485-4FBF-3C7C-38474041502C}"/>
          </ac:graphicFrameMkLst>
        </pc:graphicFrameChg>
        <pc:picChg chg="add mod">
          <ac:chgData name="Sydney Wood" userId="2eb19ff15cf06bf2" providerId="LiveId" clId="{20878C6E-EF79-4236-B13D-E7F647DBAB25}" dt="2025-04-29T02:03:34.670" v="434" actId="1076"/>
          <ac:picMkLst>
            <pc:docMk/>
            <pc:sldMk cId="3464102383" sldId="256"/>
            <ac:picMk id="3" creationId="{90029794-C450-E2AB-3AE3-4D56F3AAABEE}"/>
          </ac:picMkLst>
        </pc:picChg>
        <pc:picChg chg="del">
          <ac:chgData name="Sydney Wood" userId="2eb19ff15cf06bf2" providerId="LiveId" clId="{20878C6E-EF79-4236-B13D-E7F647DBAB25}" dt="2025-04-29T01:45:40.905" v="37" actId="478"/>
          <ac:picMkLst>
            <pc:docMk/>
            <pc:sldMk cId="3464102383" sldId="256"/>
            <ac:picMk id="29" creationId="{1F853055-91FC-C9AE-53A2-1DD053DA0377}"/>
          </ac:picMkLst>
        </pc:picChg>
        <pc:picChg chg="add mod">
          <ac:chgData name="Sydney Wood" userId="2eb19ff15cf06bf2" providerId="LiveId" clId="{20878C6E-EF79-4236-B13D-E7F647DBAB25}" dt="2025-04-29T02:26:35.155" v="1105" actId="14100"/>
          <ac:picMkLst>
            <pc:docMk/>
            <pc:sldMk cId="3464102383" sldId="256"/>
            <ac:picMk id="1026" creationId="{73CF3C72-6D92-97D8-7544-51B2E8C98746}"/>
          </ac:picMkLst>
        </pc:picChg>
        <pc:extLst>
          <p:ext xmlns:p="http://schemas.openxmlformats.org/presentationml/2006/main" uri="{D6D511B9-2390-475A-947B-AFAB55BFBCF1}">
            <pc226:cmChg xmlns:pc226="http://schemas.microsoft.com/office/powerpoint/2022/06/main/command" chg="mod">
              <pc226:chgData name="Sydney Wood" userId="2eb19ff15cf06bf2" providerId="LiveId" clId="{20878C6E-EF79-4236-B13D-E7F647DBAB25}" dt="2025-04-29T04:13:15.115" v="1151" actId="20577"/>
              <pc2:cmMkLst xmlns:pc2="http://schemas.microsoft.com/office/powerpoint/2019/9/main/command">
                <pc:docMk/>
                <pc:sldMk cId="3464102383" sldId="256"/>
                <pc2:cmMk id="{3051AD31-CCA3-41C5-84B6-A1D0012E7FE2}"/>
              </pc2:cmMkLst>
            </pc226:cmChg>
          </p:ext>
        </pc:ext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B8C7A7-F203-4B9E-8863-87A096513449}"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D17A6-1AD1-419E-AF66-A75CA9202615}" type="slidenum">
              <a:rPr lang="en-US" smtClean="0"/>
              <a:t>‹#›</a:t>
            </a:fld>
            <a:endParaRPr lang="en-US"/>
          </a:p>
        </p:txBody>
      </p:sp>
    </p:spTree>
    <p:extLst>
      <p:ext uri="{BB962C8B-B14F-4D97-AF65-F5344CB8AC3E}">
        <p14:creationId xmlns:p14="http://schemas.microsoft.com/office/powerpoint/2010/main" val="531446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B8C7A7-F203-4B9E-8863-87A096513449}"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D17A6-1AD1-419E-AF66-A75CA9202615}" type="slidenum">
              <a:rPr lang="en-US" smtClean="0"/>
              <a:t>‹#›</a:t>
            </a:fld>
            <a:endParaRPr lang="en-US"/>
          </a:p>
        </p:txBody>
      </p:sp>
    </p:spTree>
    <p:extLst>
      <p:ext uri="{BB962C8B-B14F-4D97-AF65-F5344CB8AC3E}">
        <p14:creationId xmlns:p14="http://schemas.microsoft.com/office/powerpoint/2010/main" val="3171068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B8C7A7-F203-4B9E-8863-87A096513449}"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D17A6-1AD1-419E-AF66-A75CA9202615}" type="slidenum">
              <a:rPr lang="en-US" smtClean="0"/>
              <a:t>‹#›</a:t>
            </a:fld>
            <a:endParaRPr lang="en-US"/>
          </a:p>
        </p:txBody>
      </p:sp>
    </p:spTree>
    <p:extLst>
      <p:ext uri="{BB962C8B-B14F-4D97-AF65-F5344CB8AC3E}">
        <p14:creationId xmlns:p14="http://schemas.microsoft.com/office/powerpoint/2010/main" val="2174088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B8C7A7-F203-4B9E-8863-87A096513449}"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D17A6-1AD1-419E-AF66-A75CA9202615}" type="slidenum">
              <a:rPr lang="en-US" smtClean="0"/>
              <a:t>‹#›</a:t>
            </a:fld>
            <a:endParaRPr lang="en-US"/>
          </a:p>
        </p:txBody>
      </p:sp>
    </p:spTree>
    <p:extLst>
      <p:ext uri="{BB962C8B-B14F-4D97-AF65-F5344CB8AC3E}">
        <p14:creationId xmlns:p14="http://schemas.microsoft.com/office/powerpoint/2010/main" val="847774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B8C7A7-F203-4B9E-8863-87A096513449}"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D17A6-1AD1-419E-AF66-A75CA9202615}" type="slidenum">
              <a:rPr lang="en-US" smtClean="0"/>
              <a:t>‹#›</a:t>
            </a:fld>
            <a:endParaRPr lang="en-US"/>
          </a:p>
        </p:txBody>
      </p:sp>
    </p:spTree>
    <p:extLst>
      <p:ext uri="{BB962C8B-B14F-4D97-AF65-F5344CB8AC3E}">
        <p14:creationId xmlns:p14="http://schemas.microsoft.com/office/powerpoint/2010/main" val="4236540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B8C7A7-F203-4B9E-8863-87A096513449}"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D17A6-1AD1-419E-AF66-A75CA9202615}" type="slidenum">
              <a:rPr lang="en-US" smtClean="0"/>
              <a:t>‹#›</a:t>
            </a:fld>
            <a:endParaRPr lang="en-US"/>
          </a:p>
        </p:txBody>
      </p:sp>
    </p:spTree>
    <p:extLst>
      <p:ext uri="{BB962C8B-B14F-4D97-AF65-F5344CB8AC3E}">
        <p14:creationId xmlns:p14="http://schemas.microsoft.com/office/powerpoint/2010/main" val="355195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B8C7A7-F203-4B9E-8863-87A096513449}" type="datetimeFigureOut">
              <a:rPr lang="en-US" smtClean="0"/>
              <a:t>4/28/2025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3D17A6-1AD1-419E-AF66-A75CA9202615}" type="slidenum">
              <a:rPr lang="en-US" smtClean="0"/>
              <a:t>‹#›</a:t>
            </a:fld>
            <a:endParaRPr lang="en-US"/>
          </a:p>
        </p:txBody>
      </p:sp>
    </p:spTree>
    <p:extLst>
      <p:ext uri="{BB962C8B-B14F-4D97-AF65-F5344CB8AC3E}">
        <p14:creationId xmlns:p14="http://schemas.microsoft.com/office/powerpoint/2010/main" val="1128705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B8C7A7-F203-4B9E-8863-87A096513449}" type="datetimeFigureOut">
              <a:rPr lang="en-US" smtClean="0"/>
              <a:t>4/28/2025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3D17A6-1AD1-419E-AF66-A75CA9202615}" type="slidenum">
              <a:rPr lang="en-US" smtClean="0"/>
              <a:t>‹#›</a:t>
            </a:fld>
            <a:endParaRPr lang="en-US"/>
          </a:p>
        </p:txBody>
      </p:sp>
    </p:spTree>
    <p:extLst>
      <p:ext uri="{BB962C8B-B14F-4D97-AF65-F5344CB8AC3E}">
        <p14:creationId xmlns:p14="http://schemas.microsoft.com/office/powerpoint/2010/main" val="1244018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B8C7A7-F203-4B9E-8863-87A096513449}" type="datetimeFigureOut">
              <a:rPr lang="en-US" smtClean="0"/>
              <a:t>4/28/2025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3D17A6-1AD1-419E-AF66-A75CA9202615}" type="slidenum">
              <a:rPr lang="en-US" smtClean="0"/>
              <a:t>‹#›</a:t>
            </a:fld>
            <a:endParaRPr lang="en-US"/>
          </a:p>
        </p:txBody>
      </p:sp>
    </p:spTree>
    <p:extLst>
      <p:ext uri="{BB962C8B-B14F-4D97-AF65-F5344CB8AC3E}">
        <p14:creationId xmlns:p14="http://schemas.microsoft.com/office/powerpoint/2010/main" val="345239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A1B8C7A7-F203-4B9E-8863-87A096513449}"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D17A6-1AD1-419E-AF66-A75CA9202615}" type="slidenum">
              <a:rPr lang="en-US" smtClean="0"/>
              <a:t>‹#›</a:t>
            </a:fld>
            <a:endParaRPr lang="en-US"/>
          </a:p>
        </p:txBody>
      </p:sp>
    </p:spTree>
    <p:extLst>
      <p:ext uri="{BB962C8B-B14F-4D97-AF65-F5344CB8AC3E}">
        <p14:creationId xmlns:p14="http://schemas.microsoft.com/office/powerpoint/2010/main" val="3212738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A1B8C7A7-F203-4B9E-8863-87A096513449}"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D17A6-1AD1-419E-AF66-A75CA9202615}" type="slidenum">
              <a:rPr lang="en-US" smtClean="0"/>
              <a:t>‹#›</a:t>
            </a:fld>
            <a:endParaRPr lang="en-US"/>
          </a:p>
        </p:txBody>
      </p:sp>
    </p:spTree>
    <p:extLst>
      <p:ext uri="{BB962C8B-B14F-4D97-AF65-F5344CB8AC3E}">
        <p14:creationId xmlns:p14="http://schemas.microsoft.com/office/powerpoint/2010/main" val="507394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A1B8C7A7-F203-4B9E-8863-87A096513449}" type="datetimeFigureOut">
              <a:rPr lang="en-US" smtClean="0"/>
              <a:t>4/28/2025</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E3D17A6-1AD1-419E-AF66-A75CA9202615}" type="slidenum">
              <a:rPr lang="en-US" smtClean="0"/>
              <a:t>‹#›</a:t>
            </a:fld>
            <a:endParaRPr lang="en-US"/>
          </a:p>
        </p:txBody>
      </p:sp>
    </p:spTree>
    <p:extLst>
      <p:ext uri="{BB962C8B-B14F-4D97-AF65-F5344CB8AC3E}">
        <p14:creationId xmlns:p14="http://schemas.microsoft.com/office/powerpoint/2010/main" val="2909364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ounded Rectangle 39">
            <a:extLst>
              <a:ext uri="{FF2B5EF4-FFF2-40B4-BE49-F238E27FC236}">
                <a16:creationId xmlns:a16="http://schemas.microsoft.com/office/drawing/2014/main" id="{55984722-1D8D-3D28-86A4-C6CEE2F2FA62}"/>
              </a:ext>
            </a:extLst>
          </p:cNvPr>
          <p:cNvSpPr/>
          <p:nvPr/>
        </p:nvSpPr>
        <p:spPr>
          <a:xfrm>
            <a:off x="19092910" y="22676754"/>
            <a:ext cx="24871680" cy="10332720"/>
          </a:xfrm>
          <a:prstGeom prst="roundRect">
            <a:avLst/>
          </a:prstGeom>
          <a:solidFill>
            <a:srgbClr val="E6DDF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4646906" y="5745630"/>
            <a:ext cx="11364686" cy="1147558"/>
          </a:xfrm>
          <a:prstGeom prst="rect">
            <a:avLst/>
          </a:prstGeom>
          <a:noFill/>
        </p:spPr>
        <p:txBody>
          <a:bodyPr wrap="square" rtlCol="0">
            <a:spAutoFit/>
          </a:bodyPr>
          <a:lstStyle/>
          <a:p>
            <a:r>
              <a:rPr lang="en-US" sz="6857" dirty="0">
                <a:latin typeface="+mj-lt"/>
              </a:rPr>
              <a:t>Results</a:t>
            </a:r>
          </a:p>
        </p:txBody>
      </p:sp>
      <p:grpSp>
        <p:nvGrpSpPr>
          <p:cNvPr id="31" name="Group 30">
            <a:extLst>
              <a:ext uri="{FF2B5EF4-FFF2-40B4-BE49-F238E27FC236}">
                <a16:creationId xmlns:a16="http://schemas.microsoft.com/office/drawing/2014/main" id="{B088B4F6-065C-83DF-E76E-E4A5D05F827D}"/>
              </a:ext>
            </a:extLst>
          </p:cNvPr>
          <p:cNvGrpSpPr/>
          <p:nvPr/>
        </p:nvGrpSpPr>
        <p:grpSpPr>
          <a:xfrm>
            <a:off x="342898" y="5439210"/>
            <a:ext cx="13213898" cy="7834994"/>
            <a:chOff x="342898" y="5324910"/>
            <a:chExt cx="13213898" cy="7834994"/>
          </a:xfrm>
        </p:grpSpPr>
        <p:sp>
          <p:nvSpPr>
            <p:cNvPr id="11" name="TextBox 10"/>
            <p:cNvSpPr txBox="1"/>
            <p:nvPr/>
          </p:nvSpPr>
          <p:spPr>
            <a:xfrm>
              <a:off x="342898" y="5324910"/>
              <a:ext cx="11364686" cy="1147558"/>
            </a:xfrm>
            <a:prstGeom prst="rect">
              <a:avLst/>
            </a:prstGeom>
            <a:noFill/>
          </p:spPr>
          <p:txBody>
            <a:bodyPr wrap="square" rtlCol="0">
              <a:spAutoFit/>
            </a:bodyPr>
            <a:lstStyle/>
            <a:p>
              <a:r>
                <a:rPr lang="en-US" sz="6857" dirty="0">
                  <a:latin typeface="Corbel" panose="020B0503020204020204" pitchFamily="34" charset="0"/>
                </a:rPr>
                <a:t>Background</a:t>
              </a:r>
            </a:p>
          </p:txBody>
        </p:sp>
        <p:sp>
          <p:nvSpPr>
            <p:cNvPr id="20" name="TextBox 19"/>
            <p:cNvSpPr txBox="1"/>
            <p:nvPr/>
          </p:nvSpPr>
          <p:spPr>
            <a:xfrm>
              <a:off x="342898" y="6893188"/>
              <a:ext cx="13213898" cy="6266716"/>
            </a:xfrm>
            <a:prstGeom prst="rect">
              <a:avLst/>
            </a:prstGeom>
            <a:noFill/>
          </p:spPr>
          <p:txBody>
            <a:bodyPr wrap="square" rtlCol="0">
              <a:spAutoFit/>
            </a:bodyPr>
            <a:lstStyle/>
            <a:p>
              <a:r>
                <a:rPr lang="en-US" sz="4457" dirty="0">
                  <a:latin typeface="Corbel" panose="020B0503020204020204" pitchFamily="34" charset="0"/>
                </a:rPr>
                <a:t>Scaffolding provides a framework for teaching students to develop feedback literacy through iterative feedback. Feedback literacy is learners’ ability to understand and apply feedback. Instructors aim to foster feedback literacy by giving feedback that prompts deeper connections through contextualization and broad application. The current </a:t>
              </a:r>
              <a:r>
                <a:rPr lang="en-US" sz="4460" dirty="0">
                  <a:latin typeface="Corbel" panose="020B0503020204020204" pitchFamily="34" charset="0"/>
                </a:rPr>
                <a:t>study </a:t>
              </a:r>
              <a:r>
                <a:rPr lang="en-US" sz="4460" b="0" i="0" u="none" strike="noStrike" dirty="0">
                  <a:effectLst/>
                  <a:latin typeface="Corbel" panose="020B0503020204020204" pitchFamily="34" charset="0"/>
                </a:rPr>
                <a:t>examined the change of repeated mistakes over time in the context </a:t>
              </a:r>
              <a:r>
                <a:rPr lang="en-US" sz="4460" dirty="0">
                  <a:latin typeface="Corbel" panose="020B0503020204020204" pitchFamily="34" charset="0"/>
                </a:rPr>
                <a:t>of a metacognitive intervention.</a:t>
              </a:r>
              <a:endParaRPr lang="en-US" sz="4457" dirty="0">
                <a:latin typeface="Corbel" panose="020B0503020204020204" pitchFamily="34" charset="0"/>
              </a:endParaRPr>
            </a:p>
          </p:txBody>
        </p:sp>
      </p:grpSp>
      <p:grpSp>
        <p:nvGrpSpPr>
          <p:cNvPr id="26" name="Group 25">
            <a:extLst>
              <a:ext uri="{FF2B5EF4-FFF2-40B4-BE49-F238E27FC236}">
                <a16:creationId xmlns:a16="http://schemas.microsoft.com/office/drawing/2014/main" id="{728D519E-1613-A67D-FDB6-1DCB244F4741}"/>
              </a:ext>
            </a:extLst>
          </p:cNvPr>
          <p:cNvGrpSpPr>
            <a:grpSpLocks noGrp="1" noUngrp="1" noRot="1" noMove="1" noResize="1"/>
          </p:cNvGrpSpPr>
          <p:nvPr/>
        </p:nvGrpSpPr>
        <p:grpSpPr>
          <a:xfrm>
            <a:off x="0" y="-41706"/>
            <a:ext cx="43926369" cy="5434924"/>
            <a:chOff x="0" y="3938955"/>
            <a:chExt cx="43926369" cy="5434924"/>
          </a:xfrm>
        </p:grpSpPr>
        <p:sp>
          <p:nvSpPr>
            <p:cNvPr id="4" name="Rectangle 3"/>
            <p:cNvSpPr>
              <a:spLocks noGrp="1" noRot="1" noMove="1" noResize="1" noEditPoints="1" noAdjustHandles="1" noChangeArrowheads="1" noChangeShapeType="1"/>
            </p:cNvSpPr>
            <p:nvPr/>
          </p:nvSpPr>
          <p:spPr>
            <a:xfrm>
              <a:off x="0" y="3938955"/>
              <a:ext cx="43926369" cy="5434924"/>
            </a:xfrm>
            <a:prstGeom prst="rect">
              <a:avLst/>
            </a:prstGeom>
            <a:solidFill>
              <a:srgbClr val="8BC1FF">
                <a:alpha val="713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43" dirty="0">
                <a:solidFill>
                  <a:schemeClr val="tx1"/>
                </a:solidFill>
              </a:endParaRPr>
            </a:p>
          </p:txBody>
        </p:sp>
        <p:sp>
          <p:nvSpPr>
            <p:cNvPr id="32" name="TextBox 31"/>
            <p:cNvSpPr txBox="1">
              <a:spLocks noGrp="1" noRot="1" noMove="1" noResize="1" noEditPoints="1" noAdjustHandles="1" noChangeArrowheads="1" noChangeShapeType="1"/>
            </p:cNvSpPr>
            <p:nvPr/>
          </p:nvSpPr>
          <p:spPr>
            <a:xfrm>
              <a:off x="0" y="4684210"/>
              <a:ext cx="43891200" cy="4524315"/>
            </a:xfrm>
            <a:prstGeom prst="rect">
              <a:avLst/>
            </a:prstGeom>
            <a:noFill/>
          </p:spPr>
          <p:txBody>
            <a:bodyPr wrap="square" rtlCol="0">
              <a:spAutoFit/>
            </a:bodyPr>
            <a:lstStyle/>
            <a:p>
              <a:pPr algn="ctr"/>
              <a:r>
                <a:rPr lang="en-US" sz="9600" dirty="0">
                  <a:latin typeface="Corbel" panose="020B0503020204020204" pitchFamily="34" charset="0"/>
                </a:rPr>
                <a:t>Unlocking Feedback Generalization: </a:t>
              </a:r>
            </a:p>
            <a:p>
              <a:pPr algn="ctr"/>
              <a:r>
                <a:rPr lang="en-US" sz="9600" dirty="0">
                  <a:latin typeface="Corbel" panose="020B0503020204020204" pitchFamily="34" charset="0"/>
                </a:rPr>
                <a:t>The Relationship Between Metacognition, Feedback Viewing and Repeated Mistakes</a:t>
              </a:r>
            </a:p>
            <a:p>
              <a:pPr algn="ctr"/>
              <a:r>
                <a:rPr lang="en-US" sz="2400" dirty="0">
                  <a:latin typeface="Corbel" panose="020B0503020204020204" pitchFamily="34" charset="0"/>
                </a:rPr>
                <a:t> </a:t>
              </a:r>
            </a:p>
            <a:p>
              <a:pPr algn="ctr"/>
              <a:r>
                <a:rPr lang="en-US" sz="7200" dirty="0">
                  <a:latin typeface="Corbel" panose="020B0503020204020204" pitchFamily="34" charset="0"/>
                </a:rPr>
                <a:t>Xinhui Zhang, Sydney Wood, Victoria Cross</a:t>
              </a:r>
            </a:p>
          </p:txBody>
        </p:sp>
      </p:grpSp>
      <p:grpSp>
        <p:nvGrpSpPr>
          <p:cNvPr id="22" name="Group 21">
            <a:extLst>
              <a:ext uri="{FF2B5EF4-FFF2-40B4-BE49-F238E27FC236}">
                <a16:creationId xmlns:a16="http://schemas.microsoft.com/office/drawing/2014/main" id="{E4EAEA5B-A51B-F076-E948-70C53C026D30}"/>
              </a:ext>
            </a:extLst>
          </p:cNvPr>
          <p:cNvGrpSpPr>
            <a:grpSpLocks/>
          </p:cNvGrpSpPr>
          <p:nvPr/>
        </p:nvGrpSpPr>
        <p:grpSpPr>
          <a:xfrm>
            <a:off x="342898" y="13321304"/>
            <a:ext cx="13042624" cy="10457622"/>
            <a:chOff x="342898" y="13294397"/>
            <a:chExt cx="13042624" cy="10457622"/>
          </a:xfrm>
        </p:grpSpPr>
        <p:sp>
          <p:nvSpPr>
            <p:cNvPr id="9" name="TextBox 8">
              <a:extLst>
                <a:ext uri="{FF2B5EF4-FFF2-40B4-BE49-F238E27FC236}">
                  <a16:creationId xmlns:a16="http://schemas.microsoft.com/office/drawing/2014/main" id="{AA15F773-02BD-F9E8-B74D-49497B271D18}"/>
                </a:ext>
              </a:extLst>
            </p:cNvPr>
            <p:cNvSpPr txBox="1">
              <a:spLocks/>
            </p:cNvSpPr>
            <p:nvPr/>
          </p:nvSpPr>
          <p:spPr>
            <a:xfrm>
              <a:off x="342898" y="13294397"/>
              <a:ext cx="11364686" cy="1147558"/>
            </a:xfrm>
            <a:prstGeom prst="rect">
              <a:avLst/>
            </a:prstGeom>
            <a:noFill/>
          </p:spPr>
          <p:txBody>
            <a:bodyPr wrap="square" rtlCol="0">
              <a:spAutoFit/>
            </a:bodyPr>
            <a:lstStyle/>
            <a:p>
              <a:r>
                <a:rPr lang="en-US" sz="6857" dirty="0">
                  <a:latin typeface="Corbel" panose="020B0503020204020204" pitchFamily="34" charset="0"/>
                </a:rPr>
                <a:t>Predictions</a:t>
              </a:r>
            </a:p>
          </p:txBody>
        </p:sp>
        <p:sp>
          <p:nvSpPr>
            <p:cNvPr id="19" name="TextBox 18">
              <a:extLst>
                <a:ext uri="{FF2B5EF4-FFF2-40B4-BE49-F238E27FC236}">
                  <a16:creationId xmlns:a16="http://schemas.microsoft.com/office/drawing/2014/main" id="{520E2089-BA8F-FA78-34A9-68948773FAAD}"/>
                </a:ext>
              </a:extLst>
            </p:cNvPr>
            <p:cNvSpPr txBox="1">
              <a:spLocks/>
            </p:cNvSpPr>
            <p:nvPr/>
          </p:nvSpPr>
          <p:spPr>
            <a:xfrm>
              <a:off x="428800" y="14967306"/>
              <a:ext cx="12956722" cy="8784713"/>
            </a:xfrm>
            <a:prstGeom prst="rect">
              <a:avLst/>
            </a:prstGeom>
            <a:noFill/>
          </p:spPr>
          <p:txBody>
            <a:bodyPr wrap="square" rtlCol="0">
              <a:spAutoFit/>
            </a:bodyPr>
            <a:lstStyle/>
            <a:p>
              <a:pPr marL="685800" indent="-685800">
                <a:spcBef>
                  <a:spcPts val="1800"/>
                </a:spcBef>
                <a:buFont typeface="Arial" panose="020B0604020202020204" pitchFamily="34" charset="0"/>
                <a:buChar char="•"/>
              </a:pPr>
              <a:r>
                <a:rPr lang="en-US" sz="4457" dirty="0"/>
                <a:t>Hypothesis 1: Overall, students repeat a smaller percentage of mistakes on questions that are repeatedly tested.</a:t>
              </a:r>
            </a:p>
            <a:p>
              <a:pPr marL="685800" indent="-685800">
                <a:spcBef>
                  <a:spcPts val="1800"/>
                </a:spcBef>
                <a:buFont typeface="Arial" panose="020B0604020202020204" pitchFamily="34" charset="0"/>
                <a:buChar char="•"/>
              </a:pPr>
              <a:r>
                <a:rPr lang="en-US" sz="4457" dirty="0"/>
                <a:t>Hypothesis 2: Students who view feedback repeat a smaller percentage of  mistakes on subsequent exams than those who did not view feedback.</a:t>
              </a:r>
            </a:p>
            <a:p>
              <a:pPr marL="685800" indent="-685800">
                <a:spcBef>
                  <a:spcPts val="1800"/>
                </a:spcBef>
                <a:buFont typeface="Arial" panose="020B0604020202020204" pitchFamily="34" charset="0"/>
                <a:buChar char="•"/>
              </a:pPr>
              <a:r>
                <a:rPr lang="en-US" sz="4457" dirty="0"/>
                <a:t>Hypothesis 3: Controlling for feedback viewing, students in the intervention group repeat a smaller percentage of mistakes on exams after the intervention compared to before the intervention and compared to students who did not opt-in to the intervention.</a:t>
              </a:r>
            </a:p>
          </p:txBody>
        </p:sp>
        <p:sp>
          <p:nvSpPr>
            <p:cNvPr id="21" name="Rectangle 20">
              <a:extLst>
                <a:ext uri="{FF2B5EF4-FFF2-40B4-BE49-F238E27FC236}">
                  <a16:creationId xmlns:a16="http://schemas.microsoft.com/office/drawing/2014/main" id="{8900B810-2EED-E3D7-BA0A-700134F5784E}"/>
                </a:ext>
              </a:extLst>
            </p:cNvPr>
            <p:cNvSpPr>
              <a:spLocks/>
            </p:cNvSpPr>
            <p:nvPr/>
          </p:nvSpPr>
          <p:spPr>
            <a:xfrm>
              <a:off x="424215" y="14506351"/>
              <a:ext cx="12956721" cy="37879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43"/>
            </a:p>
          </p:txBody>
        </p:sp>
      </p:grpSp>
      <p:grpSp>
        <p:nvGrpSpPr>
          <p:cNvPr id="23" name="Group 22">
            <a:extLst>
              <a:ext uri="{FF2B5EF4-FFF2-40B4-BE49-F238E27FC236}">
                <a16:creationId xmlns:a16="http://schemas.microsoft.com/office/drawing/2014/main" id="{9A44154C-8C33-9112-7A23-E2A2745920DD}"/>
              </a:ext>
            </a:extLst>
          </p:cNvPr>
          <p:cNvGrpSpPr>
            <a:grpSpLocks/>
          </p:cNvGrpSpPr>
          <p:nvPr/>
        </p:nvGrpSpPr>
        <p:grpSpPr>
          <a:xfrm>
            <a:off x="541016" y="23518929"/>
            <a:ext cx="18273093" cy="8734254"/>
            <a:chOff x="562036" y="21693121"/>
            <a:chExt cx="18684640" cy="8734254"/>
          </a:xfrm>
        </p:grpSpPr>
        <p:sp>
          <p:nvSpPr>
            <p:cNvPr id="12" name="TextBox 11"/>
            <p:cNvSpPr txBox="1">
              <a:spLocks/>
            </p:cNvSpPr>
            <p:nvPr/>
          </p:nvSpPr>
          <p:spPr>
            <a:xfrm>
              <a:off x="7881990" y="21693121"/>
              <a:ext cx="11364686" cy="1147558"/>
            </a:xfrm>
            <a:prstGeom prst="rect">
              <a:avLst/>
            </a:prstGeom>
            <a:noFill/>
          </p:spPr>
          <p:txBody>
            <a:bodyPr wrap="square" rtlCol="0">
              <a:spAutoFit/>
            </a:bodyPr>
            <a:lstStyle/>
            <a:p>
              <a:r>
                <a:rPr lang="en-US" sz="6857" dirty="0">
                  <a:latin typeface="Corbel" panose="020B0503020204020204" pitchFamily="34" charset="0"/>
                </a:rPr>
                <a:t>Methods</a:t>
              </a:r>
            </a:p>
          </p:txBody>
        </p:sp>
        <p:sp>
          <p:nvSpPr>
            <p:cNvPr id="25" name="TextBox 24">
              <a:extLst>
                <a:ext uri="{FF2B5EF4-FFF2-40B4-BE49-F238E27FC236}">
                  <a16:creationId xmlns:a16="http://schemas.microsoft.com/office/drawing/2014/main" id="{59F1AB25-8610-4AC1-BB7E-AB78D5A71543}"/>
                </a:ext>
              </a:extLst>
            </p:cNvPr>
            <p:cNvSpPr txBox="1">
              <a:spLocks/>
            </p:cNvSpPr>
            <p:nvPr/>
          </p:nvSpPr>
          <p:spPr>
            <a:xfrm>
              <a:off x="562036" y="23471625"/>
              <a:ext cx="18547398" cy="6955750"/>
            </a:xfrm>
            <a:prstGeom prst="rect">
              <a:avLst/>
            </a:prstGeom>
            <a:noFill/>
          </p:spPr>
          <p:txBody>
            <a:bodyPr wrap="square" rtlCol="0">
              <a:spAutoFit/>
            </a:bodyPr>
            <a:lstStyle/>
            <a:p>
              <a:r>
                <a:rPr lang="en-US" sz="4460" b="1" dirty="0">
                  <a:latin typeface="Corbel" panose="020B0503020204020204" pitchFamily="34" charset="0"/>
                </a:rPr>
                <a:t>Participants</a:t>
              </a:r>
              <a:r>
                <a:rPr lang="en-US" sz="4460" dirty="0">
                  <a:latin typeface="Corbel" panose="020B0503020204020204" pitchFamily="34" charset="0"/>
                </a:rPr>
                <a:t>: 369 undergraduates in a research method course.</a:t>
              </a:r>
            </a:p>
            <a:p>
              <a:r>
                <a:rPr lang="en-US" sz="4460" b="1" dirty="0">
                  <a:latin typeface="Corbel" panose="020B0503020204020204" pitchFamily="34" charset="0"/>
                </a:rPr>
                <a:t>Intervention</a:t>
              </a:r>
              <a:r>
                <a:rPr lang="en-US" sz="4460" dirty="0">
                  <a:latin typeface="Corbel" panose="020B0503020204020204" pitchFamily="34" charset="0"/>
                </a:rPr>
                <a:t>: Optional metacognitive exam corrections between Exam 3  and Exam 4. </a:t>
              </a:r>
            </a:p>
            <a:p>
              <a:r>
                <a:rPr lang="en-US" sz="4460" b="1" dirty="0">
                  <a:latin typeface="Corbel" panose="020B0503020204020204" pitchFamily="34" charset="0"/>
                </a:rPr>
                <a:t>Measure</a:t>
              </a:r>
              <a:r>
                <a:rPr lang="en-US" sz="4460" dirty="0">
                  <a:latin typeface="Corbel" panose="020B0503020204020204" pitchFamily="34" charset="0"/>
                </a:rPr>
                <a:t>:</a:t>
              </a:r>
            </a:p>
            <a:p>
              <a:pPr marL="587821" indent="-587821">
                <a:buFont typeface="Arial" panose="020B0604020202020204" pitchFamily="34" charset="0"/>
                <a:buChar char="•"/>
              </a:pPr>
              <a:r>
                <a:rPr lang="en-US" sz="4460" dirty="0">
                  <a:latin typeface="Corbel" panose="020B0503020204020204" pitchFamily="34" charset="0"/>
                </a:rPr>
                <a:t>Percentage of mistakes that were repeated on subsequent exams (matched standardized rubric items across scaffolded exams /  total rubric items previously given as feedback).</a:t>
              </a:r>
            </a:p>
            <a:p>
              <a:r>
                <a:rPr lang="en-US" sz="4460" b="1" dirty="0">
                  <a:latin typeface="Corbel" panose="020B0503020204020204" pitchFamily="34" charset="0"/>
                </a:rPr>
                <a:t>Analysis</a:t>
              </a:r>
              <a:r>
                <a:rPr lang="en-US" sz="4460" dirty="0">
                  <a:latin typeface="Corbel" panose="020B0503020204020204" pitchFamily="34" charset="0"/>
                </a:rPr>
                <a:t>:</a:t>
              </a:r>
            </a:p>
            <a:p>
              <a:pPr marL="685800" indent="-685800">
                <a:buFont typeface="Arial" panose="020B0604020202020204" pitchFamily="34" charset="0"/>
                <a:buChar char="•"/>
              </a:pPr>
              <a:r>
                <a:rPr lang="en-US" sz="4460" dirty="0">
                  <a:latin typeface="Corbel" panose="020B0503020204020204" pitchFamily="34" charset="0"/>
                </a:rPr>
                <a:t>Two Multilevel Mixed-Effects Models estimated with Restricted Maximum Likelihood and Satterthwaite's t-test method</a:t>
              </a:r>
            </a:p>
          </p:txBody>
        </p:sp>
      </p:grpSp>
      <p:sp>
        <p:nvSpPr>
          <p:cNvPr id="5" name="Rectangle: Rounded Corners 4">
            <a:extLst>
              <a:ext uri="{FF2B5EF4-FFF2-40B4-BE49-F238E27FC236}">
                <a16:creationId xmlns:a16="http://schemas.microsoft.com/office/drawing/2014/main" id="{D0C6BBDD-099E-0AB1-7DD8-C40F0FD1022F}"/>
              </a:ext>
            </a:extLst>
          </p:cNvPr>
          <p:cNvSpPr/>
          <p:nvPr/>
        </p:nvSpPr>
        <p:spPr>
          <a:xfrm>
            <a:off x="14696448" y="15388129"/>
            <a:ext cx="13039454" cy="1493520"/>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Comment on non-normal distribution </a:t>
            </a:r>
          </a:p>
        </p:txBody>
      </p:sp>
      <p:sp>
        <p:nvSpPr>
          <p:cNvPr id="6" name="Rectangle 5"/>
          <p:cNvSpPr>
            <a:spLocks/>
          </p:cNvSpPr>
          <p:nvPr/>
        </p:nvSpPr>
        <p:spPr>
          <a:xfrm>
            <a:off x="13732402" y="5389581"/>
            <a:ext cx="30158798" cy="17287173"/>
          </a:xfrm>
          <a:prstGeom prst="rect">
            <a:avLst/>
          </a:prstGeom>
          <a:solidFill>
            <a:srgbClr val="FDFF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43" dirty="0">
              <a:solidFill>
                <a:schemeClr val="accent4">
                  <a:lumMod val="20000"/>
                  <a:lumOff val="80000"/>
                </a:schemeClr>
              </a:solidFill>
              <a:highlight>
                <a:srgbClr val="FFFF00"/>
              </a:highlight>
            </a:endParaRPr>
          </a:p>
        </p:txBody>
      </p:sp>
      <p:sp>
        <p:nvSpPr>
          <p:cNvPr id="2" name="Rectangle 1">
            <a:extLst>
              <a:ext uri="{FF2B5EF4-FFF2-40B4-BE49-F238E27FC236}">
                <a16:creationId xmlns:a16="http://schemas.microsoft.com/office/drawing/2014/main" id="{87EFB080-BEFB-FC21-B515-B57F50981593}"/>
              </a:ext>
            </a:extLst>
          </p:cNvPr>
          <p:cNvSpPr>
            <a:spLocks/>
          </p:cNvSpPr>
          <p:nvPr/>
        </p:nvSpPr>
        <p:spPr>
          <a:xfrm>
            <a:off x="342898" y="24609518"/>
            <a:ext cx="18653760" cy="37490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43"/>
          </a:p>
        </p:txBody>
      </p:sp>
      <p:sp>
        <p:nvSpPr>
          <p:cNvPr id="7" name="Rectangle 6">
            <a:extLst>
              <a:ext uri="{FF2B5EF4-FFF2-40B4-BE49-F238E27FC236}">
                <a16:creationId xmlns:a16="http://schemas.microsoft.com/office/drawing/2014/main" id="{28C2AE6B-EA18-9D77-647C-B578B2BEFEFE}"/>
              </a:ext>
            </a:extLst>
          </p:cNvPr>
          <p:cNvSpPr>
            <a:spLocks/>
          </p:cNvSpPr>
          <p:nvPr/>
        </p:nvSpPr>
        <p:spPr>
          <a:xfrm>
            <a:off x="424215" y="6528597"/>
            <a:ext cx="12956721" cy="37879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43"/>
          </a:p>
        </p:txBody>
      </p:sp>
      <p:graphicFrame>
        <p:nvGraphicFramePr>
          <p:cNvPr id="3" name="Table 2">
            <a:extLst>
              <a:ext uri="{FF2B5EF4-FFF2-40B4-BE49-F238E27FC236}">
                <a16:creationId xmlns:a16="http://schemas.microsoft.com/office/drawing/2014/main" id="{6558D5D7-5DFF-DE53-AFE3-4A88CD10D599}"/>
              </a:ext>
            </a:extLst>
          </p:cNvPr>
          <p:cNvGraphicFramePr>
            <a:graphicFrameLocks/>
          </p:cNvGraphicFramePr>
          <p:nvPr>
            <p:extLst>
              <p:ext uri="{D42A27DB-BD31-4B8C-83A1-F6EECF244321}">
                <p14:modId xmlns:p14="http://schemas.microsoft.com/office/powerpoint/2010/main" val="1687289145"/>
              </p:ext>
            </p:extLst>
          </p:nvPr>
        </p:nvGraphicFramePr>
        <p:xfrm>
          <a:off x="27216158" y="6283527"/>
          <a:ext cx="16135714" cy="15321713"/>
        </p:xfrm>
        <a:graphic>
          <a:graphicData uri="http://schemas.openxmlformats.org/drawingml/2006/table">
            <a:tbl>
              <a:tblPr/>
              <a:tblGrid>
                <a:gridCol w="4349409">
                  <a:extLst>
                    <a:ext uri="{9D8B030D-6E8A-4147-A177-3AD203B41FA5}">
                      <a16:colId xmlns:a16="http://schemas.microsoft.com/office/drawing/2014/main" val="1527920058"/>
                    </a:ext>
                  </a:extLst>
                </a:gridCol>
                <a:gridCol w="546829">
                  <a:extLst>
                    <a:ext uri="{9D8B030D-6E8A-4147-A177-3AD203B41FA5}">
                      <a16:colId xmlns:a16="http://schemas.microsoft.com/office/drawing/2014/main" val="1683163326"/>
                    </a:ext>
                  </a:extLst>
                </a:gridCol>
                <a:gridCol w="3802577">
                  <a:extLst>
                    <a:ext uri="{9D8B030D-6E8A-4147-A177-3AD203B41FA5}">
                      <a16:colId xmlns:a16="http://schemas.microsoft.com/office/drawing/2014/main" val="243023392"/>
                    </a:ext>
                  </a:extLst>
                </a:gridCol>
                <a:gridCol w="1581602">
                  <a:extLst>
                    <a:ext uri="{9D8B030D-6E8A-4147-A177-3AD203B41FA5}">
                      <a16:colId xmlns:a16="http://schemas.microsoft.com/office/drawing/2014/main" val="3129513609"/>
                    </a:ext>
                  </a:extLst>
                </a:gridCol>
                <a:gridCol w="1076835">
                  <a:extLst>
                    <a:ext uri="{9D8B030D-6E8A-4147-A177-3AD203B41FA5}">
                      <a16:colId xmlns:a16="http://schemas.microsoft.com/office/drawing/2014/main" val="1912173823"/>
                    </a:ext>
                  </a:extLst>
                </a:gridCol>
                <a:gridCol w="1245093">
                  <a:extLst>
                    <a:ext uri="{9D8B030D-6E8A-4147-A177-3AD203B41FA5}">
                      <a16:colId xmlns:a16="http://schemas.microsoft.com/office/drawing/2014/main" val="103504942"/>
                    </a:ext>
                  </a:extLst>
                </a:gridCol>
                <a:gridCol w="2153673">
                  <a:extLst>
                    <a:ext uri="{9D8B030D-6E8A-4147-A177-3AD203B41FA5}">
                      <a16:colId xmlns:a16="http://schemas.microsoft.com/office/drawing/2014/main" val="4145715444"/>
                    </a:ext>
                  </a:extLst>
                </a:gridCol>
                <a:gridCol w="1379696">
                  <a:extLst>
                    <a:ext uri="{9D8B030D-6E8A-4147-A177-3AD203B41FA5}">
                      <a16:colId xmlns:a16="http://schemas.microsoft.com/office/drawing/2014/main" val="2354231706"/>
                    </a:ext>
                  </a:extLst>
                </a:gridCol>
              </a:tblGrid>
              <a:tr h="617312">
                <a:tc gridSpan="2">
                  <a:txBody>
                    <a:bodyPr/>
                    <a:lstStyle/>
                    <a:p>
                      <a:pPr algn="l" fontAlgn="b"/>
                      <a:r>
                        <a:rPr lang="en-US" sz="4000" b="1" i="0" u="none" strike="noStrike" dirty="0">
                          <a:solidFill>
                            <a:srgbClr val="000000"/>
                          </a:solidFill>
                          <a:effectLst/>
                          <a:latin typeface="Times New Roman" panose="02020603050405020304" pitchFamily="18" charset="0"/>
                        </a:rPr>
                        <a:t>Model 2</a:t>
                      </a:r>
                    </a:p>
                  </a:txBody>
                  <a:tcPr marL="7620" marR="7620" marT="7620" marB="0" anchor="b">
                    <a:lnL>
                      <a:noFill/>
                    </a:lnL>
                    <a:lnR>
                      <a:noFill/>
                    </a:lnR>
                    <a:lnT>
                      <a:noFill/>
                    </a:lnT>
                    <a:lnB>
                      <a:noFill/>
                    </a:lnB>
                    <a:noFill/>
                  </a:tcPr>
                </a:tc>
                <a:tc hMerge="1">
                  <a:txBody>
                    <a:bodyPr/>
                    <a:lstStyle/>
                    <a:p>
                      <a:endParaRPr lang="en-US"/>
                    </a:p>
                  </a:txBody>
                  <a:tcPr/>
                </a:tc>
                <a:tc>
                  <a:txBody>
                    <a:bodyPr/>
                    <a:lstStyle/>
                    <a:p>
                      <a:pPr algn="l" fontAlgn="b"/>
                      <a:endParaRPr lang="en-US" sz="4000" b="1" i="0" u="none" strike="noStrike">
                        <a:solidFill>
                          <a:srgbClr val="000000"/>
                        </a:solidFill>
                        <a:effectLst/>
                        <a:latin typeface="Times New Roman" panose="02020603050405020304" pitchFamily="18" charset="0"/>
                      </a:endParaRPr>
                    </a:p>
                  </a:txBody>
                  <a:tcPr marL="7620" marR="7620" marT="7620" marB="0" anchor="b">
                    <a:lnL>
                      <a:noFill/>
                    </a:lnL>
                    <a:lnR>
                      <a:noFill/>
                    </a:lnR>
                    <a:lnT>
                      <a:noFill/>
                    </a:lnT>
                    <a:lnB>
                      <a:noFill/>
                    </a:lnB>
                    <a:noFill/>
                  </a:tcPr>
                </a:tc>
                <a:tc>
                  <a:txBody>
                    <a:bodyPr/>
                    <a:lstStyle/>
                    <a:p>
                      <a:pPr algn="l" fontAlgn="b"/>
                      <a:endParaRPr lang="en-US" sz="4000" b="0" i="0" u="none" strike="noStrike">
                        <a:solidFill>
                          <a:srgbClr val="000000"/>
                        </a:solidFill>
                        <a:effectLst/>
                        <a:latin typeface="Arial" panose="020B0604020202020204" pitchFamily="34" charset="0"/>
                      </a:endParaRPr>
                    </a:p>
                  </a:txBody>
                  <a:tcPr marL="7620" marR="7620" marT="15240" marB="15240" anchor="b">
                    <a:lnL>
                      <a:noFill/>
                    </a:lnL>
                    <a:lnR>
                      <a:noFill/>
                    </a:lnR>
                    <a:lnT>
                      <a:noFill/>
                    </a:lnT>
                    <a:lnB>
                      <a:noFill/>
                    </a:lnB>
                    <a:noFill/>
                  </a:tcPr>
                </a:tc>
                <a:tc>
                  <a:txBody>
                    <a:bodyPr/>
                    <a:lstStyle/>
                    <a:p>
                      <a:pPr algn="l" fontAlgn="b"/>
                      <a:endParaRPr lang="en-US" sz="4000" b="0" i="0" u="none" strike="noStrike">
                        <a:solidFill>
                          <a:srgbClr val="000000"/>
                        </a:solidFill>
                        <a:effectLst/>
                        <a:latin typeface="Arial" panose="020B0604020202020204" pitchFamily="34" charset="0"/>
                      </a:endParaRPr>
                    </a:p>
                  </a:txBody>
                  <a:tcPr marL="7620" marR="7620" marT="15240" marB="15240" anchor="b">
                    <a:lnL>
                      <a:noFill/>
                    </a:lnL>
                    <a:lnR>
                      <a:noFill/>
                    </a:lnR>
                    <a:lnT>
                      <a:noFill/>
                    </a:lnT>
                    <a:lnB>
                      <a:noFill/>
                    </a:lnB>
                    <a:noFill/>
                  </a:tcPr>
                </a:tc>
                <a:tc>
                  <a:txBody>
                    <a:bodyPr/>
                    <a:lstStyle/>
                    <a:p>
                      <a:pPr algn="l" fontAlgn="b"/>
                      <a:endParaRPr lang="en-US" sz="4000" b="0" i="0" u="none" strike="noStrike">
                        <a:solidFill>
                          <a:srgbClr val="000000"/>
                        </a:solidFill>
                        <a:effectLst/>
                        <a:latin typeface="Arial" panose="020B0604020202020204" pitchFamily="34" charset="0"/>
                      </a:endParaRPr>
                    </a:p>
                  </a:txBody>
                  <a:tcPr marL="7620" marR="7620" marT="15240" marB="15240" anchor="b">
                    <a:lnL>
                      <a:noFill/>
                    </a:lnL>
                    <a:lnR>
                      <a:noFill/>
                    </a:lnR>
                    <a:lnT>
                      <a:noFill/>
                    </a:lnT>
                    <a:lnB>
                      <a:noFill/>
                    </a:lnB>
                    <a:noFill/>
                  </a:tcPr>
                </a:tc>
                <a:tc>
                  <a:txBody>
                    <a:bodyPr/>
                    <a:lstStyle/>
                    <a:p>
                      <a:pPr algn="l" fontAlgn="b"/>
                      <a:endParaRPr lang="en-US" sz="4000" b="0" i="0" u="none" strike="noStrike">
                        <a:solidFill>
                          <a:srgbClr val="000000"/>
                        </a:solidFill>
                        <a:effectLst/>
                        <a:latin typeface="Arial" panose="020B0604020202020204" pitchFamily="34" charset="0"/>
                      </a:endParaRPr>
                    </a:p>
                  </a:txBody>
                  <a:tcPr marL="7620" marR="7620" marT="15240" marB="15240" anchor="b">
                    <a:lnL>
                      <a:noFill/>
                    </a:lnL>
                    <a:lnR>
                      <a:noFill/>
                    </a:lnR>
                    <a:lnT>
                      <a:noFill/>
                    </a:lnT>
                    <a:lnB>
                      <a:noFill/>
                    </a:lnB>
                    <a:noFill/>
                  </a:tcPr>
                </a:tc>
                <a:tc>
                  <a:txBody>
                    <a:bodyPr/>
                    <a:lstStyle/>
                    <a:p>
                      <a:pPr algn="l" fontAlgn="b"/>
                      <a:endParaRPr lang="en-US" sz="4000" b="0" i="0" u="none" strike="noStrike">
                        <a:solidFill>
                          <a:srgbClr val="000000"/>
                        </a:solidFill>
                        <a:effectLst/>
                        <a:latin typeface="Arial" panose="020B0604020202020204" pitchFamily="34" charset="0"/>
                      </a:endParaRPr>
                    </a:p>
                  </a:txBody>
                  <a:tcPr marL="7620" marR="7620" marT="15240" marB="15240" anchor="b">
                    <a:lnL>
                      <a:noFill/>
                    </a:lnL>
                    <a:lnR>
                      <a:noFill/>
                    </a:lnR>
                    <a:lnT>
                      <a:noFill/>
                    </a:lnT>
                    <a:lnB>
                      <a:noFill/>
                    </a:lnB>
                    <a:noFill/>
                  </a:tcPr>
                </a:tc>
                <a:extLst>
                  <a:ext uri="{0D108BD9-81ED-4DB2-BD59-A6C34878D82A}">
                    <a16:rowId xmlns:a16="http://schemas.microsoft.com/office/drawing/2014/main" val="4291451653"/>
                  </a:ext>
                </a:extLst>
              </a:tr>
              <a:tr h="950393">
                <a:tc gridSpan="8">
                  <a:txBody>
                    <a:bodyPr/>
                    <a:lstStyle/>
                    <a:p>
                      <a:pPr algn="l" fontAlgn="b"/>
                      <a:r>
                        <a:rPr lang="en-US" sz="4000" b="0" i="1" u="none" strike="noStrike" dirty="0">
                          <a:solidFill>
                            <a:srgbClr val="000000"/>
                          </a:solidFill>
                          <a:effectLst/>
                          <a:latin typeface="Times New Roman" panose="02020603050405020304" pitchFamily="18" charset="0"/>
                        </a:rPr>
                        <a:t>Percentage of Mistakes Repeated Over Time by Feedback Viewing and Group</a:t>
                      </a:r>
                    </a:p>
                  </a:txBody>
                  <a:tcPr marL="7620" marR="7620" marT="7620" marB="0" anchor="ctr">
                    <a:lnL>
                      <a:noFill/>
                    </a:lnL>
                    <a:lnR>
                      <a:noFill/>
                    </a:lnR>
                    <a:lnT>
                      <a:noFill/>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w="12700" cmpd="sng">
                      <a:noFill/>
                      <a:prstDash val="solid"/>
                    </a:lnL>
                    <a:lnT w="12700" cmpd="sng">
                      <a:noFill/>
                      <a:prstDash val="solid"/>
                    </a:lnT>
                  </a:tcPr>
                </a:tc>
                <a:tc hMerge="1">
                  <a:txBody>
                    <a:bodyPr/>
                    <a:lstStyle/>
                    <a:p>
                      <a:endParaRPr lang="en-US"/>
                    </a:p>
                  </a:txBody>
                  <a:tcPr/>
                </a:tc>
                <a:extLst>
                  <a:ext uri="{0D108BD9-81ED-4DB2-BD59-A6C34878D82A}">
                    <a16:rowId xmlns:a16="http://schemas.microsoft.com/office/drawing/2014/main" val="932858560"/>
                  </a:ext>
                </a:extLst>
              </a:tr>
              <a:tr h="617312">
                <a:tc gridSpan="2">
                  <a:txBody>
                    <a:bodyPr/>
                    <a:lstStyle/>
                    <a:p>
                      <a:pPr algn="ctr" fontAlgn="ctr"/>
                      <a:r>
                        <a:rPr lang="en-US" sz="4000" b="0" i="0" u="none" strike="noStrike" dirty="0">
                          <a:solidFill>
                            <a:srgbClr val="000000"/>
                          </a:solidFill>
                          <a:effectLst/>
                          <a:latin typeface="Times New Roman" panose="02020603050405020304" pitchFamily="18" charset="0"/>
                        </a:rPr>
                        <a:t>FIXED EFFECTS:</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a:txBody>
                    <a:bodyPr/>
                    <a:lstStyle/>
                    <a:p>
                      <a:pPr algn="l" fontAlgn="b"/>
                      <a:r>
                        <a:rPr lang="en-US" sz="4000" b="0" i="0" u="none" strike="noStrike" dirty="0">
                          <a:solidFill>
                            <a:srgbClr val="000000"/>
                          </a:solidFill>
                          <a:effectLst/>
                          <a:latin typeface="Arial" panose="020B060402020202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l-GR" sz="4000" b="0" i="1" u="none" strike="noStrike" dirty="0">
                          <a:solidFill>
                            <a:srgbClr val="000000"/>
                          </a:solidFill>
                          <a:effectLst/>
                          <a:latin typeface="Aptos Narrow" panose="020B0004020202020204" pitchFamily="34" charset="0"/>
                        </a:rPr>
                        <a:t>β</a:t>
                      </a:r>
                    </a:p>
                  </a:txBody>
                  <a:tcPr marL="7620" marR="7620" marT="15240" marB="1524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4000" b="0" i="1" u="none" strike="noStrike" dirty="0">
                          <a:solidFill>
                            <a:srgbClr val="000000"/>
                          </a:solidFill>
                          <a:effectLst/>
                          <a:latin typeface="Times New Roman" panose="02020603050405020304" pitchFamily="18" charset="0"/>
                        </a:rPr>
                        <a:t>S.E.</a:t>
                      </a: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4000" b="0" i="1" u="none" strike="noStrike">
                          <a:solidFill>
                            <a:srgbClr val="000000"/>
                          </a:solidFill>
                          <a:effectLst/>
                          <a:latin typeface="Times New Roman" panose="02020603050405020304" pitchFamily="18" charset="0"/>
                        </a:rPr>
                        <a:t>t</a:t>
                      </a: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4000" b="0" i="1" u="none" strike="noStrike" dirty="0">
                          <a:solidFill>
                            <a:srgbClr val="000000"/>
                          </a:solidFill>
                          <a:effectLst/>
                          <a:latin typeface="Times New Roman" panose="02020603050405020304" pitchFamily="18" charset="0"/>
                        </a:rPr>
                        <a:t>df</a:t>
                      </a:r>
                    </a:p>
                  </a:txBody>
                  <a:tcPr marL="7620" marR="7620" marT="7620" marB="0" anchor="b">
                    <a:lnL>
                      <a:noFill/>
                    </a:lnL>
                    <a:lnR>
                      <a:noFill/>
                    </a:lnR>
                    <a:lnB w="12700" cap="flat" cmpd="sng" algn="ctr">
                      <a:solidFill>
                        <a:srgbClr val="000000"/>
                      </a:solidFill>
                      <a:prstDash val="solid"/>
                      <a:round/>
                      <a:headEnd type="none" w="med" len="med"/>
                      <a:tailEnd type="none" w="med" len="med"/>
                    </a:lnB>
                    <a:noFill/>
                  </a:tcPr>
                </a:tc>
                <a:tc>
                  <a:txBody>
                    <a:bodyPr/>
                    <a:lstStyle/>
                    <a:p>
                      <a:pPr algn="ctr" fontAlgn="b"/>
                      <a:r>
                        <a:rPr lang="en-US" sz="4000" b="0" i="1" u="none" strike="noStrike" dirty="0">
                          <a:solidFill>
                            <a:srgbClr val="000000"/>
                          </a:solidFill>
                          <a:effectLst/>
                          <a:latin typeface="Times New Roman" panose="02020603050405020304" pitchFamily="18" charset="0"/>
                        </a:rPr>
                        <a:t>p</a:t>
                      </a: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63984019"/>
                  </a:ext>
                </a:extLst>
              </a:tr>
              <a:tr h="621792">
                <a:tc gridSpan="3">
                  <a:txBody>
                    <a:bodyPr/>
                    <a:lstStyle/>
                    <a:p>
                      <a:pPr algn="r" fontAlgn="b"/>
                      <a:r>
                        <a:rPr lang="en-US" sz="4000" b="0" i="0" u="none" strike="noStrike" dirty="0">
                          <a:solidFill>
                            <a:srgbClr val="000000"/>
                          </a:solidFill>
                          <a:effectLst/>
                          <a:latin typeface="Times New Roman" panose="02020603050405020304" pitchFamily="18" charset="0"/>
                        </a:rPr>
                        <a:t>Intercept (Opt-out | Not Viewed | Time1)</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hMerge="1">
                  <a:txBody>
                    <a:bodyPr/>
                    <a:lstStyle/>
                    <a:p>
                      <a:endParaRPr lang="en-US"/>
                    </a:p>
                  </a:txBody>
                  <a:tcPr/>
                </a:tc>
                <a:tc hMerge="1">
                  <a:txBody>
                    <a:bodyPr/>
                    <a:lstStyle/>
                    <a:p>
                      <a:endParaRPr lang="en-US"/>
                    </a:p>
                  </a:txBody>
                  <a:tcPr/>
                </a:tc>
                <a:tc>
                  <a:txBody>
                    <a:bodyPr/>
                    <a:lstStyle/>
                    <a:p>
                      <a:pPr algn="ctr" fontAlgn="b"/>
                      <a:r>
                        <a:rPr lang="en-US" sz="4000" b="0" i="0" u="none" strike="noStrike" dirty="0">
                          <a:solidFill>
                            <a:srgbClr val="000000"/>
                          </a:solidFill>
                          <a:effectLst/>
                          <a:latin typeface="Times New Roman" panose="02020603050405020304" pitchFamily="18" charset="0"/>
                        </a:rPr>
                        <a:t>14.79</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r>
                        <a:rPr lang="en-US" sz="4000" b="0" i="0" u="none" strike="noStrike" dirty="0">
                          <a:solidFill>
                            <a:srgbClr val="000000"/>
                          </a:solidFill>
                          <a:effectLst/>
                          <a:latin typeface="Times New Roman" panose="02020603050405020304" pitchFamily="18" charset="0"/>
                        </a:rPr>
                        <a:t>4.3</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r>
                        <a:rPr lang="en-US" sz="4000" b="0" i="0" u="none" strike="noStrike" dirty="0">
                          <a:solidFill>
                            <a:srgbClr val="000000"/>
                          </a:solidFill>
                          <a:effectLst/>
                          <a:latin typeface="Times New Roman" panose="02020603050405020304" pitchFamily="18" charset="0"/>
                        </a:rPr>
                        <a:t>3.48</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r>
                        <a:rPr lang="en-US" sz="4000" b="0" i="0" u="none" strike="noStrike" dirty="0">
                          <a:solidFill>
                            <a:srgbClr val="000000"/>
                          </a:solidFill>
                          <a:effectLst/>
                          <a:latin typeface="Times New Roman" panose="02020603050405020304" pitchFamily="18" charset="0"/>
                        </a:rPr>
                        <a:t>15.44</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&lt;.005</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846280420"/>
                  </a:ext>
                </a:extLst>
              </a:tr>
              <a:tr h="621792">
                <a:tc gridSpan="3">
                  <a:txBody>
                    <a:bodyPr/>
                    <a:lstStyle/>
                    <a:p>
                      <a:pPr algn="r" fontAlgn="b"/>
                      <a:r>
                        <a:rPr lang="en-US" sz="4000" b="0" i="0" u="none" strike="noStrike">
                          <a:solidFill>
                            <a:srgbClr val="000000"/>
                          </a:solidFill>
                          <a:effectLst/>
                          <a:latin typeface="Times New Roman" panose="02020603050405020304" pitchFamily="18" charset="0"/>
                        </a:rPr>
                        <a:t>Opt-out | Not Viewed | Time2</a:t>
                      </a:r>
                    </a:p>
                  </a:txBody>
                  <a:tcPr marL="7620" marR="7620" marT="7620" marB="0" anchor="b">
                    <a:lnL>
                      <a:noFill/>
                    </a:lnL>
                    <a:lnR>
                      <a:noFill/>
                    </a:lnR>
                    <a:lnT>
                      <a:noFill/>
                    </a:lnT>
                    <a:lnB>
                      <a:noFill/>
                    </a:lnB>
                    <a:noFill/>
                  </a:tcPr>
                </a:tc>
                <a:tc hMerge="1">
                  <a:txBody>
                    <a:bodyPr/>
                    <a:lstStyle/>
                    <a:p>
                      <a:endParaRPr lang="en-US"/>
                    </a:p>
                  </a:txBody>
                  <a:tcPr/>
                </a:tc>
                <a:tc hMerge="1">
                  <a:txBody>
                    <a:bodyPr/>
                    <a:lstStyle/>
                    <a:p>
                      <a:endParaRPr lang="en-US"/>
                    </a:p>
                  </a:txBody>
                  <a:tcPr/>
                </a:tc>
                <a:tc>
                  <a:txBody>
                    <a:bodyPr/>
                    <a:lstStyle/>
                    <a:p>
                      <a:pPr algn="ctr" fontAlgn="b"/>
                      <a:r>
                        <a:rPr lang="en-US" sz="4000" b="1" i="0" u="none" strike="noStrike">
                          <a:solidFill>
                            <a:srgbClr val="000000"/>
                          </a:solidFill>
                          <a:effectLst/>
                          <a:latin typeface="Times New Roman" panose="02020603050405020304" pitchFamily="18" charset="0"/>
                        </a:rPr>
                        <a:t>-6.76</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1.7</a:t>
                      </a:r>
                    </a:p>
                  </a:txBody>
                  <a:tcPr marL="7620" marR="7620" marT="7620" marB="0" anchor="b">
                    <a:lnL>
                      <a:noFill/>
                    </a:lnL>
                    <a:lnR>
                      <a:noFill/>
                    </a:lnR>
                    <a:lnT>
                      <a:noFill/>
                    </a:lnT>
                    <a:lnB>
                      <a:noFill/>
                    </a:lnB>
                    <a:noFill/>
                  </a:tcPr>
                </a:tc>
                <a:tc>
                  <a:txBody>
                    <a:bodyPr/>
                    <a:lstStyle/>
                    <a:p>
                      <a:pPr algn="ctr" fontAlgn="b"/>
                      <a:r>
                        <a:rPr lang="en-US" sz="4000" b="0" i="0" u="none" strike="noStrike" dirty="0">
                          <a:solidFill>
                            <a:srgbClr val="000000"/>
                          </a:solidFill>
                          <a:effectLst/>
                          <a:latin typeface="Times New Roman" panose="02020603050405020304" pitchFamily="18" charset="0"/>
                        </a:rPr>
                        <a:t>-4</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57.15</a:t>
                      </a:r>
                    </a:p>
                  </a:txBody>
                  <a:tcPr marL="7620" marR="7620" marT="7620" marB="0" anchor="b">
                    <a:lnL>
                      <a:noFill/>
                    </a:lnL>
                    <a:lnR>
                      <a:noFill/>
                    </a:lnR>
                    <a:lnT>
                      <a:noFill/>
                    </a:lnT>
                    <a:lnB>
                      <a:noFill/>
                    </a:lnB>
                    <a:noFill/>
                  </a:tcPr>
                </a:tc>
                <a:tc>
                  <a:txBody>
                    <a:bodyPr/>
                    <a:lstStyle/>
                    <a:p>
                      <a:pPr algn="ctr" fontAlgn="b"/>
                      <a:r>
                        <a:rPr lang="en-US" sz="4000" b="1" i="0" u="none" strike="noStrike">
                          <a:solidFill>
                            <a:srgbClr val="000000"/>
                          </a:solidFill>
                          <a:effectLst/>
                          <a:latin typeface="Times New Roman" panose="02020603050405020304" pitchFamily="18" charset="0"/>
                        </a:rPr>
                        <a:t>&lt;.001</a:t>
                      </a:r>
                    </a:p>
                  </a:txBody>
                  <a:tcPr marL="7620" marR="7620" marT="7620" marB="0" anchor="b">
                    <a:lnL>
                      <a:noFill/>
                    </a:lnL>
                    <a:lnR>
                      <a:noFill/>
                    </a:lnR>
                    <a:lnT>
                      <a:noFill/>
                    </a:lnT>
                    <a:lnB>
                      <a:noFill/>
                    </a:lnB>
                    <a:noFill/>
                  </a:tcPr>
                </a:tc>
                <a:extLst>
                  <a:ext uri="{0D108BD9-81ED-4DB2-BD59-A6C34878D82A}">
                    <a16:rowId xmlns:a16="http://schemas.microsoft.com/office/drawing/2014/main" val="1395577437"/>
                  </a:ext>
                </a:extLst>
              </a:tr>
              <a:tr h="621792">
                <a:tc gridSpan="3">
                  <a:txBody>
                    <a:bodyPr/>
                    <a:lstStyle/>
                    <a:p>
                      <a:pPr algn="r" fontAlgn="b"/>
                      <a:r>
                        <a:rPr lang="en-US" sz="4000" b="0" i="0" u="none" strike="noStrike">
                          <a:solidFill>
                            <a:srgbClr val="000000"/>
                          </a:solidFill>
                          <a:effectLst/>
                          <a:latin typeface="Times New Roman" panose="02020603050405020304" pitchFamily="18" charset="0"/>
                        </a:rPr>
                        <a:t>Opt-out | Not Viewed | Time3</a:t>
                      </a:r>
                    </a:p>
                  </a:txBody>
                  <a:tcPr marL="7620" marR="7620" marT="7620" marB="0" anchor="b">
                    <a:lnL>
                      <a:noFill/>
                    </a:lnL>
                    <a:lnR>
                      <a:noFill/>
                    </a:lnR>
                    <a:lnT>
                      <a:noFill/>
                    </a:lnT>
                    <a:lnB>
                      <a:noFill/>
                    </a:lnB>
                    <a:noFill/>
                  </a:tcPr>
                </a:tc>
                <a:tc hMerge="1">
                  <a:txBody>
                    <a:bodyPr/>
                    <a:lstStyle/>
                    <a:p>
                      <a:endParaRPr lang="en-US"/>
                    </a:p>
                  </a:txBody>
                  <a:tcPr/>
                </a:tc>
                <a:tc hMerge="1">
                  <a:txBody>
                    <a:bodyPr/>
                    <a:lstStyle/>
                    <a:p>
                      <a:endParaRPr lang="en-US"/>
                    </a:p>
                  </a:txBody>
                  <a:tcPr/>
                </a:tc>
                <a:tc>
                  <a:txBody>
                    <a:bodyPr/>
                    <a:lstStyle/>
                    <a:p>
                      <a:pPr algn="ctr" fontAlgn="b"/>
                      <a:r>
                        <a:rPr lang="en-US" sz="4000" b="1" i="0" u="none" strike="noStrike" dirty="0">
                          <a:solidFill>
                            <a:srgbClr val="000000"/>
                          </a:solidFill>
                          <a:effectLst/>
                          <a:latin typeface="Times New Roman" panose="02020603050405020304" pitchFamily="18" charset="0"/>
                        </a:rPr>
                        <a:t>-17.49</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2.3</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-0.6</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22.13</a:t>
                      </a:r>
                    </a:p>
                  </a:txBody>
                  <a:tcPr marL="7620" marR="7620" marT="7620" marB="0" anchor="b">
                    <a:lnL>
                      <a:noFill/>
                    </a:lnL>
                    <a:lnR>
                      <a:noFill/>
                    </a:lnR>
                    <a:lnT>
                      <a:noFill/>
                    </a:lnT>
                    <a:lnB>
                      <a:noFill/>
                    </a:lnB>
                    <a:noFill/>
                  </a:tcPr>
                </a:tc>
                <a:tc>
                  <a:txBody>
                    <a:bodyPr/>
                    <a:lstStyle/>
                    <a:p>
                      <a:pPr algn="ctr" fontAlgn="b"/>
                      <a:r>
                        <a:rPr lang="en-US" sz="4000" b="1" i="0" u="none" strike="noStrike">
                          <a:solidFill>
                            <a:srgbClr val="000000"/>
                          </a:solidFill>
                          <a:effectLst/>
                          <a:latin typeface="Times New Roman" panose="02020603050405020304" pitchFamily="18" charset="0"/>
                        </a:rPr>
                        <a:t>&lt;.001</a:t>
                      </a:r>
                    </a:p>
                  </a:txBody>
                  <a:tcPr marL="7620" marR="7620" marT="7620" marB="0" anchor="b">
                    <a:lnL>
                      <a:noFill/>
                    </a:lnL>
                    <a:lnR>
                      <a:noFill/>
                    </a:lnR>
                    <a:lnT>
                      <a:noFill/>
                    </a:lnT>
                    <a:lnB>
                      <a:noFill/>
                    </a:lnB>
                    <a:noFill/>
                  </a:tcPr>
                </a:tc>
                <a:extLst>
                  <a:ext uri="{0D108BD9-81ED-4DB2-BD59-A6C34878D82A}">
                    <a16:rowId xmlns:a16="http://schemas.microsoft.com/office/drawing/2014/main" val="663543714"/>
                  </a:ext>
                </a:extLst>
              </a:tr>
              <a:tr h="593344">
                <a:tc gridSpan="3">
                  <a:txBody>
                    <a:bodyPr/>
                    <a:lstStyle/>
                    <a:p>
                      <a:pPr algn="r" fontAlgn="b"/>
                      <a:r>
                        <a:rPr lang="en-US" sz="4000" b="0" i="0" u="none" strike="noStrike" dirty="0">
                          <a:solidFill>
                            <a:srgbClr val="000000"/>
                          </a:solidFill>
                          <a:effectLst/>
                          <a:latin typeface="Times New Roman" panose="02020603050405020304" pitchFamily="18" charset="0"/>
                        </a:rPr>
                        <a:t>Opt-out | Not Viewed | Time4</a:t>
                      </a:r>
                    </a:p>
                  </a:txBody>
                  <a:tcPr marL="7620" marR="7620" marT="7620" marB="0" anchor="b">
                    <a:lnL>
                      <a:noFill/>
                    </a:lnL>
                    <a:lnR>
                      <a:noFill/>
                    </a:lnR>
                    <a:lnT>
                      <a:noFill/>
                    </a:lnT>
                    <a:lnB>
                      <a:noFill/>
                    </a:lnB>
                    <a:noFill/>
                  </a:tcPr>
                </a:tc>
                <a:tc hMerge="1">
                  <a:txBody>
                    <a:bodyPr/>
                    <a:lstStyle/>
                    <a:p>
                      <a:endParaRPr lang="en-US"/>
                    </a:p>
                  </a:txBody>
                  <a:tcPr/>
                </a:tc>
                <a:tc hMerge="1">
                  <a:txBody>
                    <a:bodyPr/>
                    <a:lstStyle/>
                    <a:p>
                      <a:endParaRPr lang="en-US"/>
                    </a:p>
                  </a:txBody>
                  <a:tcPr/>
                </a:tc>
                <a:tc>
                  <a:txBody>
                    <a:bodyPr/>
                    <a:lstStyle/>
                    <a:p>
                      <a:pPr algn="ctr" fontAlgn="b"/>
                      <a:r>
                        <a:rPr lang="en-US" sz="4000" b="1" i="0" u="none" strike="noStrike">
                          <a:solidFill>
                            <a:srgbClr val="000000"/>
                          </a:solidFill>
                          <a:effectLst/>
                          <a:latin typeface="Times New Roman" panose="02020603050405020304" pitchFamily="18" charset="0"/>
                        </a:rPr>
                        <a:t>-15.74</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2.7</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-5.8</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12.64</a:t>
                      </a:r>
                    </a:p>
                  </a:txBody>
                  <a:tcPr marL="7620" marR="7620" marT="7620" marB="0" anchor="b">
                    <a:lnL>
                      <a:noFill/>
                    </a:lnL>
                    <a:lnR>
                      <a:noFill/>
                    </a:lnR>
                    <a:lnT>
                      <a:noFill/>
                    </a:lnT>
                    <a:lnB>
                      <a:noFill/>
                    </a:lnB>
                    <a:noFill/>
                  </a:tcPr>
                </a:tc>
                <a:tc>
                  <a:txBody>
                    <a:bodyPr/>
                    <a:lstStyle/>
                    <a:p>
                      <a:pPr algn="ctr" fontAlgn="b"/>
                      <a:r>
                        <a:rPr lang="en-US" sz="4000" b="1" i="0" u="none" strike="noStrike">
                          <a:solidFill>
                            <a:srgbClr val="000000"/>
                          </a:solidFill>
                          <a:effectLst/>
                          <a:latin typeface="Times New Roman" panose="02020603050405020304" pitchFamily="18" charset="0"/>
                        </a:rPr>
                        <a:t>&lt;.001</a:t>
                      </a:r>
                    </a:p>
                  </a:txBody>
                  <a:tcPr marL="7620" marR="7620" marT="7620" marB="0" anchor="b">
                    <a:lnL>
                      <a:noFill/>
                    </a:lnL>
                    <a:lnR>
                      <a:noFill/>
                    </a:lnR>
                    <a:lnT>
                      <a:noFill/>
                    </a:lnT>
                    <a:lnB>
                      <a:noFill/>
                    </a:lnB>
                    <a:noFill/>
                  </a:tcPr>
                </a:tc>
                <a:extLst>
                  <a:ext uri="{0D108BD9-81ED-4DB2-BD59-A6C34878D82A}">
                    <a16:rowId xmlns:a16="http://schemas.microsoft.com/office/drawing/2014/main" val="463551486"/>
                  </a:ext>
                </a:extLst>
              </a:tr>
              <a:tr h="621792">
                <a:tc gridSpan="3">
                  <a:txBody>
                    <a:bodyPr/>
                    <a:lstStyle/>
                    <a:p>
                      <a:pPr algn="r" fontAlgn="b"/>
                      <a:r>
                        <a:rPr lang="en-US" sz="4000" b="0" i="0" u="none" strike="noStrike" dirty="0">
                          <a:solidFill>
                            <a:srgbClr val="000000"/>
                          </a:solidFill>
                          <a:effectLst/>
                          <a:latin typeface="Times New Roman" panose="02020603050405020304" pitchFamily="18" charset="0"/>
                        </a:rPr>
                        <a:t>Opt-in | Not Viewed | Time 1</a:t>
                      </a:r>
                    </a:p>
                  </a:txBody>
                  <a:tcPr marL="7620" marR="7620" marT="7620" marB="0" anchor="b">
                    <a:lnL>
                      <a:noFill/>
                    </a:lnL>
                    <a:lnR>
                      <a:noFill/>
                    </a:lnR>
                    <a:lnT>
                      <a:noFill/>
                    </a:lnT>
                    <a:lnB>
                      <a:noFill/>
                    </a:lnB>
                    <a:noFill/>
                  </a:tcPr>
                </a:tc>
                <a:tc hMerge="1">
                  <a:txBody>
                    <a:bodyPr/>
                    <a:lstStyle/>
                    <a:p>
                      <a:endParaRPr lang="en-US"/>
                    </a:p>
                  </a:txBody>
                  <a:tcPr/>
                </a:tc>
                <a:tc hMerge="1">
                  <a:txBody>
                    <a:bodyPr/>
                    <a:lstStyle/>
                    <a:p>
                      <a:endParaRPr lang="en-US"/>
                    </a:p>
                  </a:txBody>
                  <a:tcPr/>
                </a:tc>
                <a:tc>
                  <a:txBody>
                    <a:bodyPr/>
                    <a:lstStyle/>
                    <a:p>
                      <a:pPr algn="ctr" fontAlgn="b"/>
                      <a:r>
                        <a:rPr lang="en-US" sz="4000" b="0" i="0" u="none" strike="noStrike">
                          <a:solidFill>
                            <a:srgbClr val="000000"/>
                          </a:solidFill>
                          <a:effectLst/>
                          <a:latin typeface="Times New Roman" panose="02020603050405020304" pitchFamily="18" charset="0"/>
                        </a:rPr>
                        <a:t>0.13</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1.8</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0.07</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6764.07</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0.94</a:t>
                      </a:r>
                    </a:p>
                  </a:txBody>
                  <a:tcPr marL="7620" marR="7620" marT="7620" marB="0" anchor="b">
                    <a:lnL>
                      <a:noFill/>
                    </a:lnL>
                    <a:lnR>
                      <a:noFill/>
                    </a:lnR>
                    <a:lnT>
                      <a:noFill/>
                    </a:lnT>
                    <a:lnB>
                      <a:noFill/>
                    </a:lnB>
                    <a:noFill/>
                  </a:tcPr>
                </a:tc>
                <a:extLst>
                  <a:ext uri="{0D108BD9-81ED-4DB2-BD59-A6C34878D82A}">
                    <a16:rowId xmlns:a16="http://schemas.microsoft.com/office/drawing/2014/main" val="3440878565"/>
                  </a:ext>
                </a:extLst>
              </a:tr>
              <a:tr h="621792">
                <a:tc gridSpan="3">
                  <a:txBody>
                    <a:bodyPr/>
                    <a:lstStyle/>
                    <a:p>
                      <a:pPr algn="r" fontAlgn="b"/>
                      <a:r>
                        <a:rPr lang="en-US" sz="4000" b="0" i="0" u="none" strike="noStrike" dirty="0">
                          <a:solidFill>
                            <a:srgbClr val="000000"/>
                          </a:solidFill>
                          <a:effectLst/>
                          <a:latin typeface="Times New Roman" panose="02020603050405020304" pitchFamily="18" charset="0"/>
                        </a:rPr>
                        <a:t>Opt-out | Viewed | Time 1</a:t>
                      </a:r>
                    </a:p>
                  </a:txBody>
                  <a:tcPr marL="7620" marR="7620" marT="7620" marB="0" anchor="b">
                    <a:lnL>
                      <a:noFill/>
                    </a:lnL>
                    <a:lnR>
                      <a:noFill/>
                    </a:lnR>
                    <a:lnT>
                      <a:noFill/>
                    </a:lnT>
                    <a:lnB>
                      <a:noFill/>
                    </a:lnB>
                    <a:noFill/>
                  </a:tcPr>
                </a:tc>
                <a:tc hMerge="1">
                  <a:txBody>
                    <a:bodyPr/>
                    <a:lstStyle/>
                    <a:p>
                      <a:endParaRPr lang="en-US"/>
                    </a:p>
                  </a:txBody>
                  <a:tcPr/>
                </a:tc>
                <a:tc hMerge="1">
                  <a:txBody>
                    <a:bodyPr/>
                    <a:lstStyle/>
                    <a:p>
                      <a:endParaRPr lang="en-US"/>
                    </a:p>
                  </a:txBody>
                  <a:tcPr/>
                </a:tc>
                <a:tc>
                  <a:txBody>
                    <a:bodyPr/>
                    <a:lstStyle/>
                    <a:p>
                      <a:pPr algn="ctr" fontAlgn="b"/>
                      <a:r>
                        <a:rPr lang="en-US" sz="4000" b="0" i="0" u="none" strike="noStrike">
                          <a:solidFill>
                            <a:srgbClr val="000000"/>
                          </a:solidFill>
                          <a:effectLst/>
                          <a:latin typeface="Times New Roman" panose="02020603050405020304" pitchFamily="18" charset="0"/>
                        </a:rPr>
                        <a:t>1.53</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1.4</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1.13</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12931</a:t>
                      </a:r>
                    </a:p>
                  </a:txBody>
                  <a:tcPr marL="7620" marR="7620" marT="7620" marB="0" anchor="b">
                    <a:lnL>
                      <a:noFill/>
                    </a:lnL>
                    <a:lnR>
                      <a:noFill/>
                    </a:lnR>
                    <a:lnT>
                      <a:noFill/>
                    </a:lnT>
                    <a:lnB>
                      <a:noFill/>
                    </a:lnB>
                    <a:noFill/>
                  </a:tcPr>
                </a:tc>
                <a:tc>
                  <a:txBody>
                    <a:bodyPr/>
                    <a:lstStyle/>
                    <a:p>
                      <a:pPr algn="ctr" fontAlgn="b"/>
                      <a:r>
                        <a:rPr lang="en-US" sz="4000" b="0" i="0" u="none" strike="noStrike" dirty="0">
                          <a:solidFill>
                            <a:srgbClr val="000000"/>
                          </a:solidFill>
                          <a:effectLst/>
                          <a:latin typeface="Times New Roman" panose="02020603050405020304" pitchFamily="18" charset="0"/>
                        </a:rPr>
                        <a:t>0.26</a:t>
                      </a:r>
                    </a:p>
                  </a:txBody>
                  <a:tcPr marL="7620" marR="7620" marT="7620" marB="0" anchor="b">
                    <a:lnL>
                      <a:noFill/>
                    </a:lnL>
                    <a:lnR>
                      <a:noFill/>
                    </a:lnR>
                    <a:lnT>
                      <a:noFill/>
                    </a:lnT>
                    <a:lnB>
                      <a:noFill/>
                    </a:lnB>
                    <a:noFill/>
                  </a:tcPr>
                </a:tc>
                <a:extLst>
                  <a:ext uri="{0D108BD9-81ED-4DB2-BD59-A6C34878D82A}">
                    <a16:rowId xmlns:a16="http://schemas.microsoft.com/office/drawing/2014/main" val="944817839"/>
                  </a:ext>
                </a:extLst>
              </a:tr>
              <a:tr h="621792">
                <a:tc gridSpan="3">
                  <a:txBody>
                    <a:bodyPr/>
                    <a:lstStyle/>
                    <a:p>
                      <a:pPr algn="r" fontAlgn="b"/>
                      <a:r>
                        <a:rPr lang="en-US" sz="4000" b="0" i="0" u="none" strike="noStrike">
                          <a:solidFill>
                            <a:srgbClr val="000000"/>
                          </a:solidFill>
                          <a:effectLst/>
                          <a:latin typeface="Times New Roman" panose="02020603050405020304" pitchFamily="18" charset="0"/>
                        </a:rPr>
                        <a:t>Opt-in | Not Viewed | Time 2</a:t>
                      </a:r>
                    </a:p>
                  </a:txBody>
                  <a:tcPr marL="7620" marR="7620" marT="7620" marB="0" anchor="b">
                    <a:lnL>
                      <a:noFill/>
                    </a:lnL>
                    <a:lnR>
                      <a:noFill/>
                    </a:lnR>
                    <a:lnT>
                      <a:noFill/>
                    </a:lnT>
                    <a:lnB>
                      <a:noFill/>
                    </a:lnB>
                    <a:noFill/>
                  </a:tcPr>
                </a:tc>
                <a:tc hMerge="1">
                  <a:txBody>
                    <a:bodyPr/>
                    <a:lstStyle/>
                    <a:p>
                      <a:endParaRPr lang="en-US"/>
                    </a:p>
                  </a:txBody>
                  <a:tcPr/>
                </a:tc>
                <a:tc hMerge="1">
                  <a:txBody>
                    <a:bodyPr/>
                    <a:lstStyle/>
                    <a:p>
                      <a:endParaRPr lang="en-US"/>
                    </a:p>
                  </a:txBody>
                  <a:tcPr/>
                </a:tc>
                <a:tc>
                  <a:txBody>
                    <a:bodyPr/>
                    <a:lstStyle/>
                    <a:p>
                      <a:pPr algn="ctr" fontAlgn="b"/>
                      <a:r>
                        <a:rPr lang="en-US" sz="4000" b="0" i="0" u="none" strike="noStrike">
                          <a:solidFill>
                            <a:srgbClr val="000000"/>
                          </a:solidFill>
                          <a:effectLst/>
                          <a:latin typeface="Times New Roman" panose="02020603050405020304" pitchFamily="18" charset="0"/>
                        </a:rPr>
                        <a:t>0.99</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2</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0.49</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13957.5</a:t>
                      </a:r>
                    </a:p>
                  </a:txBody>
                  <a:tcPr marL="7620" marR="7620" marT="7620" marB="0" anchor="b">
                    <a:lnL>
                      <a:noFill/>
                    </a:lnL>
                    <a:lnR>
                      <a:noFill/>
                    </a:lnR>
                    <a:lnT>
                      <a:noFill/>
                    </a:lnT>
                    <a:lnB>
                      <a:noFill/>
                    </a:lnB>
                    <a:noFill/>
                  </a:tcPr>
                </a:tc>
                <a:tc>
                  <a:txBody>
                    <a:bodyPr/>
                    <a:lstStyle/>
                    <a:p>
                      <a:pPr algn="ctr" fontAlgn="b"/>
                      <a:r>
                        <a:rPr lang="en-US" sz="4000" b="0" i="0" u="none" strike="noStrike" dirty="0">
                          <a:solidFill>
                            <a:srgbClr val="000000"/>
                          </a:solidFill>
                          <a:effectLst/>
                          <a:latin typeface="Times New Roman" panose="02020603050405020304" pitchFamily="18" charset="0"/>
                        </a:rPr>
                        <a:t>0.63</a:t>
                      </a:r>
                    </a:p>
                  </a:txBody>
                  <a:tcPr marL="7620" marR="7620" marT="7620" marB="0" anchor="b">
                    <a:lnL>
                      <a:noFill/>
                    </a:lnL>
                    <a:lnR>
                      <a:noFill/>
                    </a:lnR>
                    <a:lnT>
                      <a:noFill/>
                    </a:lnT>
                    <a:lnB>
                      <a:noFill/>
                    </a:lnB>
                    <a:noFill/>
                  </a:tcPr>
                </a:tc>
                <a:extLst>
                  <a:ext uri="{0D108BD9-81ED-4DB2-BD59-A6C34878D82A}">
                    <a16:rowId xmlns:a16="http://schemas.microsoft.com/office/drawing/2014/main" val="702134735"/>
                  </a:ext>
                </a:extLst>
              </a:tr>
              <a:tr h="621792">
                <a:tc gridSpan="3">
                  <a:txBody>
                    <a:bodyPr/>
                    <a:lstStyle/>
                    <a:p>
                      <a:pPr algn="r" fontAlgn="b"/>
                      <a:r>
                        <a:rPr lang="en-US" sz="4000" b="0" i="0" u="none" strike="noStrike">
                          <a:solidFill>
                            <a:srgbClr val="000000"/>
                          </a:solidFill>
                          <a:effectLst/>
                          <a:latin typeface="Times New Roman" panose="02020603050405020304" pitchFamily="18" charset="0"/>
                        </a:rPr>
                        <a:t>Opt-in | Not Viewed | Time 3</a:t>
                      </a:r>
                    </a:p>
                  </a:txBody>
                  <a:tcPr marL="7620" marR="7620" marT="7620" marB="0" anchor="b">
                    <a:lnL>
                      <a:noFill/>
                    </a:lnL>
                    <a:lnR>
                      <a:noFill/>
                    </a:lnR>
                    <a:lnT>
                      <a:noFill/>
                    </a:lnT>
                    <a:lnB>
                      <a:noFill/>
                    </a:lnB>
                    <a:noFill/>
                  </a:tcPr>
                </a:tc>
                <a:tc hMerge="1">
                  <a:txBody>
                    <a:bodyPr/>
                    <a:lstStyle/>
                    <a:p>
                      <a:endParaRPr lang="en-US"/>
                    </a:p>
                  </a:txBody>
                  <a:tcPr/>
                </a:tc>
                <a:tc hMerge="1">
                  <a:txBody>
                    <a:bodyPr/>
                    <a:lstStyle/>
                    <a:p>
                      <a:endParaRPr lang="en-US"/>
                    </a:p>
                  </a:txBody>
                  <a:tcPr/>
                </a:tc>
                <a:tc>
                  <a:txBody>
                    <a:bodyPr/>
                    <a:lstStyle/>
                    <a:p>
                      <a:pPr algn="ctr" fontAlgn="b"/>
                      <a:r>
                        <a:rPr lang="en-US" sz="4000" b="0" i="0" u="none" strike="noStrike">
                          <a:solidFill>
                            <a:srgbClr val="000000"/>
                          </a:solidFill>
                          <a:effectLst/>
                          <a:latin typeface="Times New Roman" panose="02020603050405020304" pitchFamily="18" charset="0"/>
                        </a:rPr>
                        <a:t>-0.79</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2.8</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-0.3</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13933.6</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0.78</a:t>
                      </a:r>
                    </a:p>
                  </a:txBody>
                  <a:tcPr marL="7620" marR="7620" marT="7620" marB="0" anchor="b">
                    <a:lnL>
                      <a:noFill/>
                    </a:lnL>
                    <a:lnR>
                      <a:noFill/>
                    </a:lnR>
                    <a:lnT>
                      <a:noFill/>
                    </a:lnT>
                    <a:lnB>
                      <a:noFill/>
                    </a:lnB>
                    <a:noFill/>
                  </a:tcPr>
                </a:tc>
                <a:extLst>
                  <a:ext uri="{0D108BD9-81ED-4DB2-BD59-A6C34878D82A}">
                    <a16:rowId xmlns:a16="http://schemas.microsoft.com/office/drawing/2014/main" val="766488421"/>
                  </a:ext>
                </a:extLst>
              </a:tr>
              <a:tr h="621792">
                <a:tc gridSpan="3">
                  <a:txBody>
                    <a:bodyPr/>
                    <a:lstStyle/>
                    <a:p>
                      <a:pPr algn="r" fontAlgn="b"/>
                      <a:r>
                        <a:rPr lang="en-US" sz="4000" b="0" i="0" u="none" strike="noStrike">
                          <a:solidFill>
                            <a:srgbClr val="000000"/>
                          </a:solidFill>
                          <a:effectLst/>
                          <a:latin typeface="Times New Roman" panose="02020603050405020304" pitchFamily="18" charset="0"/>
                        </a:rPr>
                        <a:t>Opt-in | Not Viewed | Time 4</a:t>
                      </a:r>
                    </a:p>
                  </a:txBody>
                  <a:tcPr marL="7620" marR="7620" marT="7620" marB="0" anchor="b">
                    <a:lnL>
                      <a:noFill/>
                    </a:lnL>
                    <a:lnR>
                      <a:noFill/>
                    </a:lnR>
                    <a:lnT>
                      <a:noFill/>
                    </a:lnT>
                    <a:lnB>
                      <a:noFill/>
                    </a:lnB>
                    <a:noFill/>
                  </a:tcPr>
                </a:tc>
                <a:tc hMerge="1">
                  <a:txBody>
                    <a:bodyPr/>
                    <a:lstStyle/>
                    <a:p>
                      <a:endParaRPr lang="en-US"/>
                    </a:p>
                  </a:txBody>
                  <a:tcPr/>
                </a:tc>
                <a:tc hMerge="1">
                  <a:txBody>
                    <a:bodyPr/>
                    <a:lstStyle/>
                    <a:p>
                      <a:endParaRPr lang="en-US"/>
                    </a:p>
                  </a:txBody>
                  <a:tcPr/>
                </a:tc>
                <a:tc>
                  <a:txBody>
                    <a:bodyPr/>
                    <a:lstStyle/>
                    <a:p>
                      <a:pPr algn="ctr" fontAlgn="b"/>
                      <a:r>
                        <a:rPr lang="en-US" sz="4000" b="0" i="0" u="none" strike="noStrike">
                          <a:solidFill>
                            <a:srgbClr val="000000"/>
                          </a:solidFill>
                          <a:effectLst/>
                          <a:latin typeface="Times New Roman" panose="02020603050405020304" pitchFamily="18" charset="0"/>
                        </a:rPr>
                        <a:t>-1.17</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1.9</a:t>
                      </a:r>
                    </a:p>
                  </a:txBody>
                  <a:tcPr marL="7620" marR="7620" marT="7620" marB="0" anchor="b">
                    <a:lnL>
                      <a:noFill/>
                    </a:lnL>
                    <a:lnR>
                      <a:noFill/>
                    </a:lnR>
                    <a:lnT>
                      <a:noFill/>
                    </a:lnT>
                    <a:lnB>
                      <a:noFill/>
                    </a:lnB>
                    <a:noFill/>
                  </a:tcPr>
                </a:tc>
                <a:tc>
                  <a:txBody>
                    <a:bodyPr/>
                    <a:lstStyle/>
                    <a:p>
                      <a:pPr algn="ctr" fontAlgn="b"/>
                      <a:r>
                        <a:rPr lang="en-US" sz="4000" b="0" i="0" u="none" strike="noStrike" dirty="0">
                          <a:solidFill>
                            <a:srgbClr val="000000"/>
                          </a:solidFill>
                          <a:effectLst/>
                          <a:latin typeface="Times New Roman" panose="02020603050405020304" pitchFamily="18" charset="0"/>
                        </a:rPr>
                        <a:t>-0.6</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13919.4</a:t>
                      </a:r>
                    </a:p>
                  </a:txBody>
                  <a:tcPr marL="7620" marR="7620" marT="7620" marB="0" anchor="b">
                    <a:lnL>
                      <a:noFill/>
                    </a:lnL>
                    <a:lnR>
                      <a:noFill/>
                    </a:lnR>
                    <a:lnT>
                      <a:noFill/>
                    </a:lnT>
                    <a:lnB>
                      <a:noFill/>
                    </a:lnB>
                    <a:noFill/>
                  </a:tcPr>
                </a:tc>
                <a:tc>
                  <a:txBody>
                    <a:bodyPr/>
                    <a:lstStyle/>
                    <a:p>
                      <a:pPr algn="ctr" fontAlgn="b"/>
                      <a:r>
                        <a:rPr lang="en-US" sz="4000" b="0" i="0" u="none" strike="noStrike" dirty="0">
                          <a:solidFill>
                            <a:srgbClr val="000000"/>
                          </a:solidFill>
                          <a:effectLst/>
                          <a:latin typeface="Times New Roman" panose="02020603050405020304" pitchFamily="18" charset="0"/>
                        </a:rPr>
                        <a:t>0.54</a:t>
                      </a:r>
                    </a:p>
                  </a:txBody>
                  <a:tcPr marL="7620" marR="7620" marT="7620" marB="0" anchor="b">
                    <a:lnL>
                      <a:noFill/>
                    </a:lnL>
                    <a:lnR>
                      <a:noFill/>
                    </a:lnR>
                    <a:lnT>
                      <a:noFill/>
                    </a:lnT>
                    <a:lnB>
                      <a:noFill/>
                    </a:lnB>
                    <a:noFill/>
                  </a:tcPr>
                </a:tc>
                <a:extLst>
                  <a:ext uri="{0D108BD9-81ED-4DB2-BD59-A6C34878D82A}">
                    <a16:rowId xmlns:a16="http://schemas.microsoft.com/office/drawing/2014/main" val="3288335466"/>
                  </a:ext>
                </a:extLst>
              </a:tr>
              <a:tr h="621792">
                <a:tc gridSpan="3">
                  <a:txBody>
                    <a:bodyPr/>
                    <a:lstStyle/>
                    <a:p>
                      <a:pPr algn="r" fontAlgn="b"/>
                      <a:r>
                        <a:rPr lang="en-US" sz="4000" b="0" i="0" u="none" strike="noStrike" dirty="0">
                          <a:solidFill>
                            <a:srgbClr val="000000"/>
                          </a:solidFill>
                          <a:effectLst/>
                          <a:latin typeface="Times New Roman" panose="02020603050405020304" pitchFamily="18" charset="0"/>
                        </a:rPr>
                        <a:t>Opt-out | Viewed | Time 2</a:t>
                      </a:r>
                    </a:p>
                  </a:txBody>
                  <a:tcPr marL="7620" marR="7620" marT="7620" marB="0" anchor="b">
                    <a:lnL>
                      <a:noFill/>
                    </a:lnL>
                    <a:lnR>
                      <a:noFill/>
                    </a:lnR>
                    <a:lnT>
                      <a:noFill/>
                    </a:lnT>
                    <a:lnB>
                      <a:noFill/>
                    </a:lnB>
                    <a:noFill/>
                  </a:tcPr>
                </a:tc>
                <a:tc hMerge="1">
                  <a:txBody>
                    <a:bodyPr/>
                    <a:lstStyle/>
                    <a:p>
                      <a:endParaRPr lang="en-US"/>
                    </a:p>
                  </a:txBody>
                  <a:tcPr/>
                </a:tc>
                <a:tc hMerge="1">
                  <a:txBody>
                    <a:bodyPr/>
                    <a:lstStyle/>
                    <a:p>
                      <a:endParaRPr lang="en-US"/>
                    </a:p>
                  </a:txBody>
                  <a:tcPr/>
                </a:tc>
                <a:tc>
                  <a:txBody>
                    <a:bodyPr/>
                    <a:lstStyle/>
                    <a:p>
                      <a:pPr algn="ctr" fontAlgn="b"/>
                      <a:r>
                        <a:rPr lang="en-US" sz="4000" b="0" i="0" u="none" strike="noStrike" dirty="0">
                          <a:solidFill>
                            <a:srgbClr val="000000"/>
                          </a:solidFill>
                          <a:effectLst/>
                          <a:latin typeface="Times New Roman" panose="02020603050405020304" pitchFamily="18" charset="0"/>
                        </a:rPr>
                        <a:t>-2.97</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1.6</a:t>
                      </a:r>
                    </a:p>
                  </a:txBody>
                  <a:tcPr marL="7620" marR="7620" marT="7620" marB="0" anchor="b">
                    <a:lnL>
                      <a:noFill/>
                    </a:lnL>
                    <a:lnR>
                      <a:noFill/>
                    </a:lnR>
                    <a:lnT>
                      <a:noFill/>
                    </a:lnT>
                    <a:lnB>
                      <a:noFill/>
                    </a:lnB>
                    <a:noFill/>
                  </a:tcPr>
                </a:tc>
                <a:tc>
                  <a:txBody>
                    <a:bodyPr/>
                    <a:lstStyle/>
                    <a:p>
                      <a:pPr algn="ctr" fontAlgn="b"/>
                      <a:r>
                        <a:rPr lang="en-US" sz="4000" b="0" i="0" u="none" strike="noStrike" dirty="0">
                          <a:solidFill>
                            <a:srgbClr val="000000"/>
                          </a:solidFill>
                          <a:effectLst/>
                          <a:latin typeface="Times New Roman" panose="02020603050405020304" pitchFamily="18" charset="0"/>
                        </a:rPr>
                        <a:t>-1.8</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13948</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0.07</a:t>
                      </a:r>
                    </a:p>
                  </a:txBody>
                  <a:tcPr marL="7620" marR="7620" marT="7620" marB="0" anchor="b">
                    <a:lnL>
                      <a:noFill/>
                    </a:lnL>
                    <a:lnR>
                      <a:noFill/>
                    </a:lnR>
                    <a:lnT>
                      <a:noFill/>
                    </a:lnT>
                    <a:lnB>
                      <a:noFill/>
                    </a:lnB>
                    <a:noFill/>
                  </a:tcPr>
                </a:tc>
                <a:extLst>
                  <a:ext uri="{0D108BD9-81ED-4DB2-BD59-A6C34878D82A}">
                    <a16:rowId xmlns:a16="http://schemas.microsoft.com/office/drawing/2014/main" val="4089121106"/>
                  </a:ext>
                </a:extLst>
              </a:tr>
              <a:tr h="621792">
                <a:tc gridSpan="3">
                  <a:txBody>
                    <a:bodyPr/>
                    <a:lstStyle/>
                    <a:p>
                      <a:pPr algn="r" fontAlgn="b"/>
                      <a:r>
                        <a:rPr lang="en-US" sz="4000" b="0" i="0" u="none" strike="noStrike">
                          <a:solidFill>
                            <a:srgbClr val="000000"/>
                          </a:solidFill>
                          <a:effectLst/>
                          <a:latin typeface="Times New Roman" panose="02020603050405020304" pitchFamily="18" charset="0"/>
                        </a:rPr>
                        <a:t>Opt-out | Viewed | Time 3</a:t>
                      </a:r>
                    </a:p>
                  </a:txBody>
                  <a:tcPr marL="7620" marR="7620" marT="7620" marB="0" anchor="b">
                    <a:lnL>
                      <a:noFill/>
                    </a:lnL>
                    <a:lnR>
                      <a:noFill/>
                    </a:lnR>
                    <a:lnT>
                      <a:noFill/>
                    </a:lnT>
                    <a:lnB>
                      <a:noFill/>
                    </a:lnB>
                    <a:noFill/>
                  </a:tcPr>
                </a:tc>
                <a:tc hMerge="1">
                  <a:txBody>
                    <a:bodyPr/>
                    <a:lstStyle/>
                    <a:p>
                      <a:endParaRPr lang="en-US"/>
                    </a:p>
                  </a:txBody>
                  <a:tcPr/>
                </a:tc>
                <a:tc hMerge="1">
                  <a:txBody>
                    <a:bodyPr/>
                    <a:lstStyle/>
                    <a:p>
                      <a:endParaRPr lang="en-US"/>
                    </a:p>
                  </a:txBody>
                  <a:tcPr/>
                </a:tc>
                <a:tc>
                  <a:txBody>
                    <a:bodyPr/>
                    <a:lstStyle/>
                    <a:p>
                      <a:pPr algn="ctr" fontAlgn="b"/>
                      <a:r>
                        <a:rPr lang="en-US" sz="4000" b="0" i="0" u="none" strike="noStrike">
                          <a:solidFill>
                            <a:srgbClr val="000000"/>
                          </a:solidFill>
                          <a:effectLst/>
                          <a:latin typeface="Times New Roman" panose="02020603050405020304" pitchFamily="18" charset="0"/>
                        </a:rPr>
                        <a:t>0.36</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1.7</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0.21</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13956.8</a:t>
                      </a:r>
                    </a:p>
                  </a:txBody>
                  <a:tcPr marL="7620" marR="7620" marT="7620" marB="0" anchor="b">
                    <a:lnL>
                      <a:noFill/>
                    </a:lnL>
                    <a:lnR>
                      <a:noFill/>
                    </a:lnR>
                    <a:lnT>
                      <a:noFill/>
                    </a:lnT>
                    <a:lnB>
                      <a:noFill/>
                    </a:lnB>
                    <a:noFill/>
                  </a:tcPr>
                </a:tc>
                <a:tc>
                  <a:txBody>
                    <a:bodyPr/>
                    <a:lstStyle/>
                    <a:p>
                      <a:pPr algn="ctr" fontAlgn="b"/>
                      <a:r>
                        <a:rPr lang="en-US" sz="4000" b="0" i="0" u="none" strike="noStrike" dirty="0">
                          <a:solidFill>
                            <a:srgbClr val="000000"/>
                          </a:solidFill>
                          <a:effectLst/>
                          <a:latin typeface="Times New Roman" panose="02020603050405020304" pitchFamily="18" charset="0"/>
                        </a:rPr>
                        <a:t>0.84</a:t>
                      </a:r>
                    </a:p>
                  </a:txBody>
                  <a:tcPr marL="7620" marR="7620" marT="7620" marB="0" anchor="b">
                    <a:lnL>
                      <a:noFill/>
                    </a:lnL>
                    <a:lnR>
                      <a:noFill/>
                    </a:lnR>
                    <a:lnT>
                      <a:noFill/>
                    </a:lnT>
                    <a:lnB>
                      <a:noFill/>
                    </a:lnB>
                    <a:noFill/>
                  </a:tcPr>
                </a:tc>
                <a:extLst>
                  <a:ext uri="{0D108BD9-81ED-4DB2-BD59-A6C34878D82A}">
                    <a16:rowId xmlns:a16="http://schemas.microsoft.com/office/drawing/2014/main" val="4005176525"/>
                  </a:ext>
                </a:extLst>
              </a:tr>
              <a:tr h="621792">
                <a:tc gridSpan="3">
                  <a:txBody>
                    <a:bodyPr/>
                    <a:lstStyle/>
                    <a:p>
                      <a:pPr algn="r" fontAlgn="b"/>
                      <a:r>
                        <a:rPr lang="en-US" sz="4000" b="0" i="0" u="none" strike="noStrike" dirty="0">
                          <a:solidFill>
                            <a:srgbClr val="000000"/>
                          </a:solidFill>
                          <a:effectLst/>
                          <a:latin typeface="Times New Roman" panose="02020603050405020304" pitchFamily="18" charset="0"/>
                        </a:rPr>
                        <a:t>Opt-out | Viewed | Time 4</a:t>
                      </a:r>
                    </a:p>
                  </a:txBody>
                  <a:tcPr marL="7620" marR="7620" marT="7620" marB="0" anchor="b">
                    <a:lnL>
                      <a:noFill/>
                    </a:lnL>
                    <a:lnR>
                      <a:noFill/>
                    </a:lnR>
                    <a:lnT>
                      <a:noFill/>
                    </a:lnT>
                    <a:lnB>
                      <a:noFill/>
                    </a:lnB>
                    <a:noFill/>
                  </a:tcPr>
                </a:tc>
                <a:tc hMerge="1">
                  <a:txBody>
                    <a:bodyPr/>
                    <a:lstStyle/>
                    <a:p>
                      <a:endParaRPr lang="en-US"/>
                    </a:p>
                  </a:txBody>
                  <a:tcPr/>
                </a:tc>
                <a:tc hMerge="1">
                  <a:txBody>
                    <a:bodyPr/>
                    <a:lstStyle/>
                    <a:p>
                      <a:endParaRPr lang="en-US"/>
                    </a:p>
                  </a:txBody>
                  <a:tcPr/>
                </a:tc>
                <a:tc>
                  <a:txBody>
                    <a:bodyPr/>
                    <a:lstStyle/>
                    <a:p>
                      <a:pPr algn="ctr" fontAlgn="b"/>
                      <a:r>
                        <a:rPr lang="en-US" sz="4000" b="0" i="0" u="none" strike="noStrike">
                          <a:solidFill>
                            <a:srgbClr val="000000"/>
                          </a:solidFill>
                          <a:effectLst/>
                          <a:latin typeface="Times New Roman" panose="02020603050405020304" pitchFamily="18" charset="0"/>
                        </a:rPr>
                        <a:t>-0.19</a:t>
                      </a:r>
                    </a:p>
                  </a:txBody>
                  <a:tcPr marL="7620" marR="7620" marT="7620" marB="0" anchor="b">
                    <a:lnL>
                      <a:noFill/>
                    </a:lnL>
                    <a:lnR>
                      <a:noFill/>
                    </a:lnR>
                    <a:lnT>
                      <a:noFill/>
                    </a:lnT>
                    <a:lnB>
                      <a:noFill/>
                    </a:lnB>
                    <a:noFill/>
                  </a:tcPr>
                </a:tc>
                <a:tc>
                  <a:txBody>
                    <a:bodyPr/>
                    <a:lstStyle/>
                    <a:p>
                      <a:pPr algn="ctr" fontAlgn="b"/>
                      <a:r>
                        <a:rPr lang="en-US" sz="4000" b="0" i="0" u="none" strike="noStrike" dirty="0">
                          <a:solidFill>
                            <a:srgbClr val="000000"/>
                          </a:solidFill>
                          <a:effectLst/>
                          <a:latin typeface="Times New Roman" panose="02020603050405020304" pitchFamily="18" charset="0"/>
                        </a:rPr>
                        <a:t>1.5</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-0.1</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13812.3</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0.9</a:t>
                      </a:r>
                    </a:p>
                  </a:txBody>
                  <a:tcPr marL="7620" marR="7620" marT="7620" marB="0" anchor="b">
                    <a:lnL>
                      <a:noFill/>
                    </a:lnL>
                    <a:lnR>
                      <a:noFill/>
                    </a:lnR>
                    <a:lnT>
                      <a:noFill/>
                    </a:lnT>
                    <a:lnB>
                      <a:noFill/>
                    </a:lnB>
                    <a:noFill/>
                  </a:tcPr>
                </a:tc>
                <a:extLst>
                  <a:ext uri="{0D108BD9-81ED-4DB2-BD59-A6C34878D82A}">
                    <a16:rowId xmlns:a16="http://schemas.microsoft.com/office/drawing/2014/main" val="9718649"/>
                  </a:ext>
                </a:extLst>
              </a:tr>
              <a:tr h="621792">
                <a:tc gridSpan="3">
                  <a:txBody>
                    <a:bodyPr/>
                    <a:lstStyle/>
                    <a:p>
                      <a:pPr algn="r" fontAlgn="b"/>
                      <a:r>
                        <a:rPr lang="en-US" sz="4000" b="0" i="0" u="none" strike="noStrike" dirty="0">
                          <a:solidFill>
                            <a:srgbClr val="000000"/>
                          </a:solidFill>
                          <a:effectLst/>
                          <a:latin typeface="Times New Roman" panose="02020603050405020304" pitchFamily="18" charset="0"/>
                        </a:rPr>
                        <a:t>Opt-in | Viewed | Time1</a:t>
                      </a:r>
                    </a:p>
                  </a:txBody>
                  <a:tcPr marL="7620" marR="7620" marT="7620" marB="0" anchor="b">
                    <a:lnL>
                      <a:noFill/>
                    </a:lnL>
                    <a:lnR>
                      <a:noFill/>
                    </a:lnR>
                    <a:lnT>
                      <a:noFill/>
                    </a:lnT>
                    <a:lnB>
                      <a:noFill/>
                    </a:lnB>
                    <a:noFill/>
                  </a:tcPr>
                </a:tc>
                <a:tc hMerge="1">
                  <a:txBody>
                    <a:bodyPr/>
                    <a:lstStyle/>
                    <a:p>
                      <a:endParaRPr lang="en-US"/>
                    </a:p>
                  </a:txBody>
                  <a:tcPr/>
                </a:tc>
                <a:tc hMerge="1">
                  <a:txBody>
                    <a:bodyPr/>
                    <a:lstStyle/>
                    <a:p>
                      <a:endParaRPr lang="en-US"/>
                    </a:p>
                  </a:txBody>
                  <a:tcPr/>
                </a:tc>
                <a:tc>
                  <a:txBody>
                    <a:bodyPr/>
                    <a:lstStyle/>
                    <a:p>
                      <a:pPr algn="ctr" fontAlgn="b"/>
                      <a:r>
                        <a:rPr lang="en-US" sz="4000" b="1" i="0" u="none" strike="noStrike">
                          <a:solidFill>
                            <a:srgbClr val="000000"/>
                          </a:solidFill>
                          <a:effectLst/>
                          <a:latin typeface="Times New Roman" panose="02020603050405020304" pitchFamily="18" charset="0"/>
                        </a:rPr>
                        <a:t>-4.61</a:t>
                      </a:r>
                    </a:p>
                  </a:txBody>
                  <a:tcPr marL="7620" marR="7620" marT="7620" marB="0" anchor="b">
                    <a:lnL>
                      <a:noFill/>
                    </a:lnL>
                    <a:lnR>
                      <a:noFill/>
                    </a:lnR>
                    <a:lnT>
                      <a:noFill/>
                    </a:lnT>
                    <a:lnB>
                      <a:noFill/>
                    </a:lnB>
                    <a:noFill/>
                  </a:tcPr>
                </a:tc>
                <a:tc>
                  <a:txBody>
                    <a:bodyPr/>
                    <a:lstStyle/>
                    <a:p>
                      <a:pPr algn="ctr" fontAlgn="b"/>
                      <a:r>
                        <a:rPr lang="en-US" sz="4000" b="0" i="0" u="none" strike="noStrike" dirty="0">
                          <a:solidFill>
                            <a:srgbClr val="000000"/>
                          </a:solidFill>
                          <a:effectLst/>
                          <a:latin typeface="Times New Roman" panose="02020603050405020304" pitchFamily="18" charset="0"/>
                        </a:rPr>
                        <a:t>2</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-2.3</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13333.7</a:t>
                      </a:r>
                    </a:p>
                  </a:txBody>
                  <a:tcPr marL="7620" marR="7620" marT="7620" marB="0" anchor="b">
                    <a:lnL>
                      <a:noFill/>
                    </a:lnL>
                    <a:lnR>
                      <a:noFill/>
                    </a:lnR>
                    <a:lnT>
                      <a:noFill/>
                    </a:lnT>
                    <a:lnB>
                      <a:noFill/>
                    </a:lnB>
                    <a:noFill/>
                  </a:tcPr>
                </a:tc>
                <a:tc>
                  <a:txBody>
                    <a:bodyPr/>
                    <a:lstStyle/>
                    <a:p>
                      <a:pPr algn="ctr" fontAlgn="b"/>
                      <a:r>
                        <a:rPr lang="en-US" sz="4000" b="1" i="0" u="none" strike="noStrike" dirty="0">
                          <a:solidFill>
                            <a:srgbClr val="000000"/>
                          </a:solidFill>
                          <a:effectLst/>
                          <a:latin typeface="Times New Roman" panose="02020603050405020304" pitchFamily="18" charset="0"/>
                        </a:rPr>
                        <a:t>0.02</a:t>
                      </a:r>
                    </a:p>
                  </a:txBody>
                  <a:tcPr marL="7620" marR="7620" marT="7620" marB="0" anchor="b">
                    <a:lnL>
                      <a:noFill/>
                    </a:lnL>
                    <a:lnR>
                      <a:noFill/>
                    </a:lnR>
                    <a:lnT>
                      <a:noFill/>
                    </a:lnT>
                    <a:lnB>
                      <a:noFill/>
                    </a:lnB>
                    <a:noFill/>
                  </a:tcPr>
                </a:tc>
                <a:extLst>
                  <a:ext uri="{0D108BD9-81ED-4DB2-BD59-A6C34878D82A}">
                    <a16:rowId xmlns:a16="http://schemas.microsoft.com/office/drawing/2014/main" val="4018609346"/>
                  </a:ext>
                </a:extLst>
              </a:tr>
              <a:tr h="621792">
                <a:tc gridSpan="3">
                  <a:txBody>
                    <a:bodyPr/>
                    <a:lstStyle/>
                    <a:p>
                      <a:pPr algn="r" fontAlgn="b"/>
                      <a:r>
                        <a:rPr lang="en-US" sz="4000" b="0" i="0" u="none" strike="noStrike" dirty="0">
                          <a:solidFill>
                            <a:srgbClr val="000000"/>
                          </a:solidFill>
                          <a:effectLst/>
                          <a:latin typeface="Times New Roman" panose="02020603050405020304" pitchFamily="18" charset="0"/>
                        </a:rPr>
                        <a:t>Opt-in | Viewed | Time2</a:t>
                      </a:r>
                    </a:p>
                  </a:txBody>
                  <a:tcPr marL="7620" marR="7620" marT="7620" marB="0" anchor="b">
                    <a:lnL>
                      <a:noFill/>
                    </a:lnL>
                    <a:lnR>
                      <a:noFill/>
                    </a:lnR>
                    <a:lnT>
                      <a:noFill/>
                    </a:lnT>
                    <a:lnB>
                      <a:noFill/>
                    </a:lnB>
                    <a:noFill/>
                  </a:tcPr>
                </a:tc>
                <a:tc hMerge="1">
                  <a:txBody>
                    <a:bodyPr/>
                    <a:lstStyle/>
                    <a:p>
                      <a:endParaRPr lang="en-US"/>
                    </a:p>
                  </a:txBody>
                  <a:tcPr/>
                </a:tc>
                <a:tc hMerge="1">
                  <a:txBody>
                    <a:bodyPr/>
                    <a:lstStyle/>
                    <a:p>
                      <a:endParaRPr lang="en-US"/>
                    </a:p>
                  </a:txBody>
                  <a:tcPr/>
                </a:tc>
                <a:tc>
                  <a:txBody>
                    <a:bodyPr/>
                    <a:lstStyle/>
                    <a:p>
                      <a:pPr algn="ctr" fontAlgn="b"/>
                      <a:r>
                        <a:rPr lang="en-US" sz="4000" b="0" i="0" u="none" strike="noStrike">
                          <a:solidFill>
                            <a:srgbClr val="000000"/>
                          </a:solidFill>
                          <a:effectLst/>
                          <a:latin typeface="Times New Roman" panose="02020603050405020304" pitchFamily="18" charset="0"/>
                        </a:rPr>
                        <a:t>2.77</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2,46</a:t>
                      </a:r>
                    </a:p>
                  </a:txBody>
                  <a:tcPr marL="7620" marR="7620" marT="7620" marB="0" anchor="b">
                    <a:lnL>
                      <a:noFill/>
                    </a:lnL>
                    <a:lnR>
                      <a:noFill/>
                    </a:lnR>
                    <a:lnT>
                      <a:noFill/>
                    </a:lnT>
                    <a:lnB>
                      <a:noFill/>
                    </a:lnB>
                    <a:noFill/>
                  </a:tcPr>
                </a:tc>
                <a:tc>
                  <a:txBody>
                    <a:bodyPr/>
                    <a:lstStyle/>
                    <a:p>
                      <a:pPr algn="ctr" fontAlgn="b"/>
                      <a:r>
                        <a:rPr lang="en-US" sz="4000" b="0" i="0" u="none" strike="noStrike" dirty="0">
                          <a:solidFill>
                            <a:srgbClr val="000000"/>
                          </a:solidFill>
                          <a:effectLst/>
                          <a:latin typeface="Times New Roman" panose="02020603050405020304" pitchFamily="18" charset="0"/>
                        </a:rPr>
                        <a:t>1.12</a:t>
                      </a:r>
                    </a:p>
                  </a:txBody>
                  <a:tcPr marL="7620" marR="7620" marT="7620" marB="0" anchor="b">
                    <a:lnL>
                      <a:noFill/>
                    </a:lnL>
                    <a:lnR>
                      <a:noFill/>
                    </a:lnR>
                    <a:lnT>
                      <a:noFill/>
                    </a:lnT>
                    <a:lnB>
                      <a:noFill/>
                    </a:lnB>
                    <a:noFill/>
                  </a:tcPr>
                </a:tc>
                <a:tc>
                  <a:txBody>
                    <a:bodyPr/>
                    <a:lstStyle/>
                    <a:p>
                      <a:pPr algn="ctr" fontAlgn="b"/>
                      <a:r>
                        <a:rPr lang="en-US" sz="4000" b="0" i="0" u="none" strike="noStrike" dirty="0">
                          <a:solidFill>
                            <a:srgbClr val="000000"/>
                          </a:solidFill>
                          <a:effectLst/>
                          <a:latin typeface="Times New Roman" panose="02020603050405020304" pitchFamily="18" charset="0"/>
                        </a:rPr>
                        <a:t>13919.1</a:t>
                      </a:r>
                    </a:p>
                  </a:txBody>
                  <a:tcPr marL="7620" marR="7620" marT="7620" marB="0" anchor="b">
                    <a:lnL>
                      <a:noFill/>
                    </a:lnL>
                    <a:lnR>
                      <a:noFill/>
                    </a:lnR>
                    <a:lnT>
                      <a:noFill/>
                    </a:lnT>
                    <a:lnB>
                      <a:noFill/>
                    </a:lnB>
                    <a:noFill/>
                  </a:tcPr>
                </a:tc>
                <a:tc>
                  <a:txBody>
                    <a:bodyPr/>
                    <a:lstStyle/>
                    <a:p>
                      <a:pPr algn="ctr" fontAlgn="b"/>
                      <a:r>
                        <a:rPr lang="en-US" sz="4000" b="0" i="0" u="none" strike="noStrike" dirty="0">
                          <a:solidFill>
                            <a:srgbClr val="000000"/>
                          </a:solidFill>
                          <a:effectLst/>
                          <a:latin typeface="Times New Roman" panose="02020603050405020304" pitchFamily="18" charset="0"/>
                        </a:rPr>
                        <a:t>0.26</a:t>
                      </a:r>
                    </a:p>
                  </a:txBody>
                  <a:tcPr marL="7620" marR="7620" marT="7620" marB="0" anchor="b">
                    <a:lnL>
                      <a:noFill/>
                    </a:lnL>
                    <a:lnR>
                      <a:noFill/>
                    </a:lnR>
                    <a:lnT>
                      <a:noFill/>
                    </a:lnT>
                    <a:lnB>
                      <a:noFill/>
                    </a:lnB>
                    <a:noFill/>
                  </a:tcPr>
                </a:tc>
                <a:extLst>
                  <a:ext uri="{0D108BD9-81ED-4DB2-BD59-A6C34878D82A}">
                    <a16:rowId xmlns:a16="http://schemas.microsoft.com/office/drawing/2014/main" val="3824695917"/>
                  </a:ext>
                </a:extLst>
              </a:tr>
              <a:tr h="621792">
                <a:tc gridSpan="3">
                  <a:txBody>
                    <a:bodyPr/>
                    <a:lstStyle/>
                    <a:p>
                      <a:pPr algn="r" fontAlgn="b"/>
                      <a:r>
                        <a:rPr lang="en-US" sz="4000" b="0" i="0" u="none" strike="noStrike">
                          <a:solidFill>
                            <a:srgbClr val="000000"/>
                          </a:solidFill>
                          <a:effectLst/>
                          <a:latin typeface="Times New Roman" panose="02020603050405020304" pitchFamily="18" charset="0"/>
                        </a:rPr>
                        <a:t>Opt-in | Viewed | Time3</a:t>
                      </a:r>
                    </a:p>
                  </a:txBody>
                  <a:tcPr marL="7620" marR="7620" marT="7620" marB="0" anchor="b">
                    <a:lnL>
                      <a:noFill/>
                    </a:lnL>
                    <a:lnR>
                      <a:noFill/>
                    </a:lnR>
                    <a:lnT>
                      <a:noFill/>
                    </a:lnT>
                    <a:lnB>
                      <a:noFill/>
                    </a:lnB>
                    <a:noFill/>
                  </a:tcPr>
                </a:tc>
                <a:tc hMerge="1">
                  <a:txBody>
                    <a:bodyPr/>
                    <a:lstStyle/>
                    <a:p>
                      <a:endParaRPr lang="en-US"/>
                    </a:p>
                  </a:txBody>
                  <a:tcPr/>
                </a:tc>
                <a:tc hMerge="1">
                  <a:txBody>
                    <a:bodyPr/>
                    <a:lstStyle/>
                    <a:p>
                      <a:endParaRPr lang="en-US"/>
                    </a:p>
                  </a:txBody>
                  <a:tcPr/>
                </a:tc>
                <a:tc>
                  <a:txBody>
                    <a:bodyPr/>
                    <a:lstStyle/>
                    <a:p>
                      <a:pPr algn="ctr" fontAlgn="b"/>
                      <a:r>
                        <a:rPr lang="en-US" sz="4000" b="0" i="0" u="none" strike="noStrike">
                          <a:solidFill>
                            <a:srgbClr val="000000"/>
                          </a:solidFill>
                          <a:effectLst/>
                          <a:latin typeface="Times New Roman" panose="02020603050405020304" pitchFamily="18" charset="0"/>
                        </a:rPr>
                        <a:t>3.35</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3.1</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1.08</a:t>
                      </a:r>
                    </a:p>
                  </a:txBody>
                  <a:tcPr marL="7620" marR="7620" marT="7620" marB="0" anchor="b">
                    <a:lnL>
                      <a:noFill/>
                    </a:lnL>
                    <a:lnR>
                      <a:noFill/>
                    </a:lnR>
                    <a:lnT>
                      <a:noFill/>
                    </a:lnT>
                    <a:lnB>
                      <a:noFill/>
                    </a:lnB>
                    <a:noFill/>
                  </a:tcPr>
                </a:tc>
                <a:tc>
                  <a:txBody>
                    <a:bodyPr/>
                    <a:lstStyle/>
                    <a:p>
                      <a:pPr algn="ctr" fontAlgn="b"/>
                      <a:r>
                        <a:rPr lang="en-US" sz="4000" b="0" i="0" u="none" strike="noStrike" dirty="0">
                          <a:solidFill>
                            <a:srgbClr val="000000"/>
                          </a:solidFill>
                          <a:effectLst/>
                          <a:latin typeface="Times New Roman" panose="02020603050405020304" pitchFamily="18" charset="0"/>
                        </a:rPr>
                        <a:t>13903.1</a:t>
                      </a:r>
                    </a:p>
                  </a:txBody>
                  <a:tcPr marL="7620" marR="7620" marT="7620" marB="0" anchor="b">
                    <a:lnL>
                      <a:noFill/>
                    </a:lnL>
                    <a:lnR>
                      <a:noFill/>
                    </a:lnR>
                    <a:lnT>
                      <a:noFill/>
                    </a:lnT>
                    <a:lnB>
                      <a:noFill/>
                    </a:lnB>
                    <a:noFill/>
                  </a:tcPr>
                </a:tc>
                <a:tc>
                  <a:txBody>
                    <a:bodyPr/>
                    <a:lstStyle/>
                    <a:p>
                      <a:pPr algn="ctr" fontAlgn="b"/>
                      <a:r>
                        <a:rPr lang="en-US" sz="4000" b="0" i="0" u="none" strike="noStrike" dirty="0">
                          <a:solidFill>
                            <a:srgbClr val="000000"/>
                          </a:solidFill>
                          <a:effectLst/>
                          <a:latin typeface="Times New Roman" panose="02020603050405020304" pitchFamily="18" charset="0"/>
                        </a:rPr>
                        <a:t>0.28</a:t>
                      </a:r>
                    </a:p>
                  </a:txBody>
                  <a:tcPr marL="7620" marR="7620" marT="7620" marB="0" anchor="b">
                    <a:lnL>
                      <a:noFill/>
                    </a:lnL>
                    <a:lnR>
                      <a:noFill/>
                    </a:lnR>
                    <a:lnT>
                      <a:noFill/>
                    </a:lnT>
                    <a:lnB>
                      <a:noFill/>
                    </a:lnB>
                    <a:noFill/>
                  </a:tcPr>
                </a:tc>
                <a:extLst>
                  <a:ext uri="{0D108BD9-81ED-4DB2-BD59-A6C34878D82A}">
                    <a16:rowId xmlns:a16="http://schemas.microsoft.com/office/drawing/2014/main" val="4053235397"/>
                  </a:ext>
                </a:extLst>
              </a:tr>
              <a:tr h="621792">
                <a:tc gridSpan="3">
                  <a:txBody>
                    <a:bodyPr/>
                    <a:lstStyle/>
                    <a:p>
                      <a:pPr algn="r" fontAlgn="b"/>
                      <a:r>
                        <a:rPr lang="en-US" sz="4000" b="0" i="0" u="none" strike="noStrike" dirty="0">
                          <a:solidFill>
                            <a:srgbClr val="000000"/>
                          </a:solidFill>
                          <a:effectLst/>
                          <a:latin typeface="Times New Roman" panose="02020603050405020304" pitchFamily="18" charset="0"/>
                        </a:rPr>
                        <a:t>Opt-in |Viewed | Time4</a:t>
                      </a:r>
                    </a:p>
                  </a:txBody>
                  <a:tcPr marL="7620" marR="7620" marT="7620" marB="0" anchor="b">
                    <a:lnL>
                      <a:noFill/>
                    </a:lnL>
                    <a:lnR>
                      <a:noFill/>
                    </a:lnR>
                    <a:lnT>
                      <a:noFill/>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a:txBody>
                    <a:bodyPr/>
                    <a:lstStyle/>
                    <a:p>
                      <a:pPr algn="ctr" fontAlgn="b"/>
                      <a:r>
                        <a:rPr lang="en-US" sz="4000" b="1" i="0" u="none" strike="noStrike" dirty="0">
                          <a:solidFill>
                            <a:srgbClr val="000000"/>
                          </a:solidFill>
                          <a:effectLst/>
                          <a:latin typeface="Times New Roman" panose="02020603050405020304" pitchFamily="18" charset="0"/>
                        </a:rPr>
                        <a:t>5.28</a:t>
                      </a:r>
                    </a:p>
                  </a:txBody>
                  <a:tcPr marL="7620" marR="7620" marT="7620"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4000" b="0" i="0" u="none" strike="noStrike">
                          <a:solidFill>
                            <a:srgbClr val="000000"/>
                          </a:solidFill>
                          <a:effectLst/>
                          <a:latin typeface="Times New Roman" panose="02020603050405020304" pitchFamily="18" charset="0"/>
                        </a:rPr>
                        <a:t>2.3</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r>
                        <a:rPr lang="en-US" sz="4000" b="0" i="0" u="none" strike="noStrike">
                          <a:solidFill>
                            <a:srgbClr val="000000"/>
                          </a:solidFill>
                          <a:effectLst/>
                          <a:latin typeface="Times New Roman" panose="02020603050405020304" pitchFamily="18" charset="0"/>
                        </a:rPr>
                        <a:t>2.28</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r>
                        <a:rPr lang="en-US" sz="4000" b="0" i="0" u="none" strike="noStrike" dirty="0">
                          <a:solidFill>
                            <a:srgbClr val="000000"/>
                          </a:solidFill>
                          <a:effectLst/>
                          <a:latin typeface="Times New Roman" panose="02020603050405020304" pitchFamily="18" charset="0"/>
                        </a:rPr>
                        <a:t>13696.9</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r>
                        <a:rPr lang="en-US" sz="4000" b="1" i="0" u="none" strike="noStrike" dirty="0">
                          <a:solidFill>
                            <a:srgbClr val="000000"/>
                          </a:solidFill>
                          <a:effectLst/>
                          <a:latin typeface="Times New Roman" panose="02020603050405020304" pitchFamily="18" charset="0"/>
                        </a:rPr>
                        <a:t>0.02</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8345790"/>
                  </a:ext>
                </a:extLst>
              </a:tr>
              <a:tr h="617312">
                <a:tc>
                  <a:txBody>
                    <a:bodyPr/>
                    <a:lstStyle/>
                    <a:p>
                      <a:pPr marL="0" marR="0" lvl="0" indent="0" algn="r" defTabSz="4389120" rtl="0" eaLnBrk="1" fontAlgn="b" latinLnBrk="0" hangingPunct="1">
                        <a:lnSpc>
                          <a:spcPct val="100000"/>
                        </a:lnSpc>
                        <a:spcBef>
                          <a:spcPts val="0"/>
                        </a:spcBef>
                        <a:spcAft>
                          <a:spcPts val="0"/>
                        </a:spcAft>
                        <a:buClrTx/>
                        <a:buSzTx/>
                        <a:buFontTx/>
                        <a:buNone/>
                        <a:tabLst/>
                        <a:defRPr/>
                      </a:pPr>
                      <a:r>
                        <a:rPr lang="en-US" sz="4000" b="0" i="0" u="none" strike="noStrike" dirty="0">
                          <a:solidFill>
                            <a:srgbClr val="000000"/>
                          </a:solidFill>
                          <a:effectLst/>
                          <a:latin typeface="Times New Roman" panose="02020603050405020304" pitchFamily="18" charset="0"/>
                        </a:rPr>
                        <a:t>RANDOM EFFECTS:</a:t>
                      </a:r>
                    </a:p>
                  </a:txBody>
                  <a:tcPr marL="7620" marR="7620" marT="7620" marB="0" anchor="b">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marL="0" marR="0" lvl="0" indent="0" algn="r" defTabSz="4389120" rtl="0" eaLnBrk="1" fontAlgn="b" latinLnBrk="0" hangingPunct="1">
                        <a:lnSpc>
                          <a:spcPct val="100000"/>
                        </a:lnSpc>
                        <a:spcBef>
                          <a:spcPts val="0"/>
                        </a:spcBef>
                        <a:spcAft>
                          <a:spcPts val="0"/>
                        </a:spcAft>
                        <a:buClrTx/>
                        <a:buSzTx/>
                        <a:buFontTx/>
                        <a:buNone/>
                        <a:tabLst/>
                        <a:defRPr/>
                      </a:pPr>
                      <a:r>
                        <a:rPr lang="en-US" sz="4000" b="1" i="0" u="none" strike="noStrike" dirty="0">
                          <a:solidFill>
                            <a:srgbClr val="000000"/>
                          </a:solidFill>
                          <a:effectLst/>
                          <a:latin typeface="Times New Roman" panose="02020603050405020304" pitchFamily="18" charset="0"/>
                        </a:rPr>
                        <a:t>Group</a:t>
                      </a:r>
                    </a:p>
                  </a:txBody>
                  <a:tcPr marL="7620" marR="7620" marT="7620" marB="0" anchor="b">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a:txBody>
                    <a:bodyPr/>
                    <a:lstStyle/>
                    <a:p>
                      <a:pPr algn="ctr" fontAlgn="b"/>
                      <a:r>
                        <a:rPr lang="el-GR" sz="4000" b="0" i="1" u="none" strike="noStrike">
                          <a:solidFill>
                            <a:srgbClr val="000000"/>
                          </a:solidFill>
                          <a:effectLst/>
                          <a:latin typeface="Times New Roman" panose="02020603050405020304" pitchFamily="18" charset="0"/>
                        </a:rPr>
                        <a:t>σ</a:t>
                      </a:r>
                      <a:r>
                        <a:rPr lang="el-GR" sz="4000" b="0" i="1" u="none" strike="noStrike" baseline="30000">
                          <a:solidFill>
                            <a:srgbClr val="000000"/>
                          </a:solidFill>
                          <a:effectLst/>
                          <a:latin typeface="Times New Roman" panose="02020603050405020304" pitchFamily="18" charset="0"/>
                        </a:rPr>
                        <a:t>2</a:t>
                      </a:r>
                      <a:endParaRPr lang="el-GR" sz="4000" b="0" i="1" u="none" strike="noStrike">
                        <a:solidFill>
                          <a:srgbClr val="000000"/>
                        </a:solidFill>
                        <a:effectLst/>
                        <a:latin typeface="Times New Roman" panose="02020603050405020304" pitchFamily="18" charset="0"/>
                      </a:endParaRPr>
                    </a:p>
                  </a:txBody>
                  <a:tcPr marL="7620" marR="7620" marT="7620" marB="0" anchor="b">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l-GR" sz="4000" b="0" i="1" u="none" strike="noStrike">
                          <a:solidFill>
                            <a:srgbClr val="000000"/>
                          </a:solidFill>
                          <a:effectLst/>
                          <a:latin typeface="Times New Roman" panose="02020603050405020304" pitchFamily="18" charset="0"/>
                        </a:rPr>
                        <a:t>σ</a:t>
                      </a: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4000" b="0" i="1" u="none" strike="noStrike">
                          <a:solidFill>
                            <a:srgbClr val="000000"/>
                          </a:solidFill>
                          <a:effectLst/>
                          <a:latin typeface="Times New Roman" panose="02020603050405020304" pitchFamily="18" charset="0"/>
                        </a:rPr>
                        <a:t>n</a:t>
                      </a:r>
                    </a:p>
                  </a:txBody>
                  <a:tcPr marL="7620" marR="7620" marT="15240" marB="1524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4000" b="0" i="1" u="none" strike="noStrike" dirty="0">
                          <a:solidFill>
                            <a:srgbClr val="000000"/>
                          </a:solidFill>
                          <a:effectLst/>
                          <a:latin typeface="Times New Roman" panose="02020603050405020304" pitchFamily="18" charset="0"/>
                        </a:rPr>
                        <a:t>ICC</a:t>
                      </a: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4000" b="0" i="0" u="none" strike="noStrike" dirty="0">
                          <a:solidFill>
                            <a:srgbClr val="000000"/>
                          </a:solidFill>
                          <a:effectLst/>
                          <a:latin typeface="Arial" panose="020B0604020202020204" pitchFamily="34" charset="0"/>
                        </a:rPr>
                        <a:t> </a:t>
                      </a:r>
                    </a:p>
                  </a:txBody>
                  <a:tcPr marL="7620" marR="7620" marT="15240" marB="1524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91546807"/>
                  </a:ext>
                </a:extLst>
              </a:tr>
              <a:tr h="617312">
                <a:tc gridSpan="3">
                  <a:txBody>
                    <a:bodyPr/>
                    <a:lstStyle/>
                    <a:p>
                      <a:pPr algn="r" fontAlgn="b"/>
                      <a:r>
                        <a:rPr lang="en-US" sz="4000" b="0" i="0" u="none" strike="noStrike" dirty="0">
                          <a:solidFill>
                            <a:srgbClr val="000000"/>
                          </a:solidFill>
                          <a:effectLst/>
                          <a:latin typeface="Times New Roman" panose="02020603050405020304" pitchFamily="18" charset="0"/>
                        </a:rPr>
                        <a:t>student_id</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hMerge="1">
                  <a:txBody>
                    <a:bodyPr/>
                    <a:lstStyle/>
                    <a:p>
                      <a:endParaRPr lang="en-US"/>
                    </a:p>
                  </a:txBody>
                  <a:tcPr/>
                </a:tc>
                <a:tc hMerge="1">
                  <a:txBody>
                    <a:bodyPr/>
                    <a:lstStyle/>
                    <a:p>
                      <a:endParaRPr lang="en-US"/>
                    </a:p>
                  </a:txBody>
                  <a:tcPr/>
                </a:tc>
                <a:tc>
                  <a:txBody>
                    <a:bodyPr/>
                    <a:lstStyle/>
                    <a:p>
                      <a:pPr algn="r" fontAlgn="b"/>
                      <a:r>
                        <a:rPr lang="en-US" sz="4000" b="0" i="0" u="none" strike="noStrike">
                          <a:solidFill>
                            <a:srgbClr val="000000"/>
                          </a:solidFill>
                          <a:effectLst/>
                          <a:latin typeface="Times New Roman" panose="02020603050405020304" pitchFamily="18" charset="0"/>
                        </a:rPr>
                        <a:t>35.01</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r" fontAlgn="b"/>
                      <a:r>
                        <a:rPr lang="en-US" sz="4000" b="0" i="0" u="none" strike="noStrike">
                          <a:solidFill>
                            <a:srgbClr val="000000"/>
                          </a:solidFill>
                          <a:effectLst/>
                          <a:latin typeface="Times New Roman" panose="02020603050405020304" pitchFamily="18" charset="0"/>
                        </a:rPr>
                        <a:t>5.9</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r" fontAlgn="b"/>
                      <a:r>
                        <a:rPr lang="en-US" sz="4000" b="0" i="0" u="none" strike="noStrike">
                          <a:solidFill>
                            <a:srgbClr val="000000"/>
                          </a:solidFill>
                          <a:effectLst/>
                          <a:latin typeface="Times New Roman" panose="02020603050405020304" pitchFamily="18" charset="0"/>
                        </a:rPr>
                        <a:t>369</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r" fontAlgn="b"/>
                      <a:r>
                        <a:rPr lang="en-US" sz="4000" b="0" i="0" u="none" strike="noStrike">
                          <a:solidFill>
                            <a:srgbClr val="000000"/>
                          </a:solidFill>
                          <a:effectLst/>
                          <a:latin typeface="Times New Roman" panose="02020603050405020304" pitchFamily="18" charset="0"/>
                        </a:rPr>
                        <a:t>0.07</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b"/>
                      <a:endParaRPr lang="en-US" sz="4000" b="0" i="0" u="none" strike="noStrike">
                        <a:solidFill>
                          <a:srgbClr val="000000"/>
                        </a:solidFill>
                        <a:effectLst/>
                        <a:latin typeface="Arial" panose="020B0604020202020204" pitchFamily="34" charset="0"/>
                      </a:endParaRPr>
                    </a:p>
                  </a:txBody>
                  <a:tcPr marL="7620" marR="7620" marT="15240" marB="15240" anchor="b">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4130745682"/>
                  </a:ext>
                </a:extLst>
              </a:tr>
              <a:tr h="617312">
                <a:tc gridSpan="3">
                  <a:txBody>
                    <a:bodyPr/>
                    <a:lstStyle/>
                    <a:p>
                      <a:pPr algn="r" fontAlgn="b"/>
                      <a:r>
                        <a:rPr lang="en-US" sz="4000" b="0" i="0" u="none" strike="noStrike">
                          <a:solidFill>
                            <a:srgbClr val="000000"/>
                          </a:solidFill>
                          <a:effectLst/>
                          <a:latin typeface="Times New Roman" panose="02020603050405020304" pitchFamily="18" charset="0"/>
                        </a:rPr>
                        <a:t>question_id</a:t>
                      </a:r>
                    </a:p>
                  </a:txBody>
                  <a:tcPr marL="7620" marR="7620" marT="7620" marB="0" anchor="b">
                    <a:lnL>
                      <a:noFill/>
                    </a:lnL>
                    <a:lnR>
                      <a:noFill/>
                    </a:lnR>
                    <a:lnT>
                      <a:noFill/>
                    </a:lnT>
                    <a:lnB>
                      <a:noFill/>
                    </a:lnB>
                    <a:noFill/>
                  </a:tcPr>
                </a:tc>
                <a:tc hMerge="1">
                  <a:txBody>
                    <a:bodyPr/>
                    <a:lstStyle/>
                    <a:p>
                      <a:endParaRPr lang="en-US"/>
                    </a:p>
                  </a:txBody>
                  <a:tcPr/>
                </a:tc>
                <a:tc hMerge="1">
                  <a:txBody>
                    <a:bodyPr/>
                    <a:lstStyle/>
                    <a:p>
                      <a:endParaRPr lang="en-US"/>
                    </a:p>
                  </a:txBody>
                  <a:tcPr/>
                </a:tc>
                <a:tc>
                  <a:txBody>
                    <a:bodyPr/>
                    <a:lstStyle/>
                    <a:p>
                      <a:pPr algn="r" fontAlgn="b"/>
                      <a:r>
                        <a:rPr lang="en-US" sz="4000" b="0" i="0" u="none" strike="noStrike">
                          <a:solidFill>
                            <a:srgbClr val="000000"/>
                          </a:solidFill>
                          <a:effectLst/>
                          <a:latin typeface="Times New Roman" panose="02020603050405020304" pitchFamily="18" charset="0"/>
                        </a:rPr>
                        <a:t>77.06</a:t>
                      </a:r>
                    </a:p>
                  </a:txBody>
                  <a:tcPr marL="7620" marR="7620" marT="7620" marB="0" anchor="b">
                    <a:lnL>
                      <a:noFill/>
                    </a:lnL>
                    <a:lnR>
                      <a:noFill/>
                    </a:lnR>
                    <a:lnT>
                      <a:noFill/>
                    </a:lnT>
                    <a:lnB>
                      <a:noFill/>
                    </a:lnB>
                    <a:noFill/>
                  </a:tcPr>
                </a:tc>
                <a:tc>
                  <a:txBody>
                    <a:bodyPr/>
                    <a:lstStyle/>
                    <a:p>
                      <a:pPr algn="r" fontAlgn="b"/>
                      <a:r>
                        <a:rPr lang="en-US" sz="4000" b="0" i="0" u="none" strike="noStrike">
                          <a:solidFill>
                            <a:srgbClr val="000000"/>
                          </a:solidFill>
                          <a:effectLst/>
                          <a:latin typeface="Times New Roman" panose="02020603050405020304" pitchFamily="18" charset="0"/>
                        </a:rPr>
                        <a:t>8.8</a:t>
                      </a:r>
                    </a:p>
                  </a:txBody>
                  <a:tcPr marL="7620" marR="7620" marT="7620" marB="0" anchor="b">
                    <a:lnL>
                      <a:noFill/>
                    </a:lnL>
                    <a:lnR>
                      <a:noFill/>
                    </a:lnR>
                    <a:lnT>
                      <a:noFill/>
                    </a:lnT>
                    <a:lnB>
                      <a:noFill/>
                    </a:lnB>
                    <a:noFill/>
                  </a:tcPr>
                </a:tc>
                <a:tc>
                  <a:txBody>
                    <a:bodyPr/>
                    <a:lstStyle/>
                    <a:p>
                      <a:pPr algn="r" fontAlgn="b"/>
                      <a:r>
                        <a:rPr lang="en-US" sz="4000" b="0" i="0" u="none" strike="noStrike">
                          <a:solidFill>
                            <a:srgbClr val="000000"/>
                          </a:solidFill>
                          <a:effectLst/>
                          <a:latin typeface="Times New Roman" panose="02020603050405020304" pitchFamily="18" charset="0"/>
                        </a:rPr>
                        <a:t>9</a:t>
                      </a:r>
                    </a:p>
                  </a:txBody>
                  <a:tcPr marL="7620" marR="7620" marT="7620" marB="0" anchor="b">
                    <a:lnL>
                      <a:noFill/>
                    </a:lnL>
                    <a:lnR>
                      <a:noFill/>
                    </a:lnR>
                    <a:lnT>
                      <a:noFill/>
                    </a:lnT>
                    <a:lnB>
                      <a:noFill/>
                    </a:lnB>
                    <a:noFill/>
                  </a:tcPr>
                </a:tc>
                <a:tc>
                  <a:txBody>
                    <a:bodyPr/>
                    <a:lstStyle/>
                    <a:p>
                      <a:pPr algn="r" fontAlgn="b"/>
                      <a:r>
                        <a:rPr lang="en-US" sz="4000" b="0" i="0" u="none" strike="noStrike">
                          <a:solidFill>
                            <a:srgbClr val="000000"/>
                          </a:solidFill>
                          <a:effectLst/>
                          <a:latin typeface="Times New Roman" panose="02020603050405020304" pitchFamily="18" charset="0"/>
                        </a:rPr>
                        <a:t>0.16</a:t>
                      </a:r>
                    </a:p>
                  </a:txBody>
                  <a:tcPr marL="7620" marR="7620" marT="7620" marB="0" anchor="b">
                    <a:lnL>
                      <a:noFill/>
                    </a:lnL>
                    <a:lnR>
                      <a:noFill/>
                    </a:lnR>
                    <a:lnT>
                      <a:noFill/>
                    </a:lnT>
                    <a:lnB>
                      <a:noFill/>
                    </a:lnB>
                    <a:noFill/>
                  </a:tcPr>
                </a:tc>
                <a:tc>
                  <a:txBody>
                    <a:bodyPr/>
                    <a:lstStyle/>
                    <a:p>
                      <a:pPr algn="l" fontAlgn="b"/>
                      <a:endParaRPr lang="en-US" sz="4000" b="0" i="0" u="none" strike="noStrike">
                        <a:solidFill>
                          <a:srgbClr val="000000"/>
                        </a:solidFill>
                        <a:effectLst/>
                        <a:latin typeface="Arial" panose="020B0604020202020204" pitchFamily="34" charset="0"/>
                      </a:endParaRPr>
                    </a:p>
                  </a:txBody>
                  <a:tcPr marL="7620" marR="7620" marT="15240" marB="15240" anchor="b">
                    <a:lnL>
                      <a:noFill/>
                    </a:lnL>
                    <a:lnR>
                      <a:noFill/>
                    </a:lnR>
                    <a:lnT>
                      <a:noFill/>
                    </a:lnT>
                    <a:lnB>
                      <a:noFill/>
                    </a:lnB>
                    <a:noFill/>
                  </a:tcPr>
                </a:tc>
                <a:extLst>
                  <a:ext uri="{0D108BD9-81ED-4DB2-BD59-A6C34878D82A}">
                    <a16:rowId xmlns:a16="http://schemas.microsoft.com/office/drawing/2014/main" val="2864184959"/>
                  </a:ext>
                </a:extLst>
              </a:tr>
              <a:tr h="617312">
                <a:tc gridSpan="3">
                  <a:txBody>
                    <a:bodyPr/>
                    <a:lstStyle/>
                    <a:p>
                      <a:pPr algn="r" fontAlgn="b"/>
                      <a:r>
                        <a:rPr lang="en-US" sz="4000" b="0" i="0" u="none" strike="noStrike">
                          <a:solidFill>
                            <a:srgbClr val="000000"/>
                          </a:solidFill>
                          <a:effectLst/>
                          <a:latin typeface="Times New Roman" panose="02020603050405020304" pitchFamily="18" charset="0"/>
                        </a:rPr>
                        <a:t>attempt</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a:txBody>
                    <a:bodyPr/>
                    <a:lstStyle/>
                    <a:p>
                      <a:pPr algn="r" fontAlgn="b"/>
                      <a:r>
                        <a:rPr lang="en-US" sz="4000" b="0" i="0" u="none" strike="noStrike">
                          <a:solidFill>
                            <a:srgbClr val="000000"/>
                          </a:solidFill>
                          <a:effectLst/>
                          <a:latin typeface="Times New Roman" panose="02020603050405020304" pitchFamily="18" charset="0"/>
                        </a:rPr>
                        <a:t>6.92</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r" fontAlgn="b"/>
                      <a:r>
                        <a:rPr lang="en-US" sz="4000" b="0" i="0" u="none" strike="noStrike">
                          <a:solidFill>
                            <a:srgbClr val="000000"/>
                          </a:solidFill>
                          <a:effectLst/>
                          <a:latin typeface="Times New Roman" panose="02020603050405020304" pitchFamily="18" charset="0"/>
                        </a:rPr>
                        <a:t>2.6</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r" fontAlgn="b"/>
                      <a:r>
                        <a:rPr lang="en-US" sz="4000" b="0" i="0" u="none" strike="noStrike">
                          <a:solidFill>
                            <a:srgbClr val="000000"/>
                          </a:solidFill>
                          <a:effectLst/>
                          <a:latin typeface="Times New Roman" panose="02020603050405020304" pitchFamily="18" charset="0"/>
                        </a:rPr>
                        <a:t>4</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r" fontAlgn="b"/>
                      <a:r>
                        <a:rPr lang="en-US" sz="4000" b="0" i="0" u="none" strike="noStrike">
                          <a:solidFill>
                            <a:srgbClr val="000000"/>
                          </a:solidFill>
                          <a:effectLst/>
                          <a:latin typeface="Times New Roman" panose="02020603050405020304" pitchFamily="18" charset="0"/>
                        </a:rPr>
                        <a:t>0.01</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r>
                        <a:rPr lang="en-US" sz="4000" b="0" i="0" u="none" strike="noStrike" dirty="0">
                          <a:solidFill>
                            <a:srgbClr val="000000"/>
                          </a:solidFill>
                          <a:effectLst/>
                          <a:latin typeface="Arial" panose="020B0604020202020204" pitchFamily="34" charset="0"/>
                        </a:rPr>
                        <a:t> </a:t>
                      </a:r>
                    </a:p>
                  </a:txBody>
                  <a:tcPr marL="7620" marR="7620" marT="15240" marB="15240" anchor="b">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292941"/>
                  </a:ext>
                </a:extLst>
              </a:tr>
            </a:tbl>
          </a:graphicData>
        </a:graphic>
      </p:graphicFrame>
      <p:pic>
        <p:nvPicPr>
          <p:cNvPr id="17" name="Picture 16">
            <a:extLst>
              <a:ext uri="{FF2B5EF4-FFF2-40B4-BE49-F238E27FC236}">
                <a16:creationId xmlns:a16="http://schemas.microsoft.com/office/drawing/2014/main" id="{3CA9755B-D179-00BE-C7AE-724D560623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09828" y="6214590"/>
            <a:ext cx="12760250" cy="7656150"/>
          </a:xfrm>
          <a:prstGeom prst="rect">
            <a:avLst/>
          </a:prstGeom>
        </p:spPr>
      </p:pic>
      <p:sp>
        <p:nvSpPr>
          <p:cNvPr id="39" name="TextBox 38">
            <a:extLst>
              <a:ext uri="{FF2B5EF4-FFF2-40B4-BE49-F238E27FC236}">
                <a16:creationId xmlns:a16="http://schemas.microsoft.com/office/drawing/2014/main" id="{86BADFDB-BE16-514D-61BB-713F694C717C}"/>
              </a:ext>
            </a:extLst>
          </p:cNvPr>
          <p:cNvSpPr txBox="1"/>
          <p:nvPr/>
        </p:nvSpPr>
        <p:spPr>
          <a:xfrm>
            <a:off x="19899084" y="22931799"/>
            <a:ext cx="23874549" cy="10064294"/>
          </a:xfrm>
          <a:prstGeom prst="rect">
            <a:avLst/>
          </a:prstGeom>
          <a:noFill/>
        </p:spPr>
        <p:txBody>
          <a:bodyPr wrap="square" rtlCol="0">
            <a:spAutoFit/>
          </a:bodyPr>
          <a:lstStyle/>
          <a:p>
            <a:pPr marL="685800" indent="-685800">
              <a:buFont typeface="Arial" panose="020B0604020202020204" pitchFamily="34" charset="0"/>
              <a:buChar char="•"/>
            </a:pPr>
            <a:r>
              <a:rPr lang="en-US" sz="5400" b="1" dirty="0">
                <a:latin typeface="Corbel" panose="020B0503020204020204" pitchFamily="34" charset="0"/>
              </a:rPr>
              <a:t>Z</a:t>
            </a:r>
            <a:r>
              <a:rPr lang="en-US" sz="5400" b="1" dirty="0">
                <a:effectLst/>
                <a:latin typeface="Corbel" panose="020B0503020204020204" pitchFamily="34" charset="0"/>
              </a:rPr>
              <a:t>ero-inflated, Positively </a:t>
            </a:r>
            <a:r>
              <a:rPr lang="en-US" sz="5400" b="1" dirty="0">
                <a:latin typeface="Corbel" panose="020B0503020204020204" pitchFamily="34" charset="0"/>
              </a:rPr>
              <a:t>S</a:t>
            </a:r>
            <a:r>
              <a:rPr lang="en-US" sz="5400" b="1" dirty="0">
                <a:effectLst/>
                <a:latin typeface="Corbel" panose="020B0503020204020204" pitchFamily="34" charset="0"/>
              </a:rPr>
              <a:t>kewed </a:t>
            </a:r>
            <a:r>
              <a:rPr lang="en-US" sz="5400" b="1" dirty="0">
                <a:latin typeface="Corbel" panose="020B0503020204020204" pitchFamily="34" charset="0"/>
              </a:rPr>
              <a:t>D</a:t>
            </a:r>
            <a:r>
              <a:rPr lang="en-US" sz="5400" b="1" dirty="0">
                <a:effectLst/>
                <a:latin typeface="Corbel" panose="020B0503020204020204" pitchFamily="34" charset="0"/>
              </a:rPr>
              <a:t>istribution</a:t>
            </a:r>
          </a:p>
          <a:p>
            <a:pPr marL="1143000" lvl="1" indent="-685800">
              <a:buFont typeface="Arial" panose="020B0604020202020204" pitchFamily="34" charset="0"/>
              <a:buChar char="•"/>
            </a:pPr>
            <a:r>
              <a:rPr lang="en-US" sz="5400" dirty="0">
                <a:effectLst/>
                <a:latin typeface="Corbel" panose="020B0503020204020204" pitchFamily="34" charset="0"/>
              </a:rPr>
              <a:t>Most students only repeated a small percentage of mistakes from previous exams, with very few repeating more than 10% of mistakes.</a:t>
            </a:r>
            <a:endParaRPr lang="en-US" sz="5400" dirty="0">
              <a:latin typeface="Corbel" panose="020B0503020204020204" pitchFamily="34" charset="0"/>
            </a:endParaRPr>
          </a:p>
          <a:p>
            <a:pPr marL="685800" indent="-685800">
              <a:buFont typeface="Arial" panose="020B0604020202020204" pitchFamily="34" charset="0"/>
              <a:buChar char="•"/>
            </a:pPr>
            <a:r>
              <a:rPr lang="en-US" sz="5400" b="1" dirty="0">
                <a:latin typeface="Corbel" panose="020B0503020204020204" pitchFamily="34" charset="0"/>
              </a:rPr>
              <a:t>H1: Supported </a:t>
            </a:r>
          </a:p>
          <a:p>
            <a:pPr marL="1143000" lvl="1" indent="-685800">
              <a:buFont typeface="Arial" panose="020B0604020202020204" pitchFamily="34" charset="0"/>
              <a:buChar char="•"/>
            </a:pPr>
            <a:r>
              <a:rPr lang="en-US" sz="5400" dirty="0">
                <a:latin typeface="Corbel" panose="020B0503020204020204" pitchFamily="34" charset="0"/>
              </a:rPr>
              <a:t>The percentage of repeated mistakes significantly decrease after each attempt.</a:t>
            </a:r>
          </a:p>
          <a:p>
            <a:pPr marL="685800" indent="-685800">
              <a:buFont typeface="Arial" panose="020B0604020202020204" pitchFamily="34" charset="0"/>
              <a:buChar char="•"/>
            </a:pPr>
            <a:r>
              <a:rPr lang="en-US" sz="5400" b="1" dirty="0">
                <a:latin typeface="Corbel" panose="020B0503020204020204" pitchFamily="34" charset="0"/>
              </a:rPr>
              <a:t>H2: Not Supported</a:t>
            </a:r>
          </a:p>
          <a:p>
            <a:pPr marL="1143000" lvl="1" indent="-685800">
              <a:buFont typeface="Arial" panose="020B0604020202020204" pitchFamily="34" charset="0"/>
              <a:buChar char="•"/>
            </a:pPr>
            <a:r>
              <a:rPr lang="en-US" sz="5400" dirty="0">
                <a:latin typeface="Corbel" panose="020B0503020204020204" pitchFamily="34" charset="0"/>
              </a:rPr>
              <a:t>No  main effect of feedback viewing.</a:t>
            </a:r>
          </a:p>
          <a:p>
            <a:pPr marL="685800" indent="-685800">
              <a:buFont typeface="Arial" panose="020B0604020202020204" pitchFamily="34" charset="0"/>
              <a:buChar char="•"/>
            </a:pPr>
            <a:r>
              <a:rPr lang="en-US" sz="5400" b="1" dirty="0">
                <a:latin typeface="Corbel" panose="020B0503020204020204" pitchFamily="34" charset="0"/>
              </a:rPr>
              <a:t>H3: Not Supported</a:t>
            </a:r>
          </a:p>
          <a:p>
            <a:pPr marL="1143000" lvl="1" indent="-685800">
              <a:buFont typeface="Arial" panose="020B0604020202020204" pitchFamily="34" charset="0"/>
              <a:buChar char="•"/>
            </a:pPr>
            <a:r>
              <a:rPr lang="en-US" sz="5400" dirty="0">
                <a:latin typeface="Corbel" panose="020B0503020204020204" pitchFamily="34" charset="0"/>
              </a:rPr>
              <a:t>Students who opted-in and viewed feedback did not repeat fewer mistakes at the intervention time point (time 3).</a:t>
            </a:r>
          </a:p>
          <a:p>
            <a:pPr marL="1143000" lvl="1" indent="-685800">
              <a:buFont typeface="Arial" panose="020B0604020202020204" pitchFamily="34" charset="0"/>
              <a:buChar char="•"/>
            </a:pPr>
            <a:r>
              <a:rPr lang="en-US" sz="5400" dirty="0">
                <a:latin typeface="Corbel" panose="020B0503020204020204" pitchFamily="34" charset="0"/>
              </a:rPr>
              <a:t>They increased their percentage of mistakes that were repeated post intervention (time4) </a:t>
            </a:r>
          </a:p>
        </p:txBody>
      </p:sp>
      <p:pic>
        <p:nvPicPr>
          <p:cNvPr id="42" name="Graphic 41">
            <a:extLst>
              <a:ext uri="{FF2B5EF4-FFF2-40B4-BE49-F238E27FC236}">
                <a16:creationId xmlns:a16="http://schemas.microsoft.com/office/drawing/2014/main" id="{F580E30A-BB74-2E69-D5B4-52B8ED01FD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965530" y="14841146"/>
            <a:ext cx="13017500" cy="7391400"/>
          </a:xfrm>
          <a:prstGeom prst="rect">
            <a:avLst/>
          </a:prstGeom>
        </p:spPr>
      </p:pic>
    </p:spTree>
    <p:extLst>
      <p:ext uri="{BB962C8B-B14F-4D97-AF65-F5344CB8AC3E}">
        <p14:creationId xmlns:p14="http://schemas.microsoft.com/office/powerpoint/2010/main" val="34641023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210</TotalTime>
  <Words>591</Words>
  <Application>Microsoft Office PowerPoint</Application>
  <PresentationFormat>Custom</PresentationFormat>
  <Paragraphs>156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Aptos Narrow</vt:lpstr>
      <vt:lpstr>Arial</vt:lpstr>
      <vt:lpstr>Calibri</vt:lpstr>
      <vt:lpstr>Calibri Light</vt:lpstr>
      <vt:lpstr>Corbel</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Sydney Wood</cp:lastModifiedBy>
  <cp:revision>3</cp:revision>
  <dcterms:created xsi:type="dcterms:W3CDTF">2022-02-25T16:05:18Z</dcterms:created>
  <dcterms:modified xsi:type="dcterms:W3CDTF">2025-04-29T05:51:25Z</dcterms:modified>
</cp:coreProperties>
</file>