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CE7A01EF.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4DFD8A-50BE-47CD-C47A-78D8C0E9F1E2}" name="Sydney Wood" initials="SW" userId="2eb19ff15cf06bf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E1"/>
    <a:srgbClr val="FFFFFA"/>
    <a:srgbClr val="FDFFC9"/>
    <a:srgbClr val="FFE0FD"/>
    <a:srgbClr val="81CFC4"/>
    <a:srgbClr val="E8D1FF"/>
    <a:srgbClr val="8AC1FF"/>
    <a:srgbClr val="4B2E84"/>
    <a:srgbClr val="8F80FF"/>
    <a:srgbClr val="9DB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878C6E-EF79-4236-B13D-E7F647DBAB25}" v="15" dt="2025-04-29T02:26:35.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667" autoAdjust="0"/>
    <p:restoredTop sz="94660"/>
  </p:normalViewPr>
  <p:slideViewPr>
    <p:cSldViewPr snapToGrid="0">
      <p:cViewPr>
        <p:scale>
          <a:sx n="26" d="100"/>
          <a:sy n="26" d="100"/>
        </p:scale>
        <p:origin x="120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dney Wood" userId="2eb19ff15cf06bf2" providerId="LiveId" clId="{20878C6E-EF79-4236-B13D-E7F647DBAB25}"/>
    <pc:docChg chg="undo custSel mod modSld">
      <pc:chgData name="Sydney Wood" userId="2eb19ff15cf06bf2" providerId="LiveId" clId="{20878C6E-EF79-4236-B13D-E7F647DBAB25}" dt="2025-04-29T02:26:35.155" v="1105" actId="14100"/>
      <pc:docMkLst>
        <pc:docMk/>
      </pc:docMkLst>
      <pc:sldChg chg="addSp delSp modSp mod modCm">
        <pc:chgData name="Sydney Wood" userId="2eb19ff15cf06bf2" providerId="LiveId" clId="{20878C6E-EF79-4236-B13D-E7F647DBAB25}" dt="2025-04-29T02:26:35.155" v="1105" actId="14100"/>
        <pc:sldMkLst>
          <pc:docMk/>
          <pc:sldMk cId="3464102383" sldId="256"/>
        </pc:sldMkLst>
        <pc:spChg chg="mod">
          <ac:chgData name="Sydney Wood" userId="2eb19ff15cf06bf2" providerId="LiveId" clId="{20878C6E-EF79-4236-B13D-E7F647DBAB25}" dt="2025-04-29T01:36:52.683" v="30" actId="34135"/>
          <ac:spMkLst>
            <pc:docMk/>
            <pc:sldMk cId="3464102383" sldId="256"/>
            <ac:spMk id="4" creationId="{00000000-0000-0000-0000-000000000000}"/>
          </ac:spMkLst>
        </pc:spChg>
        <pc:spChg chg="add mod">
          <ac:chgData name="Sydney Wood" userId="2eb19ff15cf06bf2" providerId="LiveId" clId="{20878C6E-EF79-4236-B13D-E7F647DBAB25}" dt="2025-04-29T02:06:05.216" v="486" actId="20577"/>
          <ac:spMkLst>
            <pc:docMk/>
            <pc:sldMk cId="3464102383" sldId="256"/>
            <ac:spMk id="5" creationId="{D0C6BBDD-099E-0AB1-7DD8-C40F0FD1022F}"/>
          </ac:spMkLst>
        </pc:spChg>
        <pc:spChg chg="mod">
          <ac:chgData name="Sydney Wood" userId="2eb19ff15cf06bf2" providerId="LiveId" clId="{20878C6E-EF79-4236-B13D-E7F647DBAB25}" dt="2025-04-29T02:22:11.360" v="938" actId="34135"/>
          <ac:spMkLst>
            <pc:docMk/>
            <pc:sldMk cId="3464102383" sldId="256"/>
            <ac:spMk id="6" creationId="{00000000-0000-0000-0000-000000000000}"/>
          </ac:spMkLst>
        </pc:spChg>
        <pc:spChg chg="del mod">
          <ac:chgData name="Sydney Wood" userId="2eb19ff15cf06bf2" providerId="LiveId" clId="{20878C6E-EF79-4236-B13D-E7F647DBAB25}" dt="2025-04-29T02:01:51.963" v="430" actId="478"/>
          <ac:spMkLst>
            <pc:docMk/>
            <pc:sldMk cId="3464102383" sldId="256"/>
            <ac:spMk id="8" creationId="{00000000-0000-0000-0000-000000000000}"/>
          </ac:spMkLst>
        </pc:spChg>
        <pc:spChg chg="mod">
          <ac:chgData name="Sydney Wood" userId="2eb19ff15cf06bf2" providerId="LiveId" clId="{20878C6E-EF79-4236-B13D-E7F647DBAB25}" dt="2025-04-29T02:19:28.996" v="833" actId="34135"/>
          <ac:spMkLst>
            <pc:docMk/>
            <pc:sldMk cId="3464102383" sldId="256"/>
            <ac:spMk id="9" creationId="{AA15F773-02BD-F9E8-B74D-49497B271D18}"/>
          </ac:spMkLst>
        </pc:spChg>
        <pc:spChg chg="add del">
          <ac:chgData name="Sydney Wood" userId="2eb19ff15cf06bf2" providerId="LiveId" clId="{20878C6E-EF79-4236-B13D-E7F647DBAB25}" dt="2025-04-29T02:18:17.681" v="759" actId="22"/>
          <ac:spMkLst>
            <pc:docMk/>
            <pc:sldMk cId="3464102383" sldId="256"/>
            <ac:spMk id="10" creationId="{8DF57FAF-D8F1-43BB-E9C1-01F689EC083C}"/>
          </ac:spMkLst>
        </pc:spChg>
        <pc:spChg chg="mod">
          <ac:chgData name="Sydney Wood" userId="2eb19ff15cf06bf2" providerId="LiveId" clId="{20878C6E-EF79-4236-B13D-E7F647DBAB25}" dt="2025-04-29T02:25:40.429" v="1059" actId="164"/>
          <ac:spMkLst>
            <pc:docMk/>
            <pc:sldMk cId="3464102383" sldId="256"/>
            <ac:spMk id="11" creationId="{00000000-0000-0000-0000-000000000000}"/>
          </ac:spMkLst>
        </pc:spChg>
        <pc:spChg chg="mod">
          <ac:chgData name="Sydney Wood" userId="2eb19ff15cf06bf2" providerId="LiveId" clId="{20878C6E-EF79-4236-B13D-E7F647DBAB25}" dt="2025-04-29T02:19:40.231" v="834" actId="34135"/>
          <ac:spMkLst>
            <pc:docMk/>
            <pc:sldMk cId="3464102383" sldId="256"/>
            <ac:spMk id="12" creationId="{00000000-0000-0000-0000-000000000000}"/>
          </ac:spMkLst>
        </pc:spChg>
        <pc:spChg chg="add mod">
          <ac:chgData name="Sydney Wood" userId="2eb19ff15cf06bf2" providerId="LiveId" clId="{20878C6E-EF79-4236-B13D-E7F647DBAB25}" dt="2025-04-29T02:18:37.483" v="760"/>
          <ac:spMkLst>
            <pc:docMk/>
            <pc:sldMk cId="3464102383" sldId="256"/>
            <ac:spMk id="14" creationId="{1F5C1AB1-7AF9-E2E0-2B3E-914F50DFEAFB}"/>
          </ac:spMkLst>
        </pc:spChg>
        <pc:spChg chg="mod">
          <ac:chgData name="Sydney Wood" userId="2eb19ff15cf06bf2" providerId="LiveId" clId="{20878C6E-EF79-4236-B13D-E7F647DBAB25}" dt="2025-04-29T02:25:11.928" v="1051" actId="1036"/>
          <ac:spMkLst>
            <pc:docMk/>
            <pc:sldMk cId="3464102383" sldId="256"/>
            <ac:spMk id="15" creationId="{00000000-0000-0000-0000-000000000000}"/>
          </ac:spMkLst>
        </pc:spChg>
        <pc:spChg chg="mod">
          <ac:chgData name="Sydney Wood" userId="2eb19ff15cf06bf2" providerId="LiveId" clId="{20878C6E-EF79-4236-B13D-E7F647DBAB25}" dt="2025-04-29T02:25:40.429" v="1059" actId="164"/>
          <ac:spMkLst>
            <pc:docMk/>
            <pc:sldMk cId="3464102383" sldId="256"/>
            <ac:spMk id="16" creationId="{00000000-0000-0000-0000-000000000000}"/>
          </ac:spMkLst>
        </pc:spChg>
        <pc:spChg chg="mod">
          <ac:chgData name="Sydney Wood" userId="2eb19ff15cf06bf2" providerId="LiveId" clId="{20878C6E-EF79-4236-B13D-E7F647DBAB25}" dt="2025-04-29T02:19:40.231" v="834" actId="34135"/>
          <ac:spMkLst>
            <pc:docMk/>
            <pc:sldMk cId="3464102383" sldId="256"/>
            <ac:spMk id="17" creationId="{00000000-0000-0000-0000-000000000000}"/>
          </ac:spMkLst>
        </pc:spChg>
        <pc:spChg chg="mod">
          <ac:chgData name="Sydney Wood" userId="2eb19ff15cf06bf2" providerId="LiveId" clId="{20878C6E-EF79-4236-B13D-E7F647DBAB25}" dt="2025-04-29T02:25:11.928" v="1051" actId="1036"/>
          <ac:spMkLst>
            <pc:docMk/>
            <pc:sldMk cId="3464102383" sldId="256"/>
            <ac:spMk id="18" creationId="{00000000-0000-0000-0000-000000000000}"/>
          </ac:spMkLst>
        </pc:spChg>
        <pc:spChg chg="mod">
          <ac:chgData name="Sydney Wood" userId="2eb19ff15cf06bf2" providerId="LiveId" clId="{20878C6E-EF79-4236-B13D-E7F647DBAB25}" dt="2025-04-29T02:19:28.996" v="833" actId="34135"/>
          <ac:spMkLst>
            <pc:docMk/>
            <pc:sldMk cId="3464102383" sldId="256"/>
            <ac:spMk id="19" creationId="{520E2089-BA8F-FA78-34A9-68948773FAAD}"/>
          </ac:spMkLst>
        </pc:spChg>
        <pc:spChg chg="mod">
          <ac:chgData name="Sydney Wood" userId="2eb19ff15cf06bf2" providerId="LiveId" clId="{20878C6E-EF79-4236-B13D-E7F647DBAB25}" dt="2025-04-29T02:25:40.429" v="1059" actId="164"/>
          <ac:spMkLst>
            <pc:docMk/>
            <pc:sldMk cId="3464102383" sldId="256"/>
            <ac:spMk id="20" creationId="{00000000-0000-0000-0000-000000000000}"/>
          </ac:spMkLst>
        </pc:spChg>
        <pc:spChg chg="mod">
          <ac:chgData name="Sydney Wood" userId="2eb19ff15cf06bf2" providerId="LiveId" clId="{20878C6E-EF79-4236-B13D-E7F647DBAB25}" dt="2025-04-29T02:19:28.996" v="833" actId="34135"/>
          <ac:spMkLst>
            <pc:docMk/>
            <pc:sldMk cId="3464102383" sldId="256"/>
            <ac:spMk id="21" creationId="{8900B810-2EED-E3D7-BA0A-700134F5784E}"/>
          </ac:spMkLst>
        </pc:spChg>
        <pc:spChg chg="add mod">
          <ac:chgData name="Sydney Wood" userId="2eb19ff15cf06bf2" providerId="LiveId" clId="{20878C6E-EF79-4236-B13D-E7F647DBAB25}" dt="2025-04-29T02:25:26.563" v="1058" actId="164"/>
          <ac:spMkLst>
            <pc:docMk/>
            <pc:sldMk cId="3464102383" sldId="256"/>
            <ac:spMk id="24" creationId="{CB808E9C-A563-32D1-2709-6CD034221FB9}"/>
          </ac:spMkLst>
        </pc:spChg>
        <pc:spChg chg="mod">
          <ac:chgData name="Sydney Wood" userId="2eb19ff15cf06bf2" providerId="LiveId" clId="{20878C6E-EF79-4236-B13D-E7F647DBAB25}" dt="2025-04-29T02:19:40.231" v="834" actId="34135"/>
          <ac:spMkLst>
            <pc:docMk/>
            <pc:sldMk cId="3464102383" sldId="256"/>
            <ac:spMk id="25" creationId="{59F1AB25-8610-4AC1-BB7E-AB78D5A71543}"/>
          </ac:spMkLst>
        </pc:spChg>
        <pc:spChg chg="add mod">
          <ac:chgData name="Sydney Wood" userId="2eb19ff15cf06bf2" providerId="LiveId" clId="{20878C6E-EF79-4236-B13D-E7F647DBAB25}" dt="2025-04-29T02:25:26.563" v="1058" actId="164"/>
          <ac:spMkLst>
            <pc:docMk/>
            <pc:sldMk cId="3464102383" sldId="256"/>
            <ac:spMk id="28" creationId="{2B9C0289-92A5-ED49-542F-F93D80A6C97A}"/>
          </ac:spMkLst>
        </pc:spChg>
        <pc:spChg chg="mod">
          <ac:chgData name="Sydney Wood" userId="2eb19ff15cf06bf2" providerId="LiveId" clId="{20878C6E-EF79-4236-B13D-E7F647DBAB25}" dt="2025-04-29T02:22:02.784" v="937" actId="255"/>
          <ac:spMkLst>
            <pc:docMk/>
            <pc:sldMk cId="3464102383" sldId="256"/>
            <ac:spMk id="32" creationId="{00000000-0000-0000-0000-000000000000}"/>
          </ac:spMkLst>
        </pc:spChg>
        <pc:spChg chg="mod">
          <ac:chgData name="Sydney Wood" userId="2eb19ff15cf06bf2" providerId="LiveId" clId="{20878C6E-EF79-4236-B13D-E7F647DBAB25}" dt="2025-04-29T02:24:33.487" v="944" actId="1076"/>
          <ac:spMkLst>
            <pc:docMk/>
            <pc:sldMk cId="3464102383" sldId="256"/>
            <ac:spMk id="36" creationId="{00000000-0000-0000-0000-000000000000}"/>
          </ac:spMkLst>
        </pc:spChg>
        <pc:grpChg chg="add mod">
          <ac:chgData name="Sydney Wood" userId="2eb19ff15cf06bf2" providerId="LiveId" clId="{20878C6E-EF79-4236-B13D-E7F647DBAB25}" dt="2025-04-29T02:19:28.996" v="833" actId="34135"/>
          <ac:grpSpMkLst>
            <pc:docMk/>
            <pc:sldMk cId="3464102383" sldId="256"/>
            <ac:grpSpMk id="22" creationId="{E4EAEA5B-A51B-F076-E948-70C53C026D30}"/>
          </ac:grpSpMkLst>
        </pc:grpChg>
        <pc:grpChg chg="add mod">
          <ac:chgData name="Sydney Wood" userId="2eb19ff15cf06bf2" providerId="LiveId" clId="{20878C6E-EF79-4236-B13D-E7F647DBAB25}" dt="2025-04-29T02:19:40.231" v="834" actId="34135"/>
          <ac:grpSpMkLst>
            <pc:docMk/>
            <pc:sldMk cId="3464102383" sldId="256"/>
            <ac:grpSpMk id="23" creationId="{9A44154C-8C33-9112-7A23-E2A2745920DD}"/>
          </ac:grpSpMkLst>
        </pc:grpChg>
        <pc:grpChg chg="mod">
          <ac:chgData name="Sydney Wood" userId="2eb19ff15cf06bf2" providerId="LiveId" clId="{20878C6E-EF79-4236-B13D-E7F647DBAB25}" dt="2025-04-29T01:36:52.683" v="30" actId="34135"/>
          <ac:grpSpMkLst>
            <pc:docMk/>
            <pc:sldMk cId="3464102383" sldId="256"/>
            <ac:grpSpMk id="26" creationId="{728D519E-1613-A67D-FDB6-1DCB244F4741}"/>
          </ac:grpSpMkLst>
        </pc:grpChg>
        <pc:grpChg chg="add mod">
          <ac:chgData name="Sydney Wood" userId="2eb19ff15cf06bf2" providerId="LiveId" clId="{20878C6E-EF79-4236-B13D-E7F647DBAB25}" dt="2025-04-29T02:25:26.563" v="1058" actId="164"/>
          <ac:grpSpMkLst>
            <pc:docMk/>
            <pc:sldMk cId="3464102383" sldId="256"/>
            <ac:grpSpMk id="30" creationId="{6AB4CA81-167F-19A2-A9A4-72E60813D322}"/>
          </ac:grpSpMkLst>
        </pc:grpChg>
        <pc:grpChg chg="add mod">
          <ac:chgData name="Sydney Wood" userId="2eb19ff15cf06bf2" providerId="LiveId" clId="{20878C6E-EF79-4236-B13D-E7F647DBAB25}" dt="2025-04-29T02:25:40.429" v="1059" actId="164"/>
          <ac:grpSpMkLst>
            <pc:docMk/>
            <pc:sldMk cId="3464102383" sldId="256"/>
            <ac:grpSpMk id="31" creationId="{B088B4F6-065C-83DF-E76E-E4A5D05F827D}"/>
          </ac:grpSpMkLst>
        </pc:grpChg>
        <pc:graphicFrameChg chg="mod">
          <ac:chgData name="Sydney Wood" userId="2eb19ff15cf06bf2" providerId="LiveId" clId="{20878C6E-EF79-4236-B13D-E7F647DBAB25}" dt="2025-04-29T02:24:29.369" v="943" actId="208"/>
          <ac:graphicFrameMkLst>
            <pc:docMk/>
            <pc:sldMk cId="3464102383" sldId="256"/>
            <ac:graphicFrameMk id="27" creationId="{00000000-0000-0000-0000-000000000000}"/>
          </ac:graphicFrameMkLst>
        </pc:graphicFrameChg>
        <pc:graphicFrameChg chg="add del mod">
          <ac:chgData name="Sydney Wood" userId="2eb19ff15cf06bf2" providerId="LiveId" clId="{20878C6E-EF79-4236-B13D-E7F647DBAB25}" dt="2025-04-29T02:25:56.733" v="1100" actId="478"/>
          <ac:graphicFrameMkLst>
            <pc:docMk/>
            <pc:sldMk cId="3464102383" sldId="256"/>
            <ac:graphicFrameMk id="33" creationId="{4DBC51A9-3485-4FBF-3C7C-38474041502C}"/>
          </ac:graphicFrameMkLst>
        </pc:graphicFrameChg>
        <pc:picChg chg="add mod">
          <ac:chgData name="Sydney Wood" userId="2eb19ff15cf06bf2" providerId="LiveId" clId="{20878C6E-EF79-4236-B13D-E7F647DBAB25}" dt="2025-04-29T02:03:34.670" v="434" actId="1076"/>
          <ac:picMkLst>
            <pc:docMk/>
            <pc:sldMk cId="3464102383" sldId="256"/>
            <ac:picMk id="3" creationId="{90029794-C450-E2AB-3AE3-4D56F3AAABEE}"/>
          </ac:picMkLst>
        </pc:picChg>
        <pc:picChg chg="del">
          <ac:chgData name="Sydney Wood" userId="2eb19ff15cf06bf2" providerId="LiveId" clId="{20878C6E-EF79-4236-B13D-E7F647DBAB25}" dt="2025-04-29T01:45:40.905" v="37" actId="478"/>
          <ac:picMkLst>
            <pc:docMk/>
            <pc:sldMk cId="3464102383" sldId="256"/>
            <ac:picMk id="29" creationId="{1F853055-91FC-C9AE-53A2-1DD053DA0377}"/>
          </ac:picMkLst>
        </pc:picChg>
        <pc:picChg chg="add mod">
          <ac:chgData name="Sydney Wood" userId="2eb19ff15cf06bf2" providerId="LiveId" clId="{20878C6E-EF79-4236-B13D-E7F647DBAB25}" dt="2025-04-29T02:26:35.155" v="1105" actId="14100"/>
          <ac:picMkLst>
            <pc:docMk/>
            <pc:sldMk cId="3464102383" sldId="256"/>
            <ac:picMk id="1026" creationId="{73CF3C72-6D92-97D8-7544-51B2E8C98746}"/>
          </ac:picMkLst>
        </pc:picChg>
        <pc:extLst>
          <p:ext xmlns:p="http://schemas.openxmlformats.org/presentationml/2006/main" uri="{D6D511B9-2390-475A-947B-AFAB55BFBCF1}">
            <pc226:cmChg xmlns:pc226="http://schemas.microsoft.com/office/powerpoint/2022/06/main/command" chg="mod">
              <pc226:chgData name="Sydney Wood" userId="2eb19ff15cf06bf2" providerId="LiveId" clId="{20878C6E-EF79-4236-B13D-E7F647DBAB25}" dt="2025-04-29T01:59:10.134" v="423" actId="20577"/>
              <pc2:cmMkLst xmlns:pc2="http://schemas.microsoft.com/office/powerpoint/2019/9/main/command">
                <pc:docMk/>
                <pc:sldMk cId="3464102383" sldId="256"/>
                <pc2:cmMk id="{3051AD31-CCA3-41C5-84B6-A1D0012E7FE2}"/>
              </pc2:cmMkLst>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00_CE7A01EF.xml><?xml version="1.0" encoding="utf-8"?>
<p188:cmLst xmlns:a="http://schemas.openxmlformats.org/drawingml/2006/main" xmlns:r="http://schemas.openxmlformats.org/officeDocument/2006/relationships" xmlns:p188="http://schemas.microsoft.com/office/powerpoint/2018/8/main">
  <p188:cm id="{3051AD31-CCA3-41C5-84B6-A1D0012E7FE2}" authorId="{454DFD8A-50BE-47CD-C47A-78D8C0E9F1E2}" created="2025-04-29T01:55:14.227">
    <ac:txMkLst xmlns:ac="http://schemas.microsoft.com/office/drawing/2013/main/command">
      <pc:docMk xmlns:pc="http://schemas.microsoft.com/office/powerpoint/2013/main/command"/>
      <pc:sldMk xmlns:pc="http://schemas.microsoft.com/office/powerpoint/2013/main/command" cId="3464102383" sldId="256"/>
      <ac:spMk id="20" creationId="{00000000-0000-0000-0000-000000000000}"/>
      <ac:txMk cp="0">
        <ac:context len="445" hash="2402125386"/>
      </ac:txMk>
    </ac:txMkLst>
    <p188:pos x="11916835" y="1116279"/>
    <p188:txBody>
      <a:bodyPr/>
      <a:lstStyle/>
      <a:p>
        <a:r>
          <a:rPr lang="en-US"/>
          <a:t>Important part of feedback literacy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B8C7A7-F203-4B9E-8863-87A096513449}"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53144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8C7A7-F203-4B9E-8863-87A096513449}"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317106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8C7A7-F203-4B9E-8863-87A096513449}"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217408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8C7A7-F203-4B9E-8863-87A096513449}"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84777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8C7A7-F203-4B9E-8863-87A096513449}"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423654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B8C7A7-F203-4B9E-8863-87A096513449}" type="datetimeFigureOut">
              <a:rPr lang="en-US" smtClean="0"/>
              <a:t>4/28/25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355195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B8C7A7-F203-4B9E-8863-87A096513449}" type="datetimeFigureOut">
              <a:rPr lang="en-US" smtClean="0"/>
              <a:t>4/28/25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112870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B8C7A7-F203-4B9E-8863-87A096513449}" type="datetimeFigureOut">
              <a:rPr lang="en-US" smtClean="0"/>
              <a:t>4/28/25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124401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8C7A7-F203-4B9E-8863-87A096513449}" type="datetimeFigureOut">
              <a:rPr lang="en-US" smtClean="0"/>
              <a:t>4/28/25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34523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1B8C7A7-F203-4B9E-8863-87A096513449}" type="datetimeFigureOut">
              <a:rPr lang="en-US" smtClean="0"/>
              <a:t>4/28/25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321273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1B8C7A7-F203-4B9E-8863-87A096513449}" type="datetimeFigureOut">
              <a:rPr lang="en-US" smtClean="0"/>
              <a:t>4/28/25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3D17A6-1AD1-419E-AF66-A75CA9202615}" type="slidenum">
              <a:rPr lang="en-US" smtClean="0"/>
              <a:t>‹#›</a:t>
            </a:fld>
            <a:endParaRPr lang="en-US"/>
          </a:p>
        </p:txBody>
      </p:sp>
    </p:spTree>
    <p:extLst>
      <p:ext uri="{BB962C8B-B14F-4D97-AF65-F5344CB8AC3E}">
        <p14:creationId xmlns:p14="http://schemas.microsoft.com/office/powerpoint/2010/main" val="50739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1B8C7A7-F203-4B9E-8863-87A096513449}" type="datetimeFigureOut">
              <a:rPr lang="en-US" smtClean="0"/>
              <a:t>4/28/25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E3D17A6-1AD1-419E-AF66-A75CA9202615}" type="slidenum">
              <a:rPr lang="en-US" smtClean="0"/>
              <a:t>‹#›</a:t>
            </a:fld>
            <a:endParaRPr lang="en-US"/>
          </a:p>
        </p:txBody>
      </p:sp>
    </p:spTree>
    <p:extLst>
      <p:ext uri="{BB962C8B-B14F-4D97-AF65-F5344CB8AC3E}">
        <p14:creationId xmlns:p14="http://schemas.microsoft.com/office/powerpoint/2010/main" val="2909364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microsoft.com/office/2018/10/relationships/comments" Target="../comments/modernComment_100_CE7A01EF.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Move="1" noResize="1" noEditPoints="1" noAdjustHandles="1" noChangeArrowheads="1" noChangeShapeType="1"/>
          </p:cNvSpPr>
          <p:nvPr/>
        </p:nvSpPr>
        <p:spPr>
          <a:xfrm>
            <a:off x="13732402" y="5389582"/>
            <a:ext cx="14711542" cy="27528818"/>
          </a:xfrm>
          <a:prstGeom prst="rect">
            <a:avLst/>
          </a:prstGeom>
          <a:solidFill>
            <a:srgbClr val="FDF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dirty="0">
              <a:solidFill>
                <a:schemeClr val="accent4">
                  <a:lumMod val="20000"/>
                  <a:lumOff val="80000"/>
                </a:schemeClr>
              </a:solidFill>
              <a:highlight>
                <a:srgbClr val="FFFF00"/>
              </a:highlight>
            </a:endParaRPr>
          </a:p>
        </p:txBody>
      </p:sp>
      <p:sp>
        <p:nvSpPr>
          <p:cNvPr id="13" name="TextBox 12"/>
          <p:cNvSpPr txBox="1"/>
          <p:nvPr/>
        </p:nvSpPr>
        <p:spPr>
          <a:xfrm>
            <a:off x="14646906" y="5745630"/>
            <a:ext cx="11364686" cy="1147558"/>
          </a:xfrm>
          <a:prstGeom prst="rect">
            <a:avLst/>
          </a:prstGeom>
          <a:noFill/>
        </p:spPr>
        <p:txBody>
          <a:bodyPr wrap="square" rtlCol="0">
            <a:spAutoFit/>
          </a:bodyPr>
          <a:lstStyle/>
          <a:p>
            <a:r>
              <a:rPr lang="en-US" sz="6857" dirty="0">
                <a:latin typeface="+mj-lt"/>
              </a:rPr>
              <a:t>Results</a:t>
            </a:r>
          </a:p>
        </p:txBody>
      </p:sp>
      <p:sp>
        <p:nvSpPr>
          <p:cNvPr id="15" name="TextBox 14"/>
          <p:cNvSpPr txBox="1"/>
          <p:nvPr/>
        </p:nvSpPr>
        <p:spPr>
          <a:xfrm>
            <a:off x="28981395" y="15322350"/>
            <a:ext cx="11364686" cy="1147558"/>
          </a:xfrm>
          <a:prstGeom prst="rect">
            <a:avLst/>
          </a:prstGeom>
          <a:noFill/>
        </p:spPr>
        <p:txBody>
          <a:bodyPr wrap="square" rtlCol="0">
            <a:spAutoFit/>
          </a:bodyPr>
          <a:lstStyle/>
          <a:p>
            <a:r>
              <a:rPr lang="en-US" sz="6857" dirty="0">
                <a:latin typeface="+mj-lt"/>
              </a:rPr>
              <a:t>Conclusion</a:t>
            </a:r>
          </a:p>
        </p:txBody>
      </p:sp>
      <p:sp>
        <p:nvSpPr>
          <p:cNvPr id="18" name="Rectangle 17"/>
          <p:cNvSpPr/>
          <p:nvPr/>
        </p:nvSpPr>
        <p:spPr>
          <a:xfrm>
            <a:off x="28858575" y="16469908"/>
            <a:ext cx="14720206" cy="29067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grpSp>
        <p:nvGrpSpPr>
          <p:cNvPr id="31" name="Group 30">
            <a:extLst>
              <a:ext uri="{FF2B5EF4-FFF2-40B4-BE49-F238E27FC236}">
                <a16:creationId xmlns:a16="http://schemas.microsoft.com/office/drawing/2014/main" id="{B088B4F6-065C-83DF-E76E-E4A5D05F827D}"/>
              </a:ext>
            </a:extLst>
          </p:cNvPr>
          <p:cNvGrpSpPr/>
          <p:nvPr/>
        </p:nvGrpSpPr>
        <p:grpSpPr>
          <a:xfrm>
            <a:off x="342898" y="5324910"/>
            <a:ext cx="13213898" cy="7834994"/>
            <a:chOff x="342898" y="5324910"/>
            <a:chExt cx="13213898" cy="7834994"/>
          </a:xfrm>
        </p:grpSpPr>
        <p:sp>
          <p:nvSpPr>
            <p:cNvPr id="11" name="TextBox 10"/>
            <p:cNvSpPr txBox="1"/>
            <p:nvPr/>
          </p:nvSpPr>
          <p:spPr>
            <a:xfrm>
              <a:off x="342898" y="5324910"/>
              <a:ext cx="11364686" cy="1147558"/>
            </a:xfrm>
            <a:prstGeom prst="rect">
              <a:avLst/>
            </a:prstGeom>
            <a:noFill/>
          </p:spPr>
          <p:txBody>
            <a:bodyPr wrap="square" rtlCol="0">
              <a:spAutoFit/>
            </a:bodyPr>
            <a:lstStyle/>
            <a:p>
              <a:r>
                <a:rPr lang="en-US" sz="6857" dirty="0">
                  <a:latin typeface="Corbel" panose="020B0503020204020204" pitchFamily="34" charset="0"/>
                </a:rPr>
                <a:t>Background</a:t>
              </a:r>
            </a:p>
          </p:txBody>
        </p:sp>
        <p:sp>
          <p:nvSpPr>
            <p:cNvPr id="20" name="TextBox 19"/>
            <p:cNvSpPr txBox="1"/>
            <p:nvPr/>
          </p:nvSpPr>
          <p:spPr>
            <a:xfrm>
              <a:off x="342898" y="6893188"/>
              <a:ext cx="13213898" cy="6266716"/>
            </a:xfrm>
            <a:prstGeom prst="rect">
              <a:avLst/>
            </a:prstGeom>
            <a:noFill/>
          </p:spPr>
          <p:txBody>
            <a:bodyPr wrap="square" rtlCol="0">
              <a:spAutoFit/>
            </a:bodyPr>
            <a:lstStyle/>
            <a:p>
              <a:r>
                <a:rPr lang="en-US" sz="4457" dirty="0">
                  <a:latin typeface="Corbel" panose="020B0503020204020204" pitchFamily="34" charset="0"/>
                </a:rPr>
                <a:t>Scaffolding provides a framework for teaching students to develop feedback literacy through iterative feedback. Feedback literacy is learners’ ability to understand and apply feedback.  Instructors aim to foster feedback literacy by giving feedback that prompts deeper connections through contextualization and broad application. The current </a:t>
              </a:r>
              <a:r>
                <a:rPr lang="en-US" sz="4460" dirty="0">
                  <a:latin typeface="Corbel" panose="020B0503020204020204" pitchFamily="34" charset="0"/>
                </a:rPr>
                <a:t>study </a:t>
              </a:r>
              <a:r>
                <a:rPr lang="en-US" sz="4460" b="0" i="0" u="none" strike="noStrike" dirty="0">
                  <a:effectLst/>
                  <a:latin typeface="Corbel" panose="020B0503020204020204" pitchFamily="34" charset="0"/>
                </a:rPr>
                <a:t>examines the change of repeated mistakes over time in the context </a:t>
              </a:r>
              <a:r>
                <a:rPr lang="en-US" sz="4460" dirty="0">
                  <a:latin typeface="Corbel" panose="020B0503020204020204" pitchFamily="34" charset="0"/>
                </a:rPr>
                <a:t>of metacognitive intervention.</a:t>
              </a:r>
              <a:endParaRPr lang="en-US" sz="4457" dirty="0">
                <a:latin typeface="Corbel" panose="020B0503020204020204" pitchFamily="34" charset="0"/>
              </a:endParaRPr>
            </a:p>
          </p:txBody>
        </p:sp>
      </p:grpSp>
      <p:graphicFrame>
        <p:nvGraphicFramePr>
          <p:cNvPr id="27" name="Chart 26"/>
          <p:cNvGraphicFramePr/>
          <p:nvPr>
            <p:extLst>
              <p:ext uri="{D42A27DB-BD31-4B8C-83A1-F6EECF244321}">
                <p14:modId xmlns:p14="http://schemas.microsoft.com/office/powerpoint/2010/main" val="420275756"/>
              </p:ext>
            </p:extLst>
          </p:nvPr>
        </p:nvGraphicFramePr>
        <p:xfrm>
          <a:off x="29130959" y="17038346"/>
          <a:ext cx="13175281" cy="9033152"/>
        </p:xfrm>
        <a:graphic>
          <a:graphicData uri="http://schemas.openxmlformats.org/drawingml/2006/chart">
            <c:chart xmlns:c="http://schemas.openxmlformats.org/drawingml/2006/chart" xmlns:r="http://schemas.openxmlformats.org/officeDocument/2006/relationships" r:id="rId3"/>
          </a:graphicData>
        </a:graphic>
      </p:graphicFrame>
      <p:grpSp>
        <p:nvGrpSpPr>
          <p:cNvPr id="26" name="Group 25">
            <a:extLst>
              <a:ext uri="{FF2B5EF4-FFF2-40B4-BE49-F238E27FC236}">
                <a16:creationId xmlns:a16="http://schemas.microsoft.com/office/drawing/2014/main" id="{728D519E-1613-A67D-FDB6-1DCB244F4741}"/>
              </a:ext>
            </a:extLst>
          </p:cNvPr>
          <p:cNvGrpSpPr>
            <a:grpSpLocks noGrp="1" noUngrp="1" noRot="1" noMove="1" noResize="1"/>
          </p:cNvGrpSpPr>
          <p:nvPr/>
        </p:nvGrpSpPr>
        <p:grpSpPr>
          <a:xfrm>
            <a:off x="0" y="-41706"/>
            <a:ext cx="43926369" cy="5434924"/>
            <a:chOff x="0" y="3938955"/>
            <a:chExt cx="43926369" cy="5434924"/>
          </a:xfrm>
        </p:grpSpPr>
        <p:sp>
          <p:nvSpPr>
            <p:cNvPr id="4" name="Rectangle 3"/>
            <p:cNvSpPr>
              <a:spLocks noGrp="1" noRot="1" noMove="1" noResize="1" noEditPoints="1" noAdjustHandles="1" noChangeArrowheads="1" noChangeShapeType="1"/>
            </p:cNvSpPr>
            <p:nvPr/>
          </p:nvSpPr>
          <p:spPr>
            <a:xfrm>
              <a:off x="0" y="3938955"/>
              <a:ext cx="43926369" cy="5434924"/>
            </a:xfrm>
            <a:prstGeom prst="rect">
              <a:avLst/>
            </a:prstGeom>
            <a:solidFill>
              <a:srgbClr val="FFE0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dirty="0">
                <a:solidFill>
                  <a:schemeClr val="accent4">
                    <a:lumMod val="20000"/>
                    <a:lumOff val="80000"/>
                  </a:schemeClr>
                </a:solidFill>
              </a:endParaRPr>
            </a:p>
          </p:txBody>
        </p:sp>
        <p:sp>
          <p:nvSpPr>
            <p:cNvPr id="32" name="TextBox 31"/>
            <p:cNvSpPr txBox="1">
              <a:spLocks noGrp="1" noRot="1" noMove="1" noResize="1" noEditPoints="1" noAdjustHandles="1" noChangeArrowheads="1" noChangeShapeType="1"/>
            </p:cNvSpPr>
            <p:nvPr/>
          </p:nvSpPr>
          <p:spPr>
            <a:xfrm>
              <a:off x="0" y="4684210"/>
              <a:ext cx="43891200" cy="4124206"/>
            </a:xfrm>
            <a:prstGeom prst="rect">
              <a:avLst/>
            </a:prstGeom>
            <a:noFill/>
          </p:spPr>
          <p:txBody>
            <a:bodyPr wrap="square" rtlCol="0">
              <a:spAutoFit/>
            </a:bodyPr>
            <a:lstStyle/>
            <a:p>
              <a:pPr algn="ctr"/>
              <a:r>
                <a:rPr lang="en-US" sz="8800" dirty="0">
                  <a:latin typeface="Corbel" panose="020B0503020204020204" pitchFamily="34" charset="0"/>
                </a:rPr>
                <a:t>Unlocking Feedback Generalization: </a:t>
              </a:r>
            </a:p>
            <a:p>
              <a:pPr algn="ctr"/>
              <a:r>
                <a:rPr lang="en-US" sz="8800" dirty="0">
                  <a:latin typeface="Corbel" panose="020B0503020204020204" pitchFamily="34" charset="0"/>
                </a:rPr>
                <a:t>The Relationship Between Metacognition, Feedback Viewing and Repeated Mistakes</a:t>
              </a:r>
            </a:p>
            <a:p>
              <a:pPr algn="ctr"/>
              <a:r>
                <a:rPr lang="en-US" sz="2000" dirty="0">
                  <a:latin typeface="Corbel" panose="020B0503020204020204" pitchFamily="34" charset="0"/>
                </a:rPr>
                <a:t> </a:t>
              </a:r>
            </a:p>
            <a:p>
              <a:pPr algn="ctr"/>
              <a:r>
                <a:rPr lang="en-US" sz="6600" dirty="0">
                  <a:latin typeface="Corbel" panose="020B0503020204020204" pitchFamily="34" charset="0"/>
                </a:rPr>
                <a:t>Xinhui Zhang, Sydney Wood, Victoria Cross</a:t>
              </a:r>
            </a:p>
          </p:txBody>
        </p:sp>
      </p:grpSp>
      <p:sp>
        <p:nvSpPr>
          <p:cNvPr id="36" name="TextBox 35"/>
          <p:cNvSpPr txBox="1"/>
          <p:nvPr/>
        </p:nvSpPr>
        <p:spPr>
          <a:xfrm>
            <a:off x="28981395" y="27362520"/>
            <a:ext cx="8948917" cy="4154342"/>
          </a:xfrm>
          <a:prstGeom prst="rect">
            <a:avLst/>
          </a:prstGeom>
          <a:noFill/>
        </p:spPr>
        <p:txBody>
          <a:bodyPr wrap="square" rtlCol="0">
            <a:spAutoFit/>
          </a:bodyPr>
          <a:lstStyle/>
          <a:p>
            <a:r>
              <a:rPr lang="en-US" sz="3771" b="1" dirty="0">
                <a:latin typeface="+mj-lt"/>
              </a:rPr>
              <a:t>References</a:t>
            </a:r>
          </a:p>
          <a:p>
            <a:endParaRPr lang="en-US" sz="3771" dirty="0"/>
          </a:p>
          <a:p>
            <a:pPr marL="489851" indent="-489851">
              <a:buFont typeface="Arial" panose="020B0604020202020204" pitchFamily="34" charset="0"/>
              <a:buChar char="•"/>
            </a:pPr>
            <a:r>
              <a:rPr lang="en-US" sz="3771" dirty="0"/>
              <a:t>Reference one</a:t>
            </a:r>
          </a:p>
          <a:p>
            <a:pPr marL="489851" indent="-489851">
              <a:buFont typeface="Arial" panose="020B0604020202020204" pitchFamily="34" charset="0"/>
              <a:buChar char="•"/>
            </a:pPr>
            <a:r>
              <a:rPr lang="en-US" sz="3771" dirty="0"/>
              <a:t>Reference two</a:t>
            </a:r>
          </a:p>
          <a:p>
            <a:pPr marL="489851" indent="-489851">
              <a:buFont typeface="Arial" panose="020B0604020202020204" pitchFamily="34" charset="0"/>
              <a:buChar char="•"/>
            </a:pPr>
            <a:r>
              <a:rPr lang="en-US" sz="3771" dirty="0"/>
              <a:t>Reference three</a:t>
            </a:r>
          </a:p>
          <a:p>
            <a:pPr marL="489851" indent="-489851">
              <a:buFont typeface="Arial" panose="020B0604020202020204" pitchFamily="34" charset="0"/>
              <a:buChar char="•"/>
            </a:pPr>
            <a:r>
              <a:rPr lang="en-US" sz="3771" dirty="0"/>
              <a:t>Reference four</a:t>
            </a:r>
          </a:p>
          <a:p>
            <a:pPr marL="489851" indent="-489851">
              <a:buFont typeface="Arial" panose="020B0604020202020204" pitchFamily="34" charset="0"/>
              <a:buChar char="•"/>
            </a:pPr>
            <a:r>
              <a:rPr lang="en-US" sz="3771" dirty="0"/>
              <a:t>Reference five</a:t>
            </a:r>
          </a:p>
        </p:txBody>
      </p:sp>
      <p:grpSp>
        <p:nvGrpSpPr>
          <p:cNvPr id="22" name="Group 21">
            <a:extLst>
              <a:ext uri="{FF2B5EF4-FFF2-40B4-BE49-F238E27FC236}">
                <a16:creationId xmlns:a16="http://schemas.microsoft.com/office/drawing/2014/main" id="{E4EAEA5B-A51B-F076-E948-70C53C026D30}"/>
              </a:ext>
            </a:extLst>
          </p:cNvPr>
          <p:cNvGrpSpPr>
            <a:grpSpLocks/>
          </p:cNvGrpSpPr>
          <p:nvPr/>
        </p:nvGrpSpPr>
        <p:grpSpPr>
          <a:xfrm>
            <a:off x="342898" y="13054604"/>
            <a:ext cx="13042624" cy="10457622"/>
            <a:chOff x="342898" y="13294397"/>
            <a:chExt cx="13042624" cy="10457622"/>
          </a:xfrm>
        </p:grpSpPr>
        <p:sp>
          <p:nvSpPr>
            <p:cNvPr id="9" name="TextBox 8">
              <a:extLst>
                <a:ext uri="{FF2B5EF4-FFF2-40B4-BE49-F238E27FC236}">
                  <a16:creationId xmlns:a16="http://schemas.microsoft.com/office/drawing/2014/main" id="{AA15F773-02BD-F9E8-B74D-49497B271D18}"/>
                </a:ext>
              </a:extLst>
            </p:cNvPr>
            <p:cNvSpPr txBox="1">
              <a:spLocks/>
            </p:cNvSpPr>
            <p:nvPr/>
          </p:nvSpPr>
          <p:spPr>
            <a:xfrm>
              <a:off x="342898" y="13294397"/>
              <a:ext cx="11364686" cy="1147558"/>
            </a:xfrm>
            <a:prstGeom prst="rect">
              <a:avLst/>
            </a:prstGeom>
            <a:noFill/>
          </p:spPr>
          <p:txBody>
            <a:bodyPr wrap="square" rtlCol="0">
              <a:spAutoFit/>
            </a:bodyPr>
            <a:lstStyle/>
            <a:p>
              <a:r>
                <a:rPr lang="en-US" sz="6857" dirty="0">
                  <a:latin typeface="Corbel" panose="020B0503020204020204" pitchFamily="34" charset="0"/>
                </a:rPr>
                <a:t>Predictions</a:t>
              </a:r>
            </a:p>
          </p:txBody>
        </p:sp>
        <p:sp>
          <p:nvSpPr>
            <p:cNvPr id="19" name="TextBox 18">
              <a:extLst>
                <a:ext uri="{FF2B5EF4-FFF2-40B4-BE49-F238E27FC236}">
                  <a16:creationId xmlns:a16="http://schemas.microsoft.com/office/drawing/2014/main" id="{520E2089-BA8F-FA78-34A9-68948773FAAD}"/>
                </a:ext>
              </a:extLst>
            </p:cNvPr>
            <p:cNvSpPr txBox="1">
              <a:spLocks/>
            </p:cNvSpPr>
            <p:nvPr/>
          </p:nvSpPr>
          <p:spPr>
            <a:xfrm>
              <a:off x="428800" y="14967306"/>
              <a:ext cx="12956722" cy="8784713"/>
            </a:xfrm>
            <a:prstGeom prst="rect">
              <a:avLst/>
            </a:prstGeom>
            <a:noFill/>
          </p:spPr>
          <p:txBody>
            <a:bodyPr wrap="square" rtlCol="0">
              <a:spAutoFit/>
            </a:bodyPr>
            <a:lstStyle/>
            <a:p>
              <a:pPr marL="685800" indent="-685800">
                <a:spcBef>
                  <a:spcPts val="1800"/>
                </a:spcBef>
                <a:buFont typeface="Arial" panose="020B0604020202020204" pitchFamily="34" charset="0"/>
                <a:buChar char="•"/>
              </a:pPr>
              <a:r>
                <a:rPr lang="en-US" sz="4457" dirty="0"/>
                <a:t>Hypothesis 1: Overall, students repeat a smaller percentage of mistakes on questions that are repeatedly tested.</a:t>
              </a:r>
            </a:p>
            <a:p>
              <a:pPr marL="685800" indent="-685800">
                <a:spcBef>
                  <a:spcPts val="1800"/>
                </a:spcBef>
                <a:buFont typeface="Arial" panose="020B0604020202020204" pitchFamily="34" charset="0"/>
                <a:buChar char="•"/>
              </a:pPr>
              <a:r>
                <a:rPr lang="en-US" sz="4457" dirty="0"/>
                <a:t>Hypothesis 2: Students who view feedback repeat a smaller percentage of  mistakes on subsequent exams than those who did not view feedback.</a:t>
              </a:r>
            </a:p>
            <a:p>
              <a:pPr marL="685800" indent="-685800">
                <a:spcBef>
                  <a:spcPts val="1800"/>
                </a:spcBef>
                <a:buFont typeface="Arial" panose="020B0604020202020204" pitchFamily="34" charset="0"/>
                <a:buChar char="•"/>
              </a:pPr>
              <a:r>
                <a:rPr lang="en-US" sz="4457" dirty="0"/>
                <a:t>Hypothesis 3: Controlling for feedback viewing, students in the intervention group repeat a smaller percentage of mistakes on exams after the intervention compared to before the intervention and compared to students who did not opt in to the intervention </a:t>
              </a:r>
            </a:p>
          </p:txBody>
        </p:sp>
        <p:sp>
          <p:nvSpPr>
            <p:cNvPr id="21" name="Rectangle 20">
              <a:extLst>
                <a:ext uri="{FF2B5EF4-FFF2-40B4-BE49-F238E27FC236}">
                  <a16:creationId xmlns:a16="http://schemas.microsoft.com/office/drawing/2014/main" id="{8900B810-2EED-E3D7-BA0A-700134F5784E}"/>
                </a:ext>
              </a:extLst>
            </p:cNvPr>
            <p:cNvSpPr>
              <a:spLocks/>
            </p:cNvSpPr>
            <p:nvPr/>
          </p:nvSpPr>
          <p:spPr>
            <a:xfrm>
              <a:off x="424215" y="14506351"/>
              <a:ext cx="12956721" cy="37879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grpSp>
      <p:grpSp>
        <p:nvGrpSpPr>
          <p:cNvPr id="23" name="Group 22">
            <a:extLst>
              <a:ext uri="{FF2B5EF4-FFF2-40B4-BE49-F238E27FC236}">
                <a16:creationId xmlns:a16="http://schemas.microsoft.com/office/drawing/2014/main" id="{9A44154C-8C33-9112-7A23-E2A2745920DD}"/>
              </a:ext>
            </a:extLst>
          </p:cNvPr>
          <p:cNvGrpSpPr>
            <a:grpSpLocks/>
          </p:cNvGrpSpPr>
          <p:nvPr/>
        </p:nvGrpSpPr>
        <p:grpSpPr>
          <a:xfrm>
            <a:off x="295627" y="23411467"/>
            <a:ext cx="13213898" cy="9355113"/>
            <a:chOff x="208541" y="22166141"/>
            <a:chExt cx="13213898" cy="9355113"/>
          </a:xfrm>
        </p:grpSpPr>
        <p:sp>
          <p:nvSpPr>
            <p:cNvPr id="12" name="TextBox 11"/>
            <p:cNvSpPr txBox="1">
              <a:spLocks/>
            </p:cNvSpPr>
            <p:nvPr/>
          </p:nvSpPr>
          <p:spPr>
            <a:xfrm>
              <a:off x="255812" y="22166141"/>
              <a:ext cx="11364686" cy="1147558"/>
            </a:xfrm>
            <a:prstGeom prst="rect">
              <a:avLst/>
            </a:prstGeom>
            <a:noFill/>
          </p:spPr>
          <p:txBody>
            <a:bodyPr wrap="square" rtlCol="0">
              <a:spAutoFit/>
            </a:bodyPr>
            <a:lstStyle/>
            <a:p>
              <a:r>
                <a:rPr lang="en-US" sz="6857" dirty="0">
                  <a:latin typeface="Corbel" panose="020B0503020204020204" pitchFamily="34" charset="0"/>
                </a:rPr>
                <a:t>Methods</a:t>
              </a:r>
            </a:p>
          </p:txBody>
        </p:sp>
        <p:sp>
          <p:nvSpPr>
            <p:cNvPr id="25" name="TextBox 24">
              <a:extLst>
                <a:ext uri="{FF2B5EF4-FFF2-40B4-BE49-F238E27FC236}">
                  <a16:creationId xmlns:a16="http://schemas.microsoft.com/office/drawing/2014/main" id="{59F1AB25-8610-4AC1-BB7E-AB78D5A71543}"/>
                </a:ext>
              </a:extLst>
            </p:cNvPr>
            <p:cNvSpPr txBox="1">
              <a:spLocks/>
            </p:cNvSpPr>
            <p:nvPr/>
          </p:nvSpPr>
          <p:spPr>
            <a:xfrm>
              <a:off x="208541" y="23879162"/>
              <a:ext cx="13213898" cy="7642092"/>
            </a:xfrm>
            <a:prstGeom prst="rect">
              <a:avLst/>
            </a:prstGeom>
            <a:noFill/>
          </p:spPr>
          <p:txBody>
            <a:bodyPr wrap="square" rtlCol="0">
              <a:spAutoFit/>
            </a:bodyPr>
            <a:lstStyle/>
            <a:p>
              <a:r>
                <a:rPr lang="en-US" sz="4460" b="1" dirty="0">
                  <a:latin typeface="Corbel" panose="020B0503020204020204" pitchFamily="34" charset="0"/>
                </a:rPr>
                <a:t>Participants</a:t>
              </a:r>
              <a:r>
                <a:rPr lang="en-US" sz="4460" dirty="0">
                  <a:latin typeface="Corbel" panose="020B0503020204020204" pitchFamily="34" charset="0"/>
                </a:rPr>
                <a:t>: 3</a:t>
              </a:r>
              <a:r>
                <a:rPr lang="en-US" altLang="zh-CN" sz="4460" dirty="0">
                  <a:latin typeface="Corbel" panose="020B0503020204020204" pitchFamily="34" charset="0"/>
                </a:rPr>
                <a:t>70</a:t>
              </a:r>
              <a:r>
                <a:rPr lang="en-US" sz="4460" dirty="0">
                  <a:latin typeface="Corbel" panose="020B0503020204020204" pitchFamily="34" charset="0"/>
                </a:rPr>
                <a:t> undergraduates in a research method course.</a:t>
              </a:r>
            </a:p>
            <a:p>
              <a:r>
                <a:rPr lang="en-US" sz="4460" b="1" dirty="0">
                  <a:latin typeface="Corbel" panose="020B0503020204020204" pitchFamily="34" charset="0"/>
                </a:rPr>
                <a:t>Intervention</a:t>
              </a:r>
              <a:r>
                <a:rPr lang="en-US" sz="4460" dirty="0">
                  <a:latin typeface="Corbel" panose="020B0503020204020204" pitchFamily="34" charset="0"/>
                </a:rPr>
                <a:t>: Optional metacognitive exam corrections after Exam 3.</a:t>
              </a:r>
            </a:p>
            <a:p>
              <a:r>
                <a:rPr lang="en-US" sz="4460" b="1" dirty="0">
                  <a:latin typeface="Corbel" panose="020B0503020204020204" pitchFamily="34" charset="0"/>
                </a:rPr>
                <a:t>Measure</a:t>
              </a:r>
              <a:r>
                <a:rPr lang="en-US" sz="4460" dirty="0">
                  <a:latin typeface="Corbel" panose="020B0503020204020204" pitchFamily="34" charset="0"/>
                </a:rPr>
                <a:t>:</a:t>
              </a:r>
            </a:p>
            <a:p>
              <a:pPr marL="587821" indent="-587821">
                <a:buFont typeface="Arial" panose="020B0604020202020204" pitchFamily="34" charset="0"/>
                <a:buChar char="•"/>
              </a:pPr>
              <a:r>
                <a:rPr lang="en-US" sz="4460" dirty="0">
                  <a:latin typeface="Corbel" panose="020B0503020204020204" pitchFamily="34" charset="0"/>
                </a:rPr>
                <a:t>Repeated mistakes (matched rubric items across scaffolded exams).</a:t>
              </a:r>
            </a:p>
            <a:p>
              <a:r>
                <a:rPr lang="en-US" sz="4460" b="1" dirty="0">
                  <a:latin typeface="Corbel" panose="020B0503020204020204" pitchFamily="34" charset="0"/>
                </a:rPr>
                <a:t>Analysis</a:t>
              </a:r>
              <a:r>
                <a:rPr lang="en-US" sz="4460" dirty="0">
                  <a:latin typeface="Corbel" panose="020B0503020204020204" pitchFamily="34" charset="0"/>
                </a:rPr>
                <a:t>:</a:t>
              </a:r>
            </a:p>
            <a:p>
              <a:pPr marL="685800" indent="-685800">
                <a:buFont typeface="Arial" panose="020B0604020202020204" pitchFamily="34" charset="0"/>
                <a:buChar char="•"/>
              </a:pPr>
              <a:r>
                <a:rPr lang="en-US" sz="4460" dirty="0">
                  <a:latin typeface="Corbel" panose="020B0503020204020204" pitchFamily="34" charset="0"/>
                </a:rPr>
                <a:t>Two Multilevel mixed-effects models estimated with Restricted Maximum Likelihood and Satterthwaite's t-test method</a:t>
              </a:r>
            </a:p>
          </p:txBody>
        </p:sp>
      </p:grpSp>
      <p:sp>
        <p:nvSpPr>
          <p:cNvPr id="5" name="Rectangle: Rounded Corners 4">
            <a:extLst>
              <a:ext uri="{FF2B5EF4-FFF2-40B4-BE49-F238E27FC236}">
                <a16:creationId xmlns:a16="http://schemas.microsoft.com/office/drawing/2014/main" id="{D0C6BBDD-099E-0AB1-7DD8-C40F0FD1022F}"/>
              </a:ext>
            </a:extLst>
          </p:cNvPr>
          <p:cNvSpPr/>
          <p:nvPr/>
        </p:nvSpPr>
        <p:spPr>
          <a:xfrm>
            <a:off x="14696448" y="15388129"/>
            <a:ext cx="13039454" cy="1493520"/>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Comment on non-normal distribution </a:t>
            </a:r>
          </a:p>
        </p:txBody>
      </p:sp>
      <p:grpSp>
        <p:nvGrpSpPr>
          <p:cNvPr id="30" name="Group 29">
            <a:extLst>
              <a:ext uri="{FF2B5EF4-FFF2-40B4-BE49-F238E27FC236}">
                <a16:creationId xmlns:a16="http://schemas.microsoft.com/office/drawing/2014/main" id="{6AB4CA81-167F-19A2-A9A4-72E60813D322}"/>
              </a:ext>
            </a:extLst>
          </p:cNvPr>
          <p:cNvGrpSpPr/>
          <p:nvPr/>
        </p:nvGrpSpPr>
        <p:grpSpPr>
          <a:xfrm>
            <a:off x="29010975" y="5690670"/>
            <a:ext cx="14720206" cy="1438231"/>
            <a:chOff x="29010975" y="5690670"/>
            <a:chExt cx="14720206" cy="1438231"/>
          </a:xfrm>
        </p:grpSpPr>
        <p:sp>
          <p:nvSpPr>
            <p:cNvPr id="24" name="TextBox 23">
              <a:extLst>
                <a:ext uri="{FF2B5EF4-FFF2-40B4-BE49-F238E27FC236}">
                  <a16:creationId xmlns:a16="http://schemas.microsoft.com/office/drawing/2014/main" id="{CB808E9C-A563-32D1-2709-6CD034221FB9}"/>
                </a:ext>
              </a:extLst>
            </p:cNvPr>
            <p:cNvSpPr txBox="1"/>
            <p:nvPr/>
          </p:nvSpPr>
          <p:spPr>
            <a:xfrm>
              <a:off x="29133795" y="5690670"/>
              <a:ext cx="11364686" cy="1147558"/>
            </a:xfrm>
            <a:prstGeom prst="rect">
              <a:avLst/>
            </a:prstGeom>
            <a:noFill/>
          </p:spPr>
          <p:txBody>
            <a:bodyPr wrap="square" rtlCol="0">
              <a:spAutoFit/>
            </a:bodyPr>
            <a:lstStyle/>
            <a:p>
              <a:r>
                <a:rPr lang="en-US" sz="6857" dirty="0">
                  <a:latin typeface="+mj-lt"/>
                </a:rPr>
                <a:t>Sample Demographics</a:t>
              </a:r>
            </a:p>
          </p:txBody>
        </p:sp>
        <p:sp>
          <p:nvSpPr>
            <p:cNvPr id="28" name="Rectangle 27">
              <a:extLst>
                <a:ext uri="{FF2B5EF4-FFF2-40B4-BE49-F238E27FC236}">
                  <a16:creationId xmlns:a16="http://schemas.microsoft.com/office/drawing/2014/main" id="{2B9C0289-92A5-ED49-542F-F93D80A6C97A}"/>
                </a:ext>
              </a:extLst>
            </p:cNvPr>
            <p:cNvSpPr/>
            <p:nvPr/>
          </p:nvSpPr>
          <p:spPr>
            <a:xfrm>
              <a:off x="29010975" y="6838228"/>
              <a:ext cx="14720206" cy="29067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grpSp>
      <p:pic>
        <p:nvPicPr>
          <p:cNvPr id="1026" name="Picture 2">
            <a:extLst>
              <a:ext uri="{FF2B5EF4-FFF2-40B4-BE49-F238E27FC236}">
                <a16:creationId xmlns:a16="http://schemas.microsoft.com/office/drawing/2014/main" id="{73CF3C72-6D92-97D8-7544-51B2E8C987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30959" y="7462927"/>
            <a:ext cx="12676068" cy="79774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7EFB080-BEFB-FC21-B515-B57F50981593}"/>
              </a:ext>
            </a:extLst>
          </p:cNvPr>
          <p:cNvSpPr>
            <a:spLocks/>
          </p:cNvSpPr>
          <p:nvPr/>
        </p:nvSpPr>
        <p:spPr>
          <a:xfrm>
            <a:off x="342898" y="24718807"/>
            <a:ext cx="12956721" cy="37879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sp>
        <p:nvSpPr>
          <p:cNvPr id="7" name="Rectangle 6">
            <a:extLst>
              <a:ext uri="{FF2B5EF4-FFF2-40B4-BE49-F238E27FC236}">
                <a16:creationId xmlns:a16="http://schemas.microsoft.com/office/drawing/2014/main" id="{28C2AE6B-EA18-9D77-647C-B578B2BEFEFE}"/>
              </a:ext>
            </a:extLst>
          </p:cNvPr>
          <p:cNvSpPr>
            <a:spLocks/>
          </p:cNvSpPr>
          <p:nvPr/>
        </p:nvSpPr>
        <p:spPr>
          <a:xfrm>
            <a:off x="424215" y="6528597"/>
            <a:ext cx="12956721" cy="37879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3"/>
          </a:p>
        </p:txBody>
      </p:sp>
      <p:pic>
        <p:nvPicPr>
          <p:cNvPr id="45" name="Picture 44">
            <a:extLst>
              <a:ext uri="{FF2B5EF4-FFF2-40B4-BE49-F238E27FC236}">
                <a16:creationId xmlns:a16="http://schemas.microsoft.com/office/drawing/2014/main" id="{0E45E8C3-6179-C469-790A-595649964781}"/>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14239248" y="6974579"/>
            <a:ext cx="13716000" cy="8229600"/>
          </a:xfrm>
          <a:prstGeom prst="rect">
            <a:avLst/>
          </a:prstGeom>
        </p:spPr>
      </p:pic>
    </p:spTree>
    <p:extLst>
      <p:ext uri="{BB962C8B-B14F-4D97-AF65-F5344CB8AC3E}">
        <p14:creationId xmlns:p14="http://schemas.microsoft.com/office/powerpoint/2010/main" val="346410238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111</TotalTime>
  <Words>240</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Corbel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Xinhui Zhang</cp:lastModifiedBy>
  <cp:revision>2</cp:revision>
  <dcterms:created xsi:type="dcterms:W3CDTF">2022-02-25T16:05:18Z</dcterms:created>
  <dcterms:modified xsi:type="dcterms:W3CDTF">2025-04-29T04:00:04Z</dcterms:modified>
</cp:coreProperties>
</file>