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4"/>
    <a:srgbClr val="8F80FF"/>
    <a:srgbClr val="9DBAB6"/>
    <a:srgbClr val="81CFC4"/>
    <a:srgbClr val="4FBBAD"/>
    <a:srgbClr val="049F8A"/>
    <a:srgbClr val="00594F"/>
    <a:srgbClr val="169783"/>
    <a:srgbClr val="12294B"/>
    <a:srgbClr val="7BA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67" autoAdjust="0"/>
    <p:restoredTop sz="94660"/>
  </p:normalViewPr>
  <p:slideViewPr>
    <p:cSldViewPr snapToGrid="0">
      <p:cViewPr>
        <p:scale>
          <a:sx n="20" d="100"/>
          <a:sy n="20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6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8C7A7-F203-4B9E-8863-87A09651344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17A6-1AD1-419E-AF66-A75CA920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556796" y="5533959"/>
            <a:ext cx="15136943" cy="19038745"/>
          </a:xfrm>
          <a:prstGeom prst="rect">
            <a:avLst/>
          </a:prstGeom>
          <a:solidFill>
            <a:srgbClr val="8F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69220" y="24654331"/>
            <a:ext cx="15136943" cy="7641771"/>
          </a:xfrm>
          <a:prstGeom prst="rect">
            <a:avLst/>
          </a:prstGeom>
          <a:solidFill>
            <a:srgbClr val="4B2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sp>
        <p:nvSpPr>
          <p:cNvPr id="11" name="TextBox 10"/>
          <p:cNvSpPr txBox="1"/>
          <p:nvPr/>
        </p:nvSpPr>
        <p:spPr>
          <a:xfrm>
            <a:off x="342898" y="5324910"/>
            <a:ext cx="11364686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57" dirty="0">
                <a:latin typeface="Corbel" panose="020B0503020204020204" pitchFamily="34" charset="0"/>
              </a:rPr>
              <a:t>Background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717" y="25775170"/>
            <a:ext cx="11364686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57" dirty="0">
                <a:latin typeface="Corbel" panose="020B0503020204020204" pitchFamily="34" charset="0"/>
              </a:rPr>
              <a:t>Methods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646906" y="5745630"/>
            <a:ext cx="11364686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57" dirty="0">
                <a:latin typeface="+mj-lt"/>
              </a:rPr>
              <a:t>Results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0915" y="5324910"/>
            <a:ext cx="11364686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57" dirty="0">
                <a:latin typeface="+mj-lt"/>
              </a:rPr>
              <a:t>Conclusion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899" y="6441782"/>
            <a:ext cx="12956721" cy="3787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sp>
        <p:nvSpPr>
          <p:cNvPr id="17" name="Rectangle 16"/>
          <p:cNvSpPr/>
          <p:nvPr/>
        </p:nvSpPr>
        <p:spPr>
          <a:xfrm>
            <a:off x="465717" y="26836531"/>
            <a:ext cx="11634107" cy="4494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sp>
        <p:nvSpPr>
          <p:cNvPr id="18" name="Rectangle 17"/>
          <p:cNvSpPr/>
          <p:nvPr/>
        </p:nvSpPr>
        <p:spPr>
          <a:xfrm>
            <a:off x="28828095" y="6472468"/>
            <a:ext cx="14720206" cy="290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sp>
        <p:nvSpPr>
          <p:cNvPr id="20" name="TextBox 19"/>
          <p:cNvSpPr txBox="1"/>
          <p:nvPr/>
        </p:nvSpPr>
        <p:spPr>
          <a:xfrm>
            <a:off x="342898" y="6893188"/>
            <a:ext cx="13213898" cy="1106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7" dirty="0">
                <a:latin typeface="Corbel" panose="020B0503020204020204" pitchFamily="34" charset="0"/>
              </a:rPr>
              <a:t>Metacognition—thinking about one’s own thinking– is widely linked to self-regulated learning and higher achievement. Although Wood &amp; Cross(2024) showed that the metacognitive intervention raised exam scores in prior research research the mechanism of improvement remained unclear. In this study, using data and rubric-level error counts from 369 undergraduates in five scaffolded research-methods exams, the present study test</a:t>
            </a:r>
            <a:r>
              <a:rPr lang="en-US" sz="4457" b="1" dirty="0">
                <a:latin typeface="Corbel" panose="020B0503020204020204" pitchFamily="34" charset="0"/>
              </a:rPr>
              <a:t> 3 </a:t>
            </a:r>
            <a:r>
              <a:rPr lang="en-US" sz="4457" dirty="0">
                <a:latin typeface="Corbel" panose="020B0503020204020204" pitchFamily="34" charset="0"/>
              </a:rPr>
              <a:t>questions: 1) Overall, do students make fewer repeated mistakes when repeatedly tested on concepts? 2) Does feedback viewing behavior on Exam X predict the number of repeated mistakes on Exam X+1? 3) Does the number of</a:t>
            </a:r>
          </a:p>
          <a:p>
            <a:r>
              <a:rPr lang="en-US" sz="4457" dirty="0">
                <a:latin typeface="Corbel" panose="020B0503020204020204" pitchFamily="34" charset="0"/>
              </a:rPr>
              <a:t>Repeated mistakes between the two groups differ before versus after the intervention when controlling for feedback viewing behavior? </a:t>
            </a:r>
          </a:p>
        </p:txBody>
      </p:sp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1604880060"/>
              </p:ext>
            </p:extLst>
          </p:nvPr>
        </p:nvGraphicFramePr>
        <p:xfrm>
          <a:off x="14863082" y="10439520"/>
          <a:ext cx="9976757" cy="903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728D519E-1613-A67D-FDB6-1DCB244F4741}"/>
              </a:ext>
            </a:extLst>
          </p:cNvPr>
          <p:cNvGrpSpPr>
            <a:grpSpLocks/>
          </p:cNvGrpSpPr>
          <p:nvPr/>
        </p:nvGrpSpPr>
        <p:grpSpPr>
          <a:xfrm>
            <a:off x="0" y="-252770"/>
            <a:ext cx="43891200" cy="5434924"/>
            <a:chOff x="0" y="4114800"/>
            <a:chExt cx="43891200" cy="5434924"/>
          </a:xfrm>
        </p:grpSpPr>
        <p:sp>
          <p:nvSpPr>
            <p:cNvPr id="4" name="Rectangle 3"/>
            <p:cNvSpPr>
              <a:spLocks/>
            </p:cNvSpPr>
            <p:nvPr/>
          </p:nvSpPr>
          <p:spPr>
            <a:xfrm>
              <a:off x="0" y="4114800"/>
              <a:ext cx="43891200" cy="5434924"/>
            </a:xfrm>
            <a:prstGeom prst="rect">
              <a:avLst/>
            </a:prstGeom>
            <a:solidFill>
              <a:srgbClr val="4B2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43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0" y="5071069"/>
              <a:ext cx="43891200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Corbel" panose="020B0503020204020204" pitchFamily="34" charset="0"/>
                </a:rPr>
                <a:t>Unlocking Feedback Generalization: How metacognitive Interventions reduce Repeated Mistakes</a:t>
              </a:r>
            </a:p>
            <a:p>
              <a:pPr algn="ctr"/>
              <a:r>
                <a:rPr lang="en-US" sz="8800" dirty="0">
                  <a:solidFill>
                    <a:schemeClr val="bg1"/>
                  </a:solidFill>
                  <a:latin typeface="Corbel" panose="020B0503020204020204" pitchFamily="34" charset="0"/>
                </a:rPr>
                <a:t>Xinhui Zhang, Sydney Wood, Victoria Cross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158799" y="22577160"/>
            <a:ext cx="8948917" cy="415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71" b="1" dirty="0">
                <a:latin typeface="+mj-lt"/>
              </a:rPr>
              <a:t>References</a:t>
            </a:r>
          </a:p>
          <a:p>
            <a:endParaRPr lang="en-US" sz="3771" dirty="0"/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one</a:t>
            </a:r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two</a:t>
            </a:r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three</a:t>
            </a:r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four</a:t>
            </a:r>
          </a:p>
          <a:p>
            <a:pPr marL="489851" indent="-489851">
              <a:buFont typeface="Arial" panose="020B0604020202020204" pitchFamily="34" charset="0"/>
              <a:buChar char="•"/>
            </a:pPr>
            <a:r>
              <a:rPr lang="en-US" sz="3771" dirty="0"/>
              <a:t>Reference five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5F773-02BD-F9E8-B74D-49497B271D18}"/>
              </a:ext>
            </a:extLst>
          </p:cNvPr>
          <p:cNvSpPr txBox="1"/>
          <p:nvPr/>
        </p:nvSpPr>
        <p:spPr>
          <a:xfrm>
            <a:off x="342898" y="17791893"/>
            <a:ext cx="11364686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857" dirty="0">
                <a:latin typeface="Corbel" panose="020B0503020204020204" pitchFamily="34" charset="0"/>
              </a:rPr>
              <a:t>Prediction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0E2089-BA8F-FA78-34A9-68948773FAAD}"/>
              </a:ext>
            </a:extLst>
          </p:cNvPr>
          <p:cNvSpPr txBox="1"/>
          <p:nvPr/>
        </p:nvSpPr>
        <p:spPr>
          <a:xfrm>
            <a:off x="465717" y="19687849"/>
            <a:ext cx="12956722" cy="626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57" dirty="0"/>
              <a:t>Hypothesis 4A: Overall, exam performance increases on concepts that are repeatedly tested.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57" dirty="0"/>
              <a:t>Hypothesis 4B: Students who view feedback make fewer repeated mistakes on subsequent exams than those who did not view feedback.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57" dirty="0"/>
              <a:t>Hypothesis 4C: Controlling for feedback viewing, students in the intervention group make fewer repeated mistakes on exams after the intervention controlling  for feedback viewing behavior?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00B810-2EED-E3D7-BA0A-700134F5784E}"/>
              </a:ext>
            </a:extLst>
          </p:cNvPr>
          <p:cNvSpPr/>
          <p:nvPr/>
        </p:nvSpPr>
        <p:spPr>
          <a:xfrm>
            <a:off x="471486" y="18913325"/>
            <a:ext cx="12956721" cy="3787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4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1AB25-8610-4AC1-BB7E-AB78D5A71543}"/>
              </a:ext>
            </a:extLst>
          </p:cNvPr>
          <p:cNvSpPr txBox="1"/>
          <p:nvPr/>
        </p:nvSpPr>
        <p:spPr>
          <a:xfrm>
            <a:off x="391883" y="27414842"/>
            <a:ext cx="13030556" cy="536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29" b="1" dirty="0">
                <a:latin typeface="Corbel" panose="020B0503020204020204" pitchFamily="34" charset="0"/>
              </a:rPr>
              <a:t>Participants</a:t>
            </a:r>
            <a:r>
              <a:rPr lang="en-US" sz="3429" dirty="0">
                <a:latin typeface="Corbel" panose="020B0503020204020204" pitchFamily="34" charset="0"/>
              </a:rPr>
              <a:t>: 3</a:t>
            </a:r>
            <a:r>
              <a:rPr lang="en-US" altLang="zh-CN" sz="3429" dirty="0">
                <a:latin typeface="Corbel" panose="020B0503020204020204" pitchFamily="34" charset="0"/>
              </a:rPr>
              <a:t>70</a:t>
            </a:r>
            <a:r>
              <a:rPr lang="en-US" sz="3429" dirty="0">
                <a:latin typeface="Corbel" panose="020B0503020204020204" pitchFamily="34" charset="0"/>
              </a:rPr>
              <a:t> undergraduates in a research method course.</a:t>
            </a:r>
          </a:p>
          <a:p>
            <a:r>
              <a:rPr lang="en-US" sz="3429" b="1" dirty="0">
                <a:latin typeface="Corbel" panose="020B0503020204020204" pitchFamily="34" charset="0"/>
              </a:rPr>
              <a:t>Intervention</a:t>
            </a:r>
            <a:r>
              <a:rPr lang="en-US" sz="3429" dirty="0">
                <a:latin typeface="Corbel" panose="020B0503020204020204" pitchFamily="34" charset="0"/>
              </a:rPr>
              <a:t>: Optional metacognitive exam corrections after Exam 3.</a:t>
            </a:r>
          </a:p>
          <a:p>
            <a:r>
              <a:rPr lang="en-US" sz="3429" b="1" dirty="0">
                <a:latin typeface="Corbel" panose="020B0503020204020204" pitchFamily="34" charset="0"/>
              </a:rPr>
              <a:t>Measure</a:t>
            </a:r>
            <a:r>
              <a:rPr lang="en-US" sz="3429" dirty="0">
                <a:latin typeface="Corbel" panose="020B0503020204020204" pitchFamily="34" charset="0"/>
              </a:rPr>
              <a:t>:</a:t>
            </a:r>
          </a:p>
          <a:p>
            <a:pPr marL="587821" indent="-587821">
              <a:buFont typeface="Arial" panose="020B0604020202020204" pitchFamily="34" charset="0"/>
              <a:buChar char="•"/>
            </a:pPr>
            <a:r>
              <a:rPr lang="en-US" sz="3429" dirty="0">
                <a:solidFill>
                  <a:srgbClr val="404040"/>
                </a:solidFill>
                <a:latin typeface="Corbel" panose="020B0503020204020204" pitchFamily="34" charset="0"/>
              </a:rPr>
              <a:t>Repeated mistakes (matched rubric items across scaffolded exams).</a:t>
            </a:r>
          </a:p>
          <a:p>
            <a:r>
              <a:rPr lang="en-US" sz="3429" b="1" dirty="0">
                <a:solidFill>
                  <a:srgbClr val="404040"/>
                </a:solidFill>
                <a:latin typeface="Corbel" panose="020B0503020204020204" pitchFamily="34" charset="0"/>
              </a:rPr>
              <a:t>Analysis</a:t>
            </a:r>
            <a:r>
              <a:rPr lang="en-US" sz="3429" dirty="0">
                <a:solidFill>
                  <a:srgbClr val="404040"/>
                </a:solidFill>
                <a:latin typeface="Corbel" panose="020B0503020204020204" pitchFamily="34" charset="0"/>
              </a:rPr>
              <a:t>:</a:t>
            </a:r>
          </a:p>
          <a:p>
            <a:r>
              <a:rPr lang="en-US" sz="3429" dirty="0">
                <a:solidFill>
                  <a:srgbClr val="404040"/>
                </a:solidFill>
                <a:latin typeface="Corbel" panose="020B0503020204020204" pitchFamily="34" charset="0"/>
              </a:rPr>
              <a:t>For Hypothesis 4A: Multilevel model to test whether the percent of repeated mistakes differed based on the number of previous time a question was answered.</a:t>
            </a:r>
          </a:p>
          <a:p>
            <a:r>
              <a:rPr lang="en-US" sz="3429" dirty="0">
                <a:solidFill>
                  <a:srgbClr val="404040"/>
                </a:solidFill>
                <a:latin typeface="Corbel" panose="020B0503020204020204" pitchFamily="34" charset="0"/>
              </a:rPr>
              <a:t>For Hypothesis 4B &amp; 4C: Use multilevel model to compare the percentage of repeated mistakes.</a:t>
            </a:r>
            <a:endParaRPr lang="en-US" sz="3429" dirty="0">
              <a:latin typeface="Corbel" panose="020B0503020204020204" pitchFamily="34" charset="0"/>
            </a:endParaRPr>
          </a:p>
        </p:txBody>
      </p:sp>
      <p:pic>
        <p:nvPicPr>
          <p:cNvPr id="29" name="Picture 28" descr="A graph with a number of mistakes&#10;&#10;AI-generated content may be incorrect.">
            <a:extLst>
              <a:ext uri="{FF2B5EF4-FFF2-40B4-BE49-F238E27FC236}">
                <a16:creationId xmlns:a16="http://schemas.microsoft.com/office/drawing/2014/main" id="{1F853055-91FC-C9AE-53A2-1DD053DA0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401" y="7104859"/>
            <a:ext cx="12465732" cy="74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0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309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2022-02-25T16:05:18Z</dcterms:created>
  <dcterms:modified xsi:type="dcterms:W3CDTF">2025-04-29T01:29:02Z</dcterms:modified>
</cp:coreProperties>
</file>