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4" r:id="rId3"/>
    <p:sldId id="260" r:id="rId4"/>
    <p:sldId id="307" r:id="rId5"/>
    <p:sldId id="308" r:id="rId6"/>
    <p:sldId id="309" r:id="rId7"/>
    <p:sldId id="265" r:id="rId8"/>
    <p:sldId id="263" r:id="rId9"/>
    <p:sldId id="261" r:id="rId10"/>
    <p:sldId id="266" r:id="rId11"/>
    <p:sldId id="310" r:id="rId12"/>
    <p:sldId id="311" r:id="rId13"/>
    <p:sldId id="312" r:id="rId14"/>
    <p:sldId id="313" r:id="rId15"/>
    <p:sldId id="314" r:id="rId16"/>
    <p:sldId id="315" r:id="rId17"/>
    <p:sldId id="317" r:id="rId18"/>
    <p:sldId id="316" r:id="rId19"/>
    <p:sldId id="325" r:id="rId20"/>
    <p:sldId id="326" r:id="rId21"/>
    <p:sldId id="327" r:id="rId22"/>
    <p:sldId id="328" r:id="rId23"/>
    <p:sldId id="332" r:id="rId24"/>
    <p:sldId id="329" r:id="rId25"/>
    <p:sldId id="330" r:id="rId26"/>
    <p:sldId id="296" r:id="rId27"/>
    <p:sldId id="331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573"/>
    <a:srgbClr val="ACBFE6"/>
    <a:srgbClr val="6A7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8" autoAdjust="0"/>
    <p:restoredTop sz="94660"/>
  </p:normalViewPr>
  <p:slideViewPr>
    <p:cSldViewPr snapToGrid="0">
      <p:cViewPr>
        <p:scale>
          <a:sx n="76" d="100"/>
          <a:sy n="76" d="100"/>
        </p:scale>
        <p:origin x="15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oods\Desktop\Meta-Cognition%20Project\Data_analysis\model%20results%20written%20only%20(1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defRPr>
            </a:pPr>
            <a:r>
              <a:rPr lang="en-US" sz="1600" b="1" baseline="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Figure 1: Impact of the Intervention on Exam Performance  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3.8253063458844549E-3"/>
          <c:y val="2.40031409200597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Sheet1!$C$37</c:f>
              <c:strCache>
                <c:ptCount val="1"/>
                <c:pt idx="0">
                  <c:v>Opt-in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Sheet1!$G$38:$G$42</c:f>
                <c:numCache>
                  <c:formatCode>General</c:formatCode>
                  <c:ptCount val="5"/>
                  <c:pt idx="0">
                    <c:v>1.42</c:v>
                  </c:pt>
                  <c:pt idx="1">
                    <c:v>1.6379999999999999</c:v>
                  </c:pt>
                  <c:pt idx="2">
                    <c:v>1.42</c:v>
                  </c:pt>
                  <c:pt idx="3">
                    <c:v>1.681</c:v>
                  </c:pt>
                  <c:pt idx="4">
                    <c:v>1.677</c:v>
                  </c:pt>
                </c:numCache>
              </c:numRef>
            </c:plus>
            <c:minus>
              <c:numRef>
                <c:f>Sheet1!$G$38:$G$42</c:f>
                <c:numCache>
                  <c:formatCode>General</c:formatCode>
                  <c:ptCount val="5"/>
                  <c:pt idx="0">
                    <c:v>1.42</c:v>
                  </c:pt>
                  <c:pt idx="1">
                    <c:v>1.6379999999999999</c:v>
                  </c:pt>
                  <c:pt idx="2">
                    <c:v>1.42</c:v>
                  </c:pt>
                  <c:pt idx="3">
                    <c:v>1.681</c:v>
                  </c:pt>
                  <c:pt idx="4">
                    <c:v>1.677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round/>
              </a:ln>
              <a:effectLst/>
            </c:spPr>
          </c:errBars>
          <c:cat>
            <c:strRef>
              <c:f>Sheet1!$A$38:$A$42</c:f>
              <c:strCache>
                <c:ptCount val="5"/>
                <c:pt idx="0">
                  <c:v>Exam 1</c:v>
                </c:pt>
                <c:pt idx="1">
                  <c:v>Exam 2</c:v>
                </c:pt>
                <c:pt idx="2">
                  <c:v>Exam 3</c:v>
                </c:pt>
                <c:pt idx="3">
                  <c:v>Exam 4</c:v>
                </c:pt>
                <c:pt idx="4">
                  <c:v>Exam 5</c:v>
                </c:pt>
              </c:strCache>
            </c:strRef>
          </c:cat>
          <c:val>
            <c:numRef>
              <c:f>Sheet1!$C$38:$C$42</c:f>
              <c:numCache>
                <c:formatCode>General</c:formatCode>
                <c:ptCount val="5"/>
                <c:pt idx="0">
                  <c:v>72.8</c:v>
                </c:pt>
                <c:pt idx="1">
                  <c:v>72.926729999999992</c:v>
                </c:pt>
                <c:pt idx="2">
                  <c:v>78.31</c:v>
                </c:pt>
                <c:pt idx="3">
                  <c:v>80.624200000000002</c:v>
                </c:pt>
                <c:pt idx="4">
                  <c:v>81.395600000000002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C4-43F5-8FDD-C0A8F1CB7429}"/>
            </c:ext>
          </c:extLst>
        </c:ser>
        <c:ser>
          <c:idx val="0"/>
          <c:order val="1"/>
          <c:tx>
            <c:strRef>
              <c:f>Sheet1!$B$37</c:f>
              <c:strCache>
                <c:ptCount val="1"/>
                <c:pt idx="0">
                  <c:v>Opt-out</c:v>
                </c:pt>
              </c:strCache>
            </c:strRef>
          </c:tx>
          <c:spPr>
            <a:ln w="28575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Sheet1!$F$38:$F$42</c:f>
                <c:numCache>
                  <c:formatCode>General</c:formatCode>
                  <c:ptCount val="5"/>
                  <c:pt idx="0">
                    <c:v>1.1000000000000001</c:v>
                  </c:pt>
                  <c:pt idx="1">
                    <c:v>1.3180000000000001</c:v>
                  </c:pt>
                  <c:pt idx="2">
                    <c:v>1.1000000000000001</c:v>
                  </c:pt>
                  <c:pt idx="3">
                    <c:v>1.5920000000000001</c:v>
                  </c:pt>
                  <c:pt idx="4">
                    <c:v>1.9620000000000002</c:v>
                  </c:pt>
                </c:numCache>
              </c:numRef>
            </c:plus>
            <c:minus>
              <c:numRef>
                <c:f>Sheet1!$F$38:$F$42</c:f>
                <c:numCache>
                  <c:formatCode>General</c:formatCode>
                  <c:ptCount val="5"/>
                  <c:pt idx="0">
                    <c:v>1.1000000000000001</c:v>
                  </c:pt>
                  <c:pt idx="1">
                    <c:v>1.3180000000000001</c:v>
                  </c:pt>
                  <c:pt idx="2">
                    <c:v>1.1000000000000001</c:v>
                  </c:pt>
                  <c:pt idx="3">
                    <c:v>1.5920000000000001</c:v>
                  </c:pt>
                  <c:pt idx="4">
                    <c:v>1.9620000000000002</c:v>
                  </c:pt>
                </c:numCache>
              </c:numRef>
            </c:minus>
            <c:spPr>
              <a:noFill/>
              <a:ln w="19050" cap="flat" cmpd="sng" algn="ctr">
                <a:solidFill>
                  <a:schemeClr val="accent1"/>
                </a:solidFill>
                <a:round/>
              </a:ln>
              <a:effectLst/>
            </c:spPr>
          </c:errBars>
          <c:cat>
            <c:strRef>
              <c:f>Sheet1!$A$38:$A$42</c:f>
              <c:strCache>
                <c:ptCount val="5"/>
                <c:pt idx="0">
                  <c:v>Exam 1</c:v>
                </c:pt>
                <c:pt idx="1">
                  <c:v>Exam 2</c:v>
                </c:pt>
                <c:pt idx="2">
                  <c:v>Exam 3</c:v>
                </c:pt>
                <c:pt idx="3">
                  <c:v>Exam 4</c:v>
                </c:pt>
                <c:pt idx="4">
                  <c:v>Exam 5</c:v>
                </c:pt>
              </c:strCache>
            </c:strRef>
          </c:cat>
          <c:val>
            <c:numRef>
              <c:f>Sheet1!$B$38:$B$42</c:f>
              <c:numCache>
                <c:formatCode>General</c:formatCode>
                <c:ptCount val="5"/>
                <c:pt idx="0">
                  <c:v>74</c:v>
                </c:pt>
                <c:pt idx="1">
                  <c:v>74.03013</c:v>
                </c:pt>
                <c:pt idx="2">
                  <c:v>75.31</c:v>
                </c:pt>
                <c:pt idx="3">
                  <c:v>75.427899999999994</c:v>
                </c:pt>
                <c:pt idx="4">
                  <c:v>77.733500000000006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C4-43F5-8FDD-C0A8F1CB74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9482927"/>
        <c:axId val="1343280799"/>
      </c:lineChart>
      <c:catAx>
        <c:axId val="1349482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43280799"/>
        <c:crosses val="autoZero"/>
        <c:auto val="1"/>
        <c:lblAlgn val="ctr"/>
        <c:lblOffset val="100"/>
        <c:noMultiLvlLbl val="0"/>
      </c:catAx>
      <c:valAx>
        <c:axId val="1343280799"/>
        <c:scaling>
          <c:orientation val="minMax"/>
          <c:max val="90"/>
          <c:min val="6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60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Expected</a:t>
                </a:r>
                <a:r>
                  <a:rPr lang="en-US" sz="16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Performance </a:t>
                </a:r>
                <a:endParaRPr lang="en-US" sz="160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49482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140896810373854"/>
          <c:y val="0.76144739506098524"/>
          <c:w val="0.1314866213458768"/>
          <c:h val="0.1331306874456221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0.62742</cdr:x>
      <cdr:y>0.1201</cdr:y>
    </cdr:from>
    <cdr:to>
      <cdr:x>0.62742</cdr:x>
      <cdr:y>0.90668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467D5299-BCCB-232A-6872-C322F2476287}"/>
            </a:ext>
          </a:extLst>
        </cdr:cNvPr>
        <cdr:cNvCxnSpPr/>
      </cdr:nvCxnSpPr>
      <cdr:spPr>
        <a:xfrm xmlns:a="http://schemas.openxmlformats.org/drawingml/2006/main">
          <a:off x="4123860" y="425815"/>
          <a:ext cx="0" cy="278892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tx1">
              <a:lumMod val="65000"/>
              <a:lumOff val="35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28700" y="1089721"/>
            <a:ext cx="10305600" cy="2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8067" y="2929019"/>
            <a:ext cx="12125397" cy="3929100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38067" y="4479971"/>
            <a:ext cx="12125397" cy="2378148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973317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212812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33" y="5772000"/>
            <a:ext cx="12192000" cy="10860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4" name="Google Shape;664;p11"/>
          <p:cNvSpPr txBox="1">
            <a:spLocks noGrp="1"/>
          </p:cNvSpPr>
          <p:nvPr>
            <p:ph type="body" idx="1"/>
          </p:nvPr>
        </p:nvSpPr>
        <p:spPr>
          <a:xfrm>
            <a:off x="738200" y="5994936"/>
            <a:ext cx="107156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5" name="Google Shape;665;p1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5097DBC-CD8C-4C5D-8006-8843A160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5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5097DBC-CD8C-4C5D-8006-8843A160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66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 with graphs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5097DBC-CD8C-4C5D-8006-8843A160DFE6}" type="slidenum">
              <a:rPr lang="en-US" smtClean="0"/>
              <a:t>‹#›</a:t>
            </a:fld>
            <a:endParaRPr lang="en-US"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882947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 with frame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233" y="0"/>
            <a:ext cx="12192000" cy="68580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5097DBC-CD8C-4C5D-8006-8843A160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9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597693" y="8919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597693" y="2113513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38067" y="2929019"/>
            <a:ext cx="12125397" cy="3929100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38067" y="4479971"/>
            <a:ext cx="12125397" cy="2378148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828135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33" y="1439200"/>
            <a:ext cx="12192000" cy="54188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2226467" y="2476000"/>
            <a:ext cx="7739200" cy="3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1219170" lvl="1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828754" lvl="2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2438339" lvl="3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3047924" lvl="4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3657509" lvl="5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4267093" lvl="6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4876678" lvl="7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5486263" lvl="8" indent="-558786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5097DBC-CD8C-4C5D-8006-8843A160DFE6}" type="slidenum">
              <a:rPr lang="en-US" smtClean="0"/>
              <a:t>‹#›</a:t>
            </a:fld>
            <a:endParaRPr lang="en-US"/>
          </a:p>
        </p:txBody>
      </p:sp>
      <p:sp>
        <p:nvSpPr>
          <p:cNvPr id="222" name="Google Shape;222;p4"/>
          <p:cNvSpPr/>
          <p:nvPr/>
        </p:nvSpPr>
        <p:spPr>
          <a:xfrm>
            <a:off x="0" y="534917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8090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5097DBC-CD8C-4C5D-8006-8843A160DFE6}" type="slidenum">
              <a:rPr lang="en-US" smtClean="0"/>
              <a:t>‹#›</a:t>
            </a:fld>
            <a:endParaRPr lang="en-US"/>
          </a:p>
        </p:txBody>
      </p:sp>
      <p:grpSp>
        <p:nvGrpSpPr>
          <p:cNvPr id="226" name="Google Shape;226;p5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986240" y="1536704"/>
            <a:ext cx="10248000" cy="4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657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6646867" y="200"/>
            <a:ext cx="5545200" cy="68580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5097DBC-CD8C-4C5D-8006-8843A160DFE6}" type="slidenum">
              <a:rPr lang="en-US" smtClean="0"/>
              <a:t>‹#›</a:t>
            </a:fld>
            <a:endParaRPr lang="en-US"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603632" y="827893"/>
            <a:ext cx="5313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603636" y="1883571"/>
            <a:ext cx="5313600" cy="4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04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37" name="Google Shape;337;p7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986233" y="1624012"/>
            <a:ext cx="4974400" cy="3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6259996" y="1624012"/>
            <a:ext cx="4974400" cy="3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5097DBC-CD8C-4C5D-8006-8843A160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1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45" name="Google Shape;445;p8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986233" y="1647831"/>
            <a:ext cx="33032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4458717" y="1647831"/>
            <a:ext cx="33032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7931203" y="1647831"/>
            <a:ext cx="33032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5097DBC-CD8C-4C5D-8006-8843A160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70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54" name="Google Shape;554;p9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6" name="Google Shape;656;p9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7" name="Google Shape;657;p9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5097DBC-CD8C-4C5D-8006-8843A160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2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 only no graph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33" y="-15833"/>
            <a:ext cx="12192000" cy="1097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986233" y="-1"/>
            <a:ext cx="10248000" cy="9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5097DBC-CD8C-4C5D-8006-8843A160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5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7984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86240" y="1536704"/>
            <a:ext cx="10248000" cy="41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25097DBC-CD8C-4C5D-8006-8843A160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754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72AC75-6D7A-6B41-1EEC-E7FC85E7329C}"/>
              </a:ext>
            </a:extLst>
          </p:cNvPr>
          <p:cNvSpPr/>
          <p:nvPr/>
        </p:nvSpPr>
        <p:spPr>
          <a:xfrm>
            <a:off x="6984695" y="5769166"/>
            <a:ext cx="5306068" cy="1131064"/>
          </a:xfrm>
          <a:prstGeom prst="rect">
            <a:avLst/>
          </a:prstGeom>
          <a:solidFill>
            <a:schemeClr val="tx2">
              <a:alpha val="6392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45D2F3-3318-6818-95E2-3F438366A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724" y="653400"/>
            <a:ext cx="10305600" cy="2775600"/>
          </a:xfrm>
        </p:spPr>
        <p:txBody>
          <a:bodyPr/>
          <a:lstStyle/>
          <a:p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Unraveling the Mechanism of a Metacognitive Intervention: Probing the Influence of Feedback-viewing Behavior on Exam Performance</a:t>
            </a:r>
            <a:endParaRPr lang="en-US" sz="16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C7C6A-5426-98D0-1DA7-D925D185AC10}"/>
              </a:ext>
            </a:extLst>
          </p:cNvPr>
          <p:cNvSpPr txBox="1"/>
          <p:nvPr/>
        </p:nvSpPr>
        <p:spPr>
          <a:xfrm>
            <a:off x="7123008" y="5727546"/>
            <a:ext cx="51139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Sydney Y Wood &amp; Victoria Cross</a:t>
            </a:r>
          </a:p>
          <a:p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University of California Davis</a:t>
            </a:r>
          </a:p>
        </p:txBody>
      </p:sp>
    </p:spTree>
    <p:extLst>
      <p:ext uri="{BB962C8B-B14F-4D97-AF65-F5344CB8AC3E}">
        <p14:creationId xmlns:p14="http://schemas.microsoft.com/office/powerpoint/2010/main" val="1587009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9421-2A2B-851C-92C4-E0180C06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33" y="535000"/>
            <a:ext cx="10248000" cy="875159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B0DB8-A2B8-8265-B671-666FE5489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Sample 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370 students at a public R1 university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190 opted in to the intervention 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180 opted out of the intervention</a:t>
            </a:r>
          </a:p>
          <a:p>
            <a:r>
              <a:rPr lang="en-US" sz="2800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Variables </a:t>
            </a:r>
          </a:p>
          <a:p>
            <a:pPr marL="711183" lvl="1" indent="0">
              <a:buNone/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66AAE-F984-EE00-A54A-74BD43CA4646}"/>
              </a:ext>
            </a:extLst>
          </p:cNvPr>
          <p:cNvSpPr/>
          <p:nvPr/>
        </p:nvSpPr>
        <p:spPr>
          <a:xfrm>
            <a:off x="10388906" y="6488935"/>
            <a:ext cx="1803094" cy="362872"/>
          </a:xfrm>
          <a:prstGeom prst="rect">
            <a:avLst/>
          </a:prstGeom>
          <a:solidFill>
            <a:srgbClr val="6A7486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8CE0D-9D74-60F5-13CD-F35CAD7A678F}"/>
              </a:ext>
            </a:extLst>
          </p:cNvPr>
          <p:cNvSpPr txBox="1"/>
          <p:nvPr/>
        </p:nvSpPr>
        <p:spPr>
          <a:xfrm>
            <a:off x="10574960" y="6450457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6062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9421-2A2B-851C-92C4-E0180C06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33" y="535000"/>
            <a:ext cx="10248000" cy="875159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B0DB8-A2B8-8265-B671-666FE5489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Sample </a:t>
            </a:r>
          </a:p>
          <a:p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Variables 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 Performance </a:t>
            </a:r>
          </a:p>
          <a:p>
            <a:pPr lvl="2"/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 exams </a:t>
            </a:r>
          </a:p>
          <a:p>
            <a:pPr lvl="2"/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Written responses</a:t>
            </a:r>
          </a:p>
          <a:p>
            <a:pPr lvl="1"/>
            <a:r>
              <a:rPr lang="en-US" sz="2800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View Count</a:t>
            </a:r>
          </a:p>
          <a:p>
            <a:pPr lvl="1"/>
            <a:r>
              <a:rPr lang="en-US" sz="2800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Intervention Group</a:t>
            </a:r>
          </a:p>
          <a:p>
            <a:pPr marL="711183" lvl="1" indent="0">
              <a:buNone/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66AAE-F984-EE00-A54A-74BD43CA4646}"/>
              </a:ext>
            </a:extLst>
          </p:cNvPr>
          <p:cNvSpPr/>
          <p:nvPr/>
        </p:nvSpPr>
        <p:spPr>
          <a:xfrm>
            <a:off x="10388906" y="6488935"/>
            <a:ext cx="1803094" cy="362872"/>
          </a:xfrm>
          <a:prstGeom prst="rect">
            <a:avLst/>
          </a:prstGeom>
          <a:solidFill>
            <a:srgbClr val="6A7486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8CE0D-9D74-60F5-13CD-F35CAD7A678F}"/>
              </a:ext>
            </a:extLst>
          </p:cNvPr>
          <p:cNvSpPr txBox="1"/>
          <p:nvPr/>
        </p:nvSpPr>
        <p:spPr>
          <a:xfrm>
            <a:off x="10574960" y="6450457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73609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9421-2A2B-851C-92C4-E0180C06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33" y="535000"/>
            <a:ext cx="10248000" cy="875159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B0DB8-A2B8-8265-B671-666FE5489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Sample </a:t>
            </a:r>
          </a:p>
          <a:p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Variables </a:t>
            </a: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 Performance 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View Count: </a:t>
            </a:r>
          </a:p>
          <a:p>
            <a:pPr lvl="2"/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Number of times feedback was viewed </a:t>
            </a:r>
          </a:p>
          <a:p>
            <a:pPr lvl="2"/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Collected morning of subsequent exam  </a:t>
            </a:r>
          </a:p>
          <a:p>
            <a:pPr lvl="3"/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 observations </a:t>
            </a:r>
          </a:p>
          <a:p>
            <a:pPr lvl="1"/>
            <a:r>
              <a:rPr lang="en-US" sz="2800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Intervention Group </a:t>
            </a:r>
            <a:endParaRPr lang="en-US" sz="2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11183" lvl="1" indent="0">
              <a:buNone/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66AAE-F984-EE00-A54A-74BD43CA4646}"/>
              </a:ext>
            </a:extLst>
          </p:cNvPr>
          <p:cNvSpPr/>
          <p:nvPr/>
        </p:nvSpPr>
        <p:spPr>
          <a:xfrm>
            <a:off x="10388906" y="6488935"/>
            <a:ext cx="1803094" cy="362872"/>
          </a:xfrm>
          <a:prstGeom prst="rect">
            <a:avLst/>
          </a:prstGeom>
          <a:solidFill>
            <a:srgbClr val="6A7486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8CE0D-9D74-60F5-13CD-F35CAD7A678F}"/>
              </a:ext>
            </a:extLst>
          </p:cNvPr>
          <p:cNvSpPr txBox="1"/>
          <p:nvPr/>
        </p:nvSpPr>
        <p:spPr>
          <a:xfrm>
            <a:off x="10574960" y="6450457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82007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9421-2A2B-851C-92C4-E0180C06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33" y="535000"/>
            <a:ext cx="10248000" cy="875159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B0DB8-A2B8-8265-B671-666FE5489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Sample </a:t>
            </a:r>
          </a:p>
          <a:p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Variables </a:t>
            </a: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 Performance </a:t>
            </a:r>
          </a:p>
          <a:p>
            <a:pPr lvl="1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View Count 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Intervention Group </a:t>
            </a:r>
          </a:p>
          <a:p>
            <a:pPr lvl="2"/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Opt-in vs Opt-out</a:t>
            </a:r>
          </a:p>
          <a:p>
            <a:pPr lvl="1"/>
            <a:endParaRPr lang="en-US" sz="2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11183" lvl="1" indent="0">
              <a:buNone/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66AAE-F984-EE00-A54A-74BD43CA4646}"/>
              </a:ext>
            </a:extLst>
          </p:cNvPr>
          <p:cNvSpPr/>
          <p:nvPr/>
        </p:nvSpPr>
        <p:spPr>
          <a:xfrm>
            <a:off x="10388906" y="6488935"/>
            <a:ext cx="1803094" cy="362872"/>
          </a:xfrm>
          <a:prstGeom prst="rect">
            <a:avLst/>
          </a:prstGeom>
          <a:solidFill>
            <a:srgbClr val="6A7486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8CE0D-9D74-60F5-13CD-F35CAD7A678F}"/>
              </a:ext>
            </a:extLst>
          </p:cNvPr>
          <p:cNvSpPr txBox="1"/>
          <p:nvPr/>
        </p:nvSpPr>
        <p:spPr>
          <a:xfrm>
            <a:off x="10574960" y="6450457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31961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9421-2A2B-851C-92C4-E0180C06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33" y="535000"/>
            <a:ext cx="10248000" cy="875159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Difference in View Count by Intervention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B0DB8-A2B8-8265-B671-666FE5489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2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11183" lvl="1" indent="0">
              <a:buNone/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66AAE-F984-EE00-A54A-74BD43CA4646}"/>
              </a:ext>
            </a:extLst>
          </p:cNvPr>
          <p:cNvSpPr/>
          <p:nvPr/>
        </p:nvSpPr>
        <p:spPr>
          <a:xfrm>
            <a:off x="10388906" y="6488935"/>
            <a:ext cx="1803094" cy="362872"/>
          </a:xfrm>
          <a:prstGeom prst="rect">
            <a:avLst/>
          </a:prstGeom>
          <a:solidFill>
            <a:srgbClr val="6A7486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8CE0D-9D74-60F5-13CD-F35CAD7A678F}"/>
              </a:ext>
            </a:extLst>
          </p:cNvPr>
          <p:cNvSpPr txBox="1"/>
          <p:nvPr/>
        </p:nvSpPr>
        <p:spPr>
          <a:xfrm>
            <a:off x="10574960" y="6450457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pic>
        <p:nvPicPr>
          <p:cNvPr id="13" name="Picture 12" descr="A graph of a graph&#10;&#10;Description automatically generated">
            <a:extLst>
              <a:ext uri="{FF2B5EF4-FFF2-40B4-BE49-F238E27FC236}">
                <a16:creationId xmlns:a16="http://schemas.microsoft.com/office/drawing/2014/main" id="{FF3F0992-D7AC-5B3F-57C0-58F0AFD19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89" y="1644304"/>
            <a:ext cx="10515621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1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9421-2A2B-851C-92C4-E0180C06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33" y="535000"/>
            <a:ext cx="10248000" cy="875159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Difference in Difference of Feedback Viewing Behavior Over Time by Intervention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B0DB8-A2B8-8265-B671-666FE5489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2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11183" lvl="1" indent="0">
              <a:buNone/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66AAE-F984-EE00-A54A-74BD43CA4646}"/>
              </a:ext>
            </a:extLst>
          </p:cNvPr>
          <p:cNvSpPr/>
          <p:nvPr/>
        </p:nvSpPr>
        <p:spPr>
          <a:xfrm>
            <a:off x="10388906" y="6488935"/>
            <a:ext cx="1803094" cy="362872"/>
          </a:xfrm>
          <a:prstGeom prst="rect">
            <a:avLst/>
          </a:prstGeom>
          <a:solidFill>
            <a:srgbClr val="6A7486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8CE0D-9D74-60F5-13CD-F35CAD7A678F}"/>
              </a:ext>
            </a:extLst>
          </p:cNvPr>
          <p:cNvSpPr txBox="1"/>
          <p:nvPr/>
        </p:nvSpPr>
        <p:spPr>
          <a:xfrm>
            <a:off x="10574960" y="6450457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F8674-C686-E5EA-E587-96295EC995BE}"/>
              </a:ext>
            </a:extLst>
          </p:cNvPr>
          <p:cNvSpPr txBox="1"/>
          <p:nvPr/>
        </p:nvSpPr>
        <p:spPr>
          <a:xfrm>
            <a:off x="405100" y="1345846"/>
            <a:ext cx="4277432" cy="56095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=========================================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Dependent variable: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---------------------------------------------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View Count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---------------------------------------------------------------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ime 2                              -0.210528**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  (0.094130)                                                  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ime 3                               0.047843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   (0.093660)                                                         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ime 4                               -0.153503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   (0.101803)                                                   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 Time 2 	                   0.100591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  (0.121855)                                         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 Time 3                      0.589448***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  (0.118219)                                      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 Time 4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0.087878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  (0.140608) 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---------------------------------------------------------------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Observations                          1,456 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 Likelihood                    -1,837.351000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Akaike Inf. Crit.                 4,426.702000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========================================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Note:                               *p&lt;0.1; **p&lt;0.05; ***p&lt;0.01</a:t>
            </a:r>
          </a:p>
          <a:p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cluster Robust standard errors in parentheses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5ECFB0-66AA-1CAF-A93F-6B4E6F16699D}"/>
              </a:ext>
            </a:extLst>
          </p:cNvPr>
          <p:cNvSpPr/>
          <p:nvPr/>
        </p:nvSpPr>
        <p:spPr>
          <a:xfrm>
            <a:off x="3574536" y="1929310"/>
            <a:ext cx="5474001" cy="3230519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Time 1 </a:t>
            </a:r>
            <a:r>
              <a:rPr lang="en-US" sz="23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 between Exam 1 &amp; 2 </a:t>
            </a:r>
          </a:p>
          <a:p>
            <a:endParaRPr lang="en-US" sz="1000" b="0" i="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300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Time 2 </a:t>
            </a:r>
            <a:r>
              <a:rPr lang="en-US" sz="23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 between 2 &amp; 3 </a:t>
            </a:r>
          </a:p>
          <a:p>
            <a:endParaRPr lang="en-US" sz="1000" b="0" i="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300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Time 3 </a:t>
            </a:r>
            <a:r>
              <a:rPr lang="en-US" sz="23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 between 3 &amp; 4- during the intervention</a:t>
            </a:r>
          </a:p>
          <a:p>
            <a:endParaRPr lang="en-US" sz="1000" b="0" i="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300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Time 4 </a:t>
            </a:r>
            <a:r>
              <a:rPr lang="en-US" sz="23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 between 4 &amp; 5 – only post-intervention observation</a:t>
            </a:r>
            <a:endParaRPr lang="en-US" sz="23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99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9421-2A2B-851C-92C4-E0180C06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33" y="535000"/>
            <a:ext cx="10248000" cy="875159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Difference in Difference of Feedback Viewing Behavior Over Time by Intervention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B0DB8-A2B8-8265-B671-666FE5489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2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11183" lvl="1" indent="0">
              <a:buNone/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66AAE-F984-EE00-A54A-74BD43CA4646}"/>
              </a:ext>
            </a:extLst>
          </p:cNvPr>
          <p:cNvSpPr/>
          <p:nvPr/>
        </p:nvSpPr>
        <p:spPr>
          <a:xfrm>
            <a:off x="10388906" y="6488935"/>
            <a:ext cx="1803094" cy="362872"/>
          </a:xfrm>
          <a:prstGeom prst="rect">
            <a:avLst/>
          </a:prstGeom>
          <a:solidFill>
            <a:srgbClr val="6A7486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8CE0D-9D74-60F5-13CD-F35CAD7A678F}"/>
              </a:ext>
            </a:extLst>
          </p:cNvPr>
          <p:cNvSpPr txBox="1"/>
          <p:nvPr/>
        </p:nvSpPr>
        <p:spPr>
          <a:xfrm>
            <a:off x="10574960" y="6450457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F8674-C686-E5EA-E587-96295EC995BE}"/>
              </a:ext>
            </a:extLst>
          </p:cNvPr>
          <p:cNvSpPr txBox="1"/>
          <p:nvPr/>
        </p:nvSpPr>
        <p:spPr>
          <a:xfrm>
            <a:off x="405100" y="1345846"/>
            <a:ext cx="4277432" cy="56095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=========================================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Dependent variable: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---------------------------------------------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View Count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---------------------------------------------------------------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ime 2                              -0.210528**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  (0.094130)                                                  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ime 3                               0.047843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   (0.093660)                                                         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ime 4                               -0.153503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   (0.101803)                                                   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 Time 2 	                   0.100591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  (0.121855)                                         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 Time 3                      0.589448***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  (0.118219)                                      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 Time 4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0.087878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  (0.140608) 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---------------------------------------------------------------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Observations                          1,456   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 Likelihood                    -1,837.351000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Akaike Inf. Crit.                 4,426.702000              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========================================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Note:                               *p&lt;0.1; **p&lt;0.05; ***p&lt;0.01</a:t>
            </a:r>
          </a:p>
          <a:p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cluster Robust standard errors in parentheses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B5CF71-EDD0-D216-D825-E031954DF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36" y="2436725"/>
            <a:ext cx="7151002" cy="442127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5ECFB0-66AA-1CAF-A93F-6B4E6F16699D}"/>
              </a:ext>
            </a:extLst>
          </p:cNvPr>
          <p:cNvSpPr/>
          <p:nvPr/>
        </p:nvSpPr>
        <p:spPr>
          <a:xfrm>
            <a:off x="8972471" y="1553838"/>
            <a:ext cx="3118774" cy="2419931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Diff Time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# is the difference in feedback view count by intervention group at time # </a:t>
            </a:r>
            <a:endParaRPr lang="en-US" sz="2000" b="0" i="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DFD951-0963-06B0-933D-0E712F462F87}"/>
              </a:ext>
            </a:extLst>
          </p:cNvPr>
          <p:cNvCxnSpPr>
            <a:cxnSpLocks/>
          </p:cNvCxnSpPr>
          <p:nvPr/>
        </p:nvCxnSpPr>
        <p:spPr>
          <a:xfrm>
            <a:off x="8621486" y="2887179"/>
            <a:ext cx="0" cy="1569265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FC0F7-64FB-F1C7-5703-860AC220B011}"/>
              </a:ext>
            </a:extLst>
          </p:cNvPr>
          <p:cNvCxnSpPr>
            <a:cxnSpLocks/>
          </p:cNvCxnSpPr>
          <p:nvPr/>
        </p:nvCxnSpPr>
        <p:spPr>
          <a:xfrm>
            <a:off x="6553200" y="4456444"/>
            <a:ext cx="0" cy="169314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F69353-BC33-FB4E-A405-C4B556A54A2C}"/>
              </a:ext>
            </a:extLst>
          </p:cNvPr>
          <p:cNvCxnSpPr>
            <a:cxnSpLocks/>
          </p:cNvCxnSpPr>
          <p:nvPr/>
        </p:nvCxnSpPr>
        <p:spPr>
          <a:xfrm>
            <a:off x="10703170" y="4541808"/>
            <a:ext cx="0" cy="1698218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5D3295-0667-44BA-4263-E30BE7E9FC37}"/>
              </a:ext>
            </a:extLst>
          </p:cNvPr>
          <p:cNvSpPr txBox="1"/>
          <p:nvPr/>
        </p:nvSpPr>
        <p:spPr>
          <a:xfrm>
            <a:off x="6028056" y="6451006"/>
            <a:ext cx="105028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Diff Time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8743E-B1DD-5119-5257-AF988D83A136}"/>
              </a:ext>
            </a:extLst>
          </p:cNvPr>
          <p:cNvSpPr txBox="1"/>
          <p:nvPr/>
        </p:nvSpPr>
        <p:spPr>
          <a:xfrm>
            <a:off x="8179148" y="6463814"/>
            <a:ext cx="105028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Diff Time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8ABA21-5467-CF4C-F9D4-9F108B74CB50}"/>
              </a:ext>
            </a:extLst>
          </p:cNvPr>
          <p:cNvSpPr txBox="1"/>
          <p:nvPr/>
        </p:nvSpPr>
        <p:spPr>
          <a:xfrm>
            <a:off x="10205401" y="6501550"/>
            <a:ext cx="105028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Diff Time 4</a:t>
            </a:r>
          </a:p>
        </p:txBody>
      </p:sp>
    </p:spTree>
    <p:extLst>
      <p:ext uri="{BB962C8B-B14F-4D97-AF65-F5344CB8AC3E}">
        <p14:creationId xmlns:p14="http://schemas.microsoft.com/office/powerpoint/2010/main" val="3108045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9421-2A2B-851C-92C4-E0180C06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577" y="185626"/>
            <a:ext cx="5313600" cy="1143200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Performance on Exams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B87D0C7-AE36-8A9E-18DD-FAE83EA24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66AAE-F984-EE00-A54A-74BD43CA4646}"/>
              </a:ext>
            </a:extLst>
          </p:cNvPr>
          <p:cNvSpPr/>
          <p:nvPr/>
        </p:nvSpPr>
        <p:spPr>
          <a:xfrm>
            <a:off x="10388906" y="6488935"/>
            <a:ext cx="1803094" cy="362872"/>
          </a:xfrm>
          <a:prstGeom prst="rect">
            <a:avLst/>
          </a:prstGeom>
          <a:solidFill>
            <a:srgbClr val="6A7486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8CE0D-9D74-60F5-13CD-F35CAD7A678F}"/>
              </a:ext>
            </a:extLst>
          </p:cNvPr>
          <p:cNvSpPr txBox="1"/>
          <p:nvPr/>
        </p:nvSpPr>
        <p:spPr>
          <a:xfrm>
            <a:off x="10574960" y="6450457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DFD951-0963-06B0-933D-0E712F462F87}"/>
              </a:ext>
            </a:extLst>
          </p:cNvPr>
          <p:cNvCxnSpPr/>
          <p:nvPr/>
        </p:nvCxnSpPr>
        <p:spPr>
          <a:xfrm>
            <a:off x="8842549" y="3175280"/>
            <a:ext cx="0" cy="1517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CB51A7-5FEA-0F6F-699C-D79088CF9376}"/>
              </a:ext>
            </a:extLst>
          </p:cNvPr>
          <p:cNvCxnSpPr>
            <a:cxnSpLocks/>
          </p:cNvCxnSpPr>
          <p:nvPr/>
        </p:nvCxnSpPr>
        <p:spPr>
          <a:xfrm>
            <a:off x="10778531" y="4692581"/>
            <a:ext cx="0" cy="1582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AD03EB-1F55-6C3B-0DB8-292A585EF17C}"/>
              </a:ext>
            </a:extLst>
          </p:cNvPr>
          <p:cNvCxnSpPr>
            <a:cxnSpLocks/>
          </p:cNvCxnSpPr>
          <p:nvPr/>
        </p:nvCxnSpPr>
        <p:spPr>
          <a:xfrm>
            <a:off x="6924988" y="4649038"/>
            <a:ext cx="0" cy="1626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C75D190-2449-565E-95C0-5D4D24624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9" y="249699"/>
            <a:ext cx="6400813" cy="640081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7431E41-4903-0F61-14FF-AE7552AFC41C}"/>
              </a:ext>
            </a:extLst>
          </p:cNvPr>
          <p:cNvSpPr/>
          <p:nvPr/>
        </p:nvSpPr>
        <p:spPr>
          <a:xfrm>
            <a:off x="1004835" y="6124470"/>
            <a:ext cx="4002593" cy="221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Exam2         Exam3         Exam4         Exam 5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F8161FF-395B-F921-E317-BEC36C5C7C3E}"/>
              </a:ext>
            </a:extLst>
          </p:cNvPr>
          <p:cNvSpPr/>
          <p:nvPr/>
        </p:nvSpPr>
        <p:spPr>
          <a:xfrm>
            <a:off x="7566409" y="1457011"/>
            <a:ext cx="4190162" cy="450668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Consistent with the SEM: 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Only differences in performance post-intervention </a:t>
            </a:r>
          </a:p>
        </p:txBody>
      </p:sp>
    </p:spTree>
    <p:extLst>
      <p:ext uri="{BB962C8B-B14F-4D97-AF65-F5344CB8AC3E}">
        <p14:creationId xmlns:p14="http://schemas.microsoft.com/office/powerpoint/2010/main" val="3054420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9421-2A2B-851C-92C4-E0180C069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Does feedback viewing behavior predict performance on </a:t>
            </a:r>
            <a:r>
              <a:rPr lang="en-US" sz="3600" u="sng" dirty="0">
                <a:latin typeface="Cambria" panose="02040503050406030204" pitchFamily="18" charset="0"/>
                <a:ea typeface="Cambria" panose="02040503050406030204" pitchFamily="18" charset="0"/>
              </a:rPr>
              <a:t>subsequent exams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B0DB8-A2B8-8265-B671-666FE5489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endParaRPr lang="en-US" sz="2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11183" lvl="1" indent="0">
              <a:buNone/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66AAE-F984-EE00-A54A-74BD43CA4646}"/>
              </a:ext>
            </a:extLst>
          </p:cNvPr>
          <p:cNvSpPr/>
          <p:nvPr/>
        </p:nvSpPr>
        <p:spPr>
          <a:xfrm>
            <a:off x="10388906" y="6488935"/>
            <a:ext cx="1803094" cy="362872"/>
          </a:xfrm>
          <a:prstGeom prst="rect">
            <a:avLst/>
          </a:prstGeom>
          <a:solidFill>
            <a:srgbClr val="6A7486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8CE0D-9D74-60F5-13CD-F35CAD7A678F}"/>
              </a:ext>
            </a:extLst>
          </p:cNvPr>
          <p:cNvSpPr txBox="1"/>
          <p:nvPr/>
        </p:nvSpPr>
        <p:spPr>
          <a:xfrm>
            <a:off x="10574960" y="6450457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DFD951-0963-06B0-933D-0E712F462F87}"/>
              </a:ext>
            </a:extLst>
          </p:cNvPr>
          <p:cNvCxnSpPr/>
          <p:nvPr/>
        </p:nvCxnSpPr>
        <p:spPr>
          <a:xfrm>
            <a:off x="8842549" y="3175280"/>
            <a:ext cx="0" cy="1517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CB51A7-5FEA-0F6F-699C-D79088CF9376}"/>
              </a:ext>
            </a:extLst>
          </p:cNvPr>
          <p:cNvCxnSpPr>
            <a:cxnSpLocks/>
          </p:cNvCxnSpPr>
          <p:nvPr/>
        </p:nvCxnSpPr>
        <p:spPr>
          <a:xfrm>
            <a:off x="10778531" y="4692581"/>
            <a:ext cx="0" cy="1582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AD03EB-1F55-6C3B-0DB8-292A585EF17C}"/>
              </a:ext>
            </a:extLst>
          </p:cNvPr>
          <p:cNvCxnSpPr>
            <a:cxnSpLocks/>
          </p:cNvCxnSpPr>
          <p:nvPr/>
        </p:nvCxnSpPr>
        <p:spPr>
          <a:xfrm>
            <a:off x="6924988" y="4649038"/>
            <a:ext cx="0" cy="1626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717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7F241F-3269-532E-ABFD-9137B3237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218"/>
            <a:ext cx="6777337" cy="6898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7C9421-2A2B-851C-92C4-E0180C06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577" y="185626"/>
            <a:ext cx="5313600" cy="1143200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Linear Mixed-Effects Model with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66AAE-F984-EE00-A54A-74BD43CA4646}"/>
              </a:ext>
            </a:extLst>
          </p:cNvPr>
          <p:cNvSpPr/>
          <p:nvPr/>
        </p:nvSpPr>
        <p:spPr>
          <a:xfrm>
            <a:off x="10388906" y="6488935"/>
            <a:ext cx="1803094" cy="362872"/>
          </a:xfrm>
          <a:prstGeom prst="rect">
            <a:avLst/>
          </a:prstGeom>
          <a:solidFill>
            <a:srgbClr val="6A7486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8CE0D-9D74-60F5-13CD-F35CAD7A678F}"/>
              </a:ext>
            </a:extLst>
          </p:cNvPr>
          <p:cNvSpPr txBox="1"/>
          <p:nvPr/>
        </p:nvSpPr>
        <p:spPr>
          <a:xfrm>
            <a:off x="10574960" y="6450457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DFD951-0963-06B0-933D-0E712F462F87}"/>
              </a:ext>
            </a:extLst>
          </p:cNvPr>
          <p:cNvCxnSpPr/>
          <p:nvPr/>
        </p:nvCxnSpPr>
        <p:spPr>
          <a:xfrm>
            <a:off x="8842549" y="3175280"/>
            <a:ext cx="0" cy="1517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CB51A7-5FEA-0F6F-699C-D79088CF9376}"/>
              </a:ext>
            </a:extLst>
          </p:cNvPr>
          <p:cNvCxnSpPr>
            <a:cxnSpLocks/>
          </p:cNvCxnSpPr>
          <p:nvPr/>
        </p:nvCxnSpPr>
        <p:spPr>
          <a:xfrm>
            <a:off x="10778531" y="4692581"/>
            <a:ext cx="0" cy="1582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AD03EB-1F55-6C3B-0DB8-292A585EF17C}"/>
              </a:ext>
            </a:extLst>
          </p:cNvPr>
          <p:cNvCxnSpPr>
            <a:cxnSpLocks/>
          </p:cNvCxnSpPr>
          <p:nvPr/>
        </p:nvCxnSpPr>
        <p:spPr>
          <a:xfrm>
            <a:off x="6924988" y="4649038"/>
            <a:ext cx="0" cy="1626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F8161FF-395B-F921-E317-BEC36C5C7C3E}"/>
              </a:ext>
            </a:extLst>
          </p:cNvPr>
          <p:cNvSpPr/>
          <p:nvPr/>
        </p:nvSpPr>
        <p:spPr>
          <a:xfrm>
            <a:off x="7566409" y="1723291"/>
            <a:ext cx="4190162" cy="424040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6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6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Controlling for feedback viewing (View Count) and Group:  Performance steadily increased but not significantly for Exam 4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8C5A16-71C5-A0EA-2AE2-4DC24F9F254E}"/>
              </a:ext>
            </a:extLst>
          </p:cNvPr>
          <p:cNvSpPr/>
          <p:nvPr/>
        </p:nvSpPr>
        <p:spPr>
          <a:xfrm>
            <a:off x="35170" y="3024554"/>
            <a:ext cx="6646984" cy="894303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1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9421-2A2B-851C-92C4-E0180C06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33" y="535000"/>
            <a:ext cx="10248000" cy="875159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Metacognitive Exam Corrections Study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(Wood &amp; Cross, 2024)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66AAE-F984-EE00-A54A-74BD43CA4646}"/>
              </a:ext>
            </a:extLst>
          </p:cNvPr>
          <p:cNvSpPr/>
          <p:nvPr/>
        </p:nvSpPr>
        <p:spPr>
          <a:xfrm>
            <a:off x="10388906" y="6488935"/>
            <a:ext cx="1803094" cy="362872"/>
          </a:xfrm>
          <a:prstGeom prst="rect">
            <a:avLst/>
          </a:prstGeom>
          <a:solidFill>
            <a:srgbClr val="6A7486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8CE0D-9D74-60F5-13CD-F35CAD7A678F}"/>
              </a:ext>
            </a:extLst>
          </p:cNvPr>
          <p:cNvSpPr txBox="1"/>
          <p:nvPr/>
        </p:nvSpPr>
        <p:spPr>
          <a:xfrm>
            <a:off x="10574960" y="6450457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Background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3BFC2C-3991-E80A-698A-8A03B053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" y="4112812"/>
            <a:ext cx="2660151" cy="26601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29F042-418A-9022-8E6F-61C9A699C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260" y="1587833"/>
            <a:ext cx="7359443" cy="49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2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7F241F-3269-532E-ABFD-9137B3237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218"/>
            <a:ext cx="6777337" cy="6898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7C9421-2A2B-851C-92C4-E0180C06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577" y="185626"/>
            <a:ext cx="5313600" cy="1143200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Linear Mixed-Effects Model with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66AAE-F984-EE00-A54A-74BD43CA4646}"/>
              </a:ext>
            </a:extLst>
          </p:cNvPr>
          <p:cNvSpPr/>
          <p:nvPr/>
        </p:nvSpPr>
        <p:spPr>
          <a:xfrm>
            <a:off x="10388906" y="6488935"/>
            <a:ext cx="1803094" cy="362872"/>
          </a:xfrm>
          <a:prstGeom prst="rect">
            <a:avLst/>
          </a:prstGeom>
          <a:solidFill>
            <a:srgbClr val="6A7486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8CE0D-9D74-60F5-13CD-F35CAD7A678F}"/>
              </a:ext>
            </a:extLst>
          </p:cNvPr>
          <p:cNvSpPr txBox="1"/>
          <p:nvPr/>
        </p:nvSpPr>
        <p:spPr>
          <a:xfrm>
            <a:off x="10574960" y="6450457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DFD951-0963-06B0-933D-0E712F462F87}"/>
              </a:ext>
            </a:extLst>
          </p:cNvPr>
          <p:cNvCxnSpPr/>
          <p:nvPr/>
        </p:nvCxnSpPr>
        <p:spPr>
          <a:xfrm>
            <a:off x="8842549" y="3175280"/>
            <a:ext cx="0" cy="1517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CB51A7-5FEA-0F6F-699C-D79088CF9376}"/>
              </a:ext>
            </a:extLst>
          </p:cNvPr>
          <p:cNvCxnSpPr>
            <a:cxnSpLocks/>
          </p:cNvCxnSpPr>
          <p:nvPr/>
        </p:nvCxnSpPr>
        <p:spPr>
          <a:xfrm>
            <a:off x="10778531" y="4692581"/>
            <a:ext cx="0" cy="1582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AD03EB-1F55-6C3B-0DB8-292A585EF17C}"/>
              </a:ext>
            </a:extLst>
          </p:cNvPr>
          <p:cNvCxnSpPr>
            <a:cxnSpLocks/>
          </p:cNvCxnSpPr>
          <p:nvPr/>
        </p:nvCxnSpPr>
        <p:spPr>
          <a:xfrm>
            <a:off x="6924988" y="4649038"/>
            <a:ext cx="0" cy="1626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F8161FF-395B-F921-E317-BEC36C5C7C3E}"/>
              </a:ext>
            </a:extLst>
          </p:cNvPr>
          <p:cNvSpPr/>
          <p:nvPr/>
        </p:nvSpPr>
        <p:spPr>
          <a:xfrm>
            <a:off x="7566409" y="1728315"/>
            <a:ext cx="4190162" cy="424040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6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6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Controlling for Time and Group: feedback viewing behavior predicted higher performance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8C5A16-71C5-A0EA-2AE2-4DC24F9F254E}"/>
              </a:ext>
            </a:extLst>
          </p:cNvPr>
          <p:cNvSpPr/>
          <p:nvPr/>
        </p:nvSpPr>
        <p:spPr>
          <a:xfrm>
            <a:off x="35170" y="3949004"/>
            <a:ext cx="6646984" cy="266281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7F241F-3269-532E-ABFD-9137B3237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218"/>
            <a:ext cx="6777337" cy="6898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7C9421-2A2B-851C-92C4-E0180C06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577" y="185626"/>
            <a:ext cx="5313600" cy="1143200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Linear Mixed-Effects Model with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66AAE-F984-EE00-A54A-74BD43CA4646}"/>
              </a:ext>
            </a:extLst>
          </p:cNvPr>
          <p:cNvSpPr/>
          <p:nvPr/>
        </p:nvSpPr>
        <p:spPr>
          <a:xfrm>
            <a:off x="10388906" y="6488935"/>
            <a:ext cx="1803094" cy="362872"/>
          </a:xfrm>
          <a:prstGeom prst="rect">
            <a:avLst/>
          </a:prstGeom>
          <a:solidFill>
            <a:srgbClr val="6A7486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8CE0D-9D74-60F5-13CD-F35CAD7A678F}"/>
              </a:ext>
            </a:extLst>
          </p:cNvPr>
          <p:cNvSpPr txBox="1"/>
          <p:nvPr/>
        </p:nvSpPr>
        <p:spPr>
          <a:xfrm>
            <a:off x="10574960" y="6450457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DFD951-0963-06B0-933D-0E712F462F87}"/>
              </a:ext>
            </a:extLst>
          </p:cNvPr>
          <p:cNvCxnSpPr/>
          <p:nvPr/>
        </p:nvCxnSpPr>
        <p:spPr>
          <a:xfrm>
            <a:off x="8842549" y="3175280"/>
            <a:ext cx="0" cy="1517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CB51A7-5FEA-0F6F-699C-D79088CF9376}"/>
              </a:ext>
            </a:extLst>
          </p:cNvPr>
          <p:cNvCxnSpPr>
            <a:cxnSpLocks/>
          </p:cNvCxnSpPr>
          <p:nvPr/>
        </p:nvCxnSpPr>
        <p:spPr>
          <a:xfrm>
            <a:off x="10778531" y="4692581"/>
            <a:ext cx="0" cy="1582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AD03EB-1F55-6C3B-0DB8-292A585EF17C}"/>
              </a:ext>
            </a:extLst>
          </p:cNvPr>
          <p:cNvCxnSpPr>
            <a:cxnSpLocks/>
          </p:cNvCxnSpPr>
          <p:nvPr/>
        </p:nvCxnSpPr>
        <p:spPr>
          <a:xfrm>
            <a:off x="6924988" y="4649038"/>
            <a:ext cx="0" cy="1626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F8161FF-395B-F921-E317-BEC36C5C7C3E}"/>
              </a:ext>
            </a:extLst>
          </p:cNvPr>
          <p:cNvSpPr/>
          <p:nvPr/>
        </p:nvSpPr>
        <p:spPr>
          <a:xfrm>
            <a:off x="7566409" y="1723291"/>
            <a:ext cx="4190162" cy="424040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6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effect of feedback viewing behavior did not depend on the exam number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8C5A16-71C5-A0EA-2AE2-4DC24F9F254E}"/>
              </a:ext>
            </a:extLst>
          </p:cNvPr>
          <p:cNvSpPr/>
          <p:nvPr/>
        </p:nvSpPr>
        <p:spPr>
          <a:xfrm>
            <a:off x="35170" y="4376053"/>
            <a:ext cx="6646984" cy="683292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5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7F241F-3269-532E-ABFD-9137B3237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218"/>
            <a:ext cx="6777337" cy="6898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7C9421-2A2B-851C-92C4-E0180C06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577" y="185626"/>
            <a:ext cx="5313600" cy="1143200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Linear Mixed-Effects Model with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66AAE-F984-EE00-A54A-74BD43CA4646}"/>
              </a:ext>
            </a:extLst>
          </p:cNvPr>
          <p:cNvSpPr/>
          <p:nvPr/>
        </p:nvSpPr>
        <p:spPr>
          <a:xfrm>
            <a:off x="10388906" y="6488935"/>
            <a:ext cx="1803094" cy="362872"/>
          </a:xfrm>
          <a:prstGeom prst="rect">
            <a:avLst/>
          </a:prstGeom>
          <a:solidFill>
            <a:srgbClr val="6A7486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8CE0D-9D74-60F5-13CD-F35CAD7A678F}"/>
              </a:ext>
            </a:extLst>
          </p:cNvPr>
          <p:cNvSpPr txBox="1"/>
          <p:nvPr/>
        </p:nvSpPr>
        <p:spPr>
          <a:xfrm>
            <a:off x="10574960" y="6450457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DFD951-0963-06B0-933D-0E712F462F87}"/>
              </a:ext>
            </a:extLst>
          </p:cNvPr>
          <p:cNvCxnSpPr/>
          <p:nvPr/>
        </p:nvCxnSpPr>
        <p:spPr>
          <a:xfrm>
            <a:off x="8842549" y="3175280"/>
            <a:ext cx="0" cy="1517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CB51A7-5FEA-0F6F-699C-D79088CF9376}"/>
              </a:ext>
            </a:extLst>
          </p:cNvPr>
          <p:cNvCxnSpPr>
            <a:cxnSpLocks/>
          </p:cNvCxnSpPr>
          <p:nvPr/>
        </p:nvCxnSpPr>
        <p:spPr>
          <a:xfrm>
            <a:off x="10778531" y="4692581"/>
            <a:ext cx="0" cy="1582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AD03EB-1F55-6C3B-0DB8-292A585EF17C}"/>
              </a:ext>
            </a:extLst>
          </p:cNvPr>
          <p:cNvCxnSpPr>
            <a:cxnSpLocks/>
          </p:cNvCxnSpPr>
          <p:nvPr/>
        </p:nvCxnSpPr>
        <p:spPr>
          <a:xfrm>
            <a:off x="6924988" y="4649038"/>
            <a:ext cx="0" cy="1626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F8161FF-395B-F921-E317-BEC36C5C7C3E}"/>
              </a:ext>
            </a:extLst>
          </p:cNvPr>
          <p:cNvSpPr/>
          <p:nvPr/>
        </p:nvSpPr>
        <p:spPr>
          <a:xfrm>
            <a:off x="7566409" y="1723291"/>
            <a:ext cx="4190162" cy="424040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6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6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effect of feedback viewing did not depend on Group</a:t>
            </a:r>
          </a:p>
          <a:p>
            <a:endParaRPr lang="en-US" sz="26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8C5A16-71C5-A0EA-2AE2-4DC24F9F254E}"/>
              </a:ext>
            </a:extLst>
          </p:cNvPr>
          <p:cNvSpPr/>
          <p:nvPr/>
        </p:nvSpPr>
        <p:spPr>
          <a:xfrm>
            <a:off x="40194" y="5054315"/>
            <a:ext cx="6646984" cy="26126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7F241F-3269-532E-ABFD-9137B3237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218"/>
            <a:ext cx="6777337" cy="6898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7C9421-2A2B-851C-92C4-E0180C06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577" y="185626"/>
            <a:ext cx="5313600" cy="1143200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Linear Mixed-Effects Model with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66AAE-F984-EE00-A54A-74BD43CA4646}"/>
              </a:ext>
            </a:extLst>
          </p:cNvPr>
          <p:cNvSpPr/>
          <p:nvPr/>
        </p:nvSpPr>
        <p:spPr>
          <a:xfrm>
            <a:off x="10388906" y="6488935"/>
            <a:ext cx="1803094" cy="362872"/>
          </a:xfrm>
          <a:prstGeom prst="rect">
            <a:avLst/>
          </a:prstGeom>
          <a:solidFill>
            <a:srgbClr val="6A7486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8CE0D-9D74-60F5-13CD-F35CAD7A678F}"/>
              </a:ext>
            </a:extLst>
          </p:cNvPr>
          <p:cNvSpPr txBox="1"/>
          <p:nvPr/>
        </p:nvSpPr>
        <p:spPr>
          <a:xfrm>
            <a:off x="10574960" y="6450457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DFD951-0963-06B0-933D-0E712F462F87}"/>
              </a:ext>
            </a:extLst>
          </p:cNvPr>
          <p:cNvCxnSpPr/>
          <p:nvPr/>
        </p:nvCxnSpPr>
        <p:spPr>
          <a:xfrm>
            <a:off x="8842549" y="3175280"/>
            <a:ext cx="0" cy="1517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CB51A7-5FEA-0F6F-699C-D79088CF9376}"/>
              </a:ext>
            </a:extLst>
          </p:cNvPr>
          <p:cNvCxnSpPr>
            <a:cxnSpLocks/>
          </p:cNvCxnSpPr>
          <p:nvPr/>
        </p:nvCxnSpPr>
        <p:spPr>
          <a:xfrm>
            <a:off x="10778531" y="4692581"/>
            <a:ext cx="0" cy="1582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AD03EB-1F55-6C3B-0DB8-292A585EF17C}"/>
              </a:ext>
            </a:extLst>
          </p:cNvPr>
          <p:cNvCxnSpPr>
            <a:cxnSpLocks/>
          </p:cNvCxnSpPr>
          <p:nvPr/>
        </p:nvCxnSpPr>
        <p:spPr>
          <a:xfrm>
            <a:off x="6924988" y="4649038"/>
            <a:ext cx="0" cy="1626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F8161FF-395B-F921-E317-BEC36C5C7C3E}"/>
              </a:ext>
            </a:extLst>
          </p:cNvPr>
          <p:cNvSpPr/>
          <p:nvPr/>
        </p:nvSpPr>
        <p:spPr>
          <a:xfrm>
            <a:off x="7566409" y="1723291"/>
            <a:ext cx="4190162" cy="424040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6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6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Consistent with SEM: The opt-in group only saw an increase in performance immediately after the intervention (Time 3)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8C5A16-71C5-A0EA-2AE2-4DC24F9F254E}"/>
              </a:ext>
            </a:extLst>
          </p:cNvPr>
          <p:cNvSpPr/>
          <p:nvPr/>
        </p:nvSpPr>
        <p:spPr>
          <a:xfrm>
            <a:off x="40194" y="5270360"/>
            <a:ext cx="6646984" cy="69333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60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7F241F-3269-532E-ABFD-9137B3237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218"/>
            <a:ext cx="6777337" cy="6898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7C9421-2A2B-851C-92C4-E0180C06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577" y="185626"/>
            <a:ext cx="5313600" cy="1143200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Linear Mixed-Effects Model with Groups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58EA03-6DA3-4473-F09D-84EEA34EDCF7}"/>
              </a:ext>
            </a:extLst>
          </p:cNvPr>
          <p:cNvGrpSpPr/>
          <p:nvPr/>
        </p:nvGrpSpPr>
        <p:grpSpPr>
          <a:xfrm>
            <a:off x="10388906" y="6450457"/>
            <a:ext cx="1803094" cy="401350"/>
            <a:chOff x="10388906" y="6450457"/>
            <a:chExt cx="1803094" cy="401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B66AAE-F984-EE00-A54A-74BD43CA4646}"/>
                </a:ext>
              </a:extLst>
            </p:cNvPr>
            <p:cNvSpPr/>
            <p:nvPr/>
          </p:nvSpPr>
          <p:spPr>
            <a:xfrm>
              <a:off x="10388906" y="6488935"/>
              <a:ext cx="1803094" cy="362872"/>
            </a:xfrm>
            <a:prstGeom prst="rect">
              <a:avLst/>
            </a:prstGeom>
            <a:solidFill>
              <a:srgbClr val="6A7486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88CE0D-9D74-60F5-13CD-F35CAD7A678F}"/>
                </a:ext>
              </a:extLst>
            </p:cNvPr>
            <p:cNvSpPr txBox="1"/>
            <p:nvPr/>
          </p:nvSpPr>
          <p:spPr>
            <a:xfrm>
              <a:off x="10574960" y="6450457"/>
              <a:ext cx="986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Results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DFD951-0963-06B0-933D-0E712F462F87}"/>
              </a:ext>
            </a:extLst>
          </p:cNvPr>
          <p:cNvCxnSpPr/>
          <p:nvPr/>
        </p:nvCxnSpPr>
        <p:spPr>
          <a:xfrm>
            <a:off x="8842549" y="3175280"/>
            <a:ext cx="0" cy="1517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CB51A7-5FEA-0F6F-699C-D79088CF9376}"/>
              </a:ext>
            </a:extLst>
          </p:cNvPr>
          <p:cNvCxnSpPr>
            <a:cxnSpLocks/>
          </p:cNvCxnSpPr>
          <p:nvPr/>
        </p:nvCxnSpPr>
        <p:spPr>
          <a:xfrm>
            <a:off x="10778531" y="4692581"/>
            <a:ext cx="0" cy="15826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AD03EB-1F55-6C3B-0DB8-292A585EF17C}"/>
              </a:ext>
            </a:extLst>
          </p:cNvPr>
          <p:cNvCxnSpPr>
            <a:cxnSpLocks/>
          </p:cNvCxnSpPr>
          <p:nvPr/>
        </p:nvCxnSpPr>
        <p:spPr>
          <a:xfrm>
            <a:off x="6924988" y="4649038"/>
            <a:ext cx="0" cy="1626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F8161FF-395B-F921-E317-BEC36C5C7C3E}"/>
              </a:ext>
            </a:extLst>
          </p:cNvPr>
          <p:cNvSpPr/>
          <p:nvPr/>
        </p:nvSpPr>
        <p:spPr>
          <a:xfrm>
            <a:off x="7566409" y="1723291"/>
            <a:ext cx="4190162" cy="4240405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 three-way interaction with Time, View Count and Group, suggesting that it was Group alone fueling the change in performance after the intervention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8C5A16-71C5-A0EA-2AE2-4DC24F9F254E}"/>
              </a:ext>
            </a:extLst>
          </p:cNvPr>
          <p:cNvSpPr/>
          <p:nvPr/>
        </p:nvSpPr>
        <p:spPr>
          <a:xfrm>
            <a:off x="0" y="5868231"/>
            <a:ext cx="6646984" cy="758658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6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83D7DF-509D-5E37-4790-2EFE3F5A2E5B}"/>
              </a:ext>
            </a:extLst>
          </p:cNvPr>
          <p:cNvSpPr/>
          <p:nvPr/>
        </p:nvSpPr>
        <p:spPr>
          <a:xfrm>
            <a:off x="768699" y="4333752"/>
            <a:ext cx="8807380" cy="1343567"/>
          </a:xfrm>
          <a:prstGeom prst="rect">
            <a:avLst/>
          </a:prstGeom>
          <a:solidFill>
            <a:schemeClr val="accent1">
              <a:alpha val="6392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522CF-53AD-F5C1-21C7-0458C397E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862" y="258876"/>
            <a:ext cx="10363200" cy="15464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change in performance was not JUST because they looked at their feedback!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38879-4E75-B617-DCFE-E50F726AA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62" y="4283957"/>
            <a:ext cx="10706518" cy="1046400"/>
          </a:xfrm>
        </p:spPr>
        <p:txBody>
          <a:bodyPr/>
          <a:lstStyle/>
          <a:p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These results further support the causal interpretation in Wood &amp; Cross, 2024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65BBA8-338B-AECC-26E5-FC66132F7B17}"/>
              </a:ext>
            </a:extLst>
          </p:cNvPr>
          <p:cNvGrpSpPr/>
          <p:nvPr/>
        </p:nvGrpSpPr>
        <p:grpSpPr>
          <a:xfrm>
            <a:off x="10388906" y="6450457"/>
            <a:ext cx="1803094" cy="401350"/>
            <a:chOff x="10388906" y="6450457"/>
            <a:chExt cx="1803094" cy="4013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CC3196-ABFA-5B48-7F5A-38A2CC1C6579}"/>
                </a:ext>
              </a:extLst>
            </p:cNvPr>
            <p:cNvSpPr/>
            <p:nvPr/>
          </p:nvSpPr>
          <p:spPr>
            <a:xfrm>
              <a:off x="10388906" y="6488935"/>
              <a:ext cx="1803094" cy="362872"/>
            </a:xfrm>
            <a:prstGeom prst="rect">
              <a:avLst/>
            </a:prstGeom>
            <a:solidFill>
              <a:srgbClr val="6A7486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90A066-9929-A898-4061-71D44E3698ED}"/>
                </a:ext>
              </a:extLst>
            </p:cNvPr>
            <p:cNvSpPr txBox="1"/>
            <p:nvPr/>
          </p:nvSpPr>
          <p:spPr>
            <a:xfrm>
              <a:off x="10574960" y="6450457"/>
              <a:ext cx="1515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Take-away!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716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764AB7-894C-DFEE-FED6-109ECF10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84" y="495133"/>
            <a:ext cx="9911200" cy="528400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Acknowledgements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62793-21FB-E35E-8351-F2D40EF2C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222" y="1920720"/>
            <a:ext cx="5270719" cy="3459184"/>
          </a:xfrm>
        </p:spPr>
        <p:txBody>
          <a:bodyPr numCol="2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Oliver Xia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Dani Lindeman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Esmeralda Barragan-Martinez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Laila Lawson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Marie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Trumm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Valeria Gonzalez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Jamie Serrano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Jazmyne Newman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Bradford Martin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Nicholas Silva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Olivia Yoder</a:t>
            </a: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C007F2-C598-82AB-9BD6-700E37C48EAF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33707" y="1480045"/>
            <a:ext cx="4880186" cy="4557600"/>
          </a:xfrm>
        </p:spPr>
        <p:txBody>
          <a:bodyPr/>
          <a:lstStyle/>
          <a:p>
            <a:pPr marL="152396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Collaborator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Victoria L Cross, UC Davis</a:t>
            </a:r>
          </a:p>
          <a:p>
            <a:pPr marL="152396" indent="0">
              <a:buNone/>
            </a:pPr>
            <a:endParaRPr lang="en-US" sz="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396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Methods and Coding Consulting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Rohit Batra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Simran Johal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Dylan Hawksworth-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Lutzow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Mjike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Rhemtulla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C7CA5-3B45-B05E-9E42-C9577171CFCB}"/>
              </a:ext>
            </a:extLst>
          </p:cNvPr>
          <p:cNvSpPr txBox="1"/>
          <p:nvPr/>
        </p:nvSpPr>
        <p:spPr>
          <a:xfrm>
            <a:off x="1626824" y="147809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396" indent="0">
              <a:buNone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Undergraduate RAs</a:t>
            </a:r>
          </a:p>
        </p:txBody>
      </p:sp>
    </p:spTree>
    <p:extLst>
      <p:ext uri="{BB962C8B-B14F-4D97-AF65-F5344CB8AC3E}">
        <p14:creationId xmlns:p14="http://schemas.microsoft.com/office/powerpoint/2010/main" val="3195933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F3252924-A79D-09B0-9EC4-5BEEC72E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28" y="2004646"/>
            <a:ext cx="4772967" cy="47729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8AF8B7-E0F0-8147-2DD3-B48F4FD043C4}"/>
              </a:ext>
            </a:extLst>
          </p:cNvPr>
          <p:cNvSpPr txBox="1"/>
          <p:nvPr/>
        </p:nvSpPr>
        <p:spPr>
          <a:xfrm>
            <a:off x="698361" y="371789"/>
            <a:ext cx="6795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Pre-print, Contact info &amp; More</a:t>
            </a:r>
          </a:p>
        </p:txBody>
      </p:sp>
    </p:spTree>
    <p:extLst>
      <p:ext uri="{BB962C8B-B14F-4D97-AF65-F5344CB8AC3E}">
        <p14:creationId xmlns:p14="http://schemas.microsoft.com/office/powerpoint/2010/main" val="2130503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9421-2A2B-851C-92C4-E0180C06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33" y="535000"/>
            <a:ext cx="10248000" cy="875159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Metacognitive Engagement with Feedback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66AAE-F984-EE00-A54A-74BD43CA4646}"/>
              </a:ext>
            </a:extLst>
          </p:cNvPr>
          <p:cNvSpPr/>
          <p:nvPr/>
        </p:nvSpPr>
        <p:spPr>
          <a:xfrm>
            <a:off x="10388906" y="6488935"/>
            <a:ext cx="1803094" cy="362872"/>
          </a:xfrm>
          <a:prstGeom prst="rect">
            <a:avLst/>
          </a:prstGeom>
          <a:solidFill>
            <a:srgbClr val="6A7486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8CE0D-9D74-60F5-13CD-F35CAD7A678F}"/>
              </a:ext>
            </a:extLst>
          </p:cNvPr>
          <p:cNvSpPr txBox="1"/>
          <p:nvPr/>
        </p:nvSpPr>
        <p:spPr>
          <a:xfrm>
            <a:off x="10574960" y="6450457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Background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4F2BBA-072E-53F0-7C82-0162DF91A8DF}"/>
              </a:ext>
            </a:extLst>
          </p:cNvPr>
          <p:cNvGrpSpPr/>
          <p:nvPr/>
        </p:nvGrpSpPr>
        <p:grpSpPr>
          <a:xfrm>
            <a:off x="5878362" y="4031315"/>
            <a:ext cx="6204442" cy="2291685"/>
            <a:chOff x="5510158" y="3828238"/>
            <a:chExt cx="6204442" cy="229168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9CEF821-9CAF-AE2D-C6C0-8E1A46576A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345" r="7144"/>
            <a:stretch/>
          </p:blipFill>
          <p:spPr>
            <a:xfrm>
              <a:off x="5510158" y="3828238"/>
              <a:ext cx="6204442" cy="229168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FE0556-1442-2620-A14E-6E514B17FF33}"/>
                </a:ext>
              </a:extLst>
            </p:cNvPr>
            <p:cNvSpPr txBox="1"/>
            <p:nvPr/>
          </p:nvSpPr>
          <p:spPr>
            <a:xfrm>
              <a:off x="10126419" y="5793879"/>
              <a:ext cx="15186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(Carless &amp; </a:t>
              </a:r>
              <a:r>
                <a:rPr lang="en-US" sz="1100" dirty="0" err="1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Boud</a:t>
              </a:r>
              <a:r>
                <a:rPr lang="en-US" sz="11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2018)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14FF29-7D53-0C9E-80A1-D94E8F0EEA59}"/>
              </a:ext>
            </a:extLst>
          </p:cNvPr>
          <p:cNvGrpSpPr/>
          <p:nvPr/>
        </p:nvGrpSpPr>
        <p:grpSpPr>
          <a:xfrm>
            <a:off x="238092" y="1720521"/>
            <a:ext cx="6338978" cy="4089040"/>
            <a:chOff x="2191750" y="1565340"/>
            <a:chExt cx="7910718" cy="472993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061FE1-2904-36A2-6537-6CA2AD244630}"/>
                </a:ext>
              </a:extLst>
            </p:cNvPr>
            <p:cNvGrpSpPr/>
            <p:nvPr/>
          </p:nvGrpSpPr>
          <p:grpSpPr>
            <a:xfrm>
              <a:off x="2191750" y="1565340"/>
              <a:ext cx="7910718" cy="4729936"/>
              <a:chOff x="3329173" y="1450144"/>
              <a:chExt cx="8173158" cy="4839119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F7EB3E4-F46F-03D2-6251-6581DAF2E8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9173" y="1450144"/>
                <a:ext cx="8173158" cy="4839119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F729388-FE8F-21E6-CE39-3934895189AF}"/>
                  </a:ext>
                </a:extLst>
              </p:cNvPr>
              <p:cNvSpPr/>
              <p:nvPr/>
            </p:nvSpPr>
            <p:spPr>
              <a:xfrm>
                <a:off x="4487159" y="3869704"/>
                <a:ext cx="1663831" cy="8059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7BA4034-6F1F-7264-007D-CD5AD81D789A}"/>
                  </a:ext>
                </a:extLst>
              </p:cNvPr>
              <p:cNvSpPr/>
              <p:nvPr/>
            </p:nvSpPr>
            <p:spPr>
              <a:xfrm>
                <a:off x="6330914" y="4012677"/>
                <a:ext cx="1663831" cy="8059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C3EE0E5-946E-B570-2DCB-7A88E23BE31E}"/>
                  </a:ext>
                </a:extLst>
              </p:cNvPr>
              <p:cNvSpPr/>
              <p:nvPr/>
            </p:nvSpPr>
            <p:spPr>
              <a:xfrm>
                <a:off x="8235885" y="3870091"/>
                <a:ext cx="1663831" cy="8059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C244FBF-515C-6D95-A433-894229E313B4}"/>
                  </a:ext>
                </a:extLst>
              </p:cNvPr>
              <p:cNvCxnSpPr/>
              <p:nvPr/>
            </p:nvCxnSpPr>
            <p:spPr>
              <a:xfrm>
                <a:off x="7162829" y="3869704"/>
                <a:ext cx="0" cy="1315038"/>
              </a:xfrm>
              <a:prstGeom prst="line">
                <a:avLst/>
              </a:prstGeom>
              <a:ln>
                <a:solidFill>
                  <a:srgbClr val="EDD6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968FBE-DDA5-A90A-575B-EF6DE1EFA04C}"/>
                </a:ext>
              </a:extLst>
            </p:cNvPr>
            <p:cNvSpPr txBox="1"/>
            <p:nvPr/>
          </p:nvSpPr>
          <p:spPr>
            <a:xfrm>
              <a:off x="8266710" y="5956722"/>
              <a:ext cx="1774812" cy="320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200" dirty="0" err="1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Drigas</a:t>
              </a:r>
              <a:r>
                <a:rPr lang="en-US" sz="12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et al., 2023)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2765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A75EAC-3B36-3D36-8C66-E5E1CAB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81" y="838977"/>
            <a:ext cx="7076000" cy="528400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The Intervention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Titillium Web ExtraLight"/>
              </a:rPr>
              <a:t>(Wood &amp; Cross, 2024)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E6402C-CC70-92D0-E68B-E05920747648}"/>
              </a:ext>
            </a:extLst>
          </p:cNvPr>
          <p:cNvGrpSpPr/>
          <p:nvPr/>
        </p:nvGrpSpPr>
        <p:grpSpPr>
          <a:xfrm>
            <a:off x="1934008" y="1902443"/>
            <a:ext cx="7910718" cy="4729936"/>
            <a:chOff x="3329173" y="1450144"/>
            <a:chExt cx="8173158" cy="48391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B55B14-9A39-A557-6523-4E691A893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9173" y="1450144"/>
              <a:ext cx="8173158" cy="483911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030068-76A1-0642-CB71-A8A7DE144134}"/>
                </a:ext>
              </a:extLst>
            </p:cNvPr>
            <p:cNvSpPr/>
            <p:nvPr/>
          </p:nvSpPr>
          <p:spPr>
            <a:xfrm>
              <a:off x="4487159" y="3869704"/>
              <a:ext cx="1663831" cy="805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8957C6-09DD-FDE0-475D-2F1F46A9555E}"/>
                </a:ext>
              </a:extLst>
            </p:cNvPr>
            <p:cNvSpPr/>
            <p:nvPr/>
          </p:nvSpPr>
          <p:spPr>
            <a:xfrm>
              <a:off x="6330914" y="4012677"/>
              <a:ext cx="1663831" cy="805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A05239-80AC-61B5-EDD8-F9DF4659957B}"/>
                </a:ext>
              </a:extLst>
            </p:cNvPr>
            <p:cNvSpPr/>
            <p:nvPr/>
          </p:nvSpPr>
          <p:spPr>
            <a:xfrm>
              <a:off x="8235885" y="3870091"/>
              <a:ext cx="1663831" cy="805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DA1E5A-171D-2C43-A77E-BD6F9571BDCA}"/>
                </a:ext>
              </a:extLst>
            </p:cNvPr>
            <p:cNvCxnSpPr/>
            <p:nvPr/>
          </p:nvCxnSpPr>
          <p:spPr>
            <a:xfrm>
              <a:off x="7162829" y="3869704"/>
              <a:ext cx="0" cy="1315038"/>
            </a:xfrm>
            <a:prstGeom prst="line">
              <a:avLst/>
            </a:prstGeom>
            <a:ln>
              <a:solidFill>
                <a:srgbClr val="EDD6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17AD29-2053-E863-1F7B-C3615363A22D}"/>
              </a:ext>
            </a:extLst>
          </p:cNvPr>
          <p:cNvSpPr txBox="1"/>
          <p:nvPr/>
        </p:nvSpPr>
        <p:spPr>
          <a:xfrm>
            <a:off x="8037901" y="6283777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Drigas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al., 2023)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A34403-5339-BB8E-5536-7513DBB1B0E2}"/>
              </a:ext>
            </a:extLst>
          </p:cNvPr>
          <p:cNvSpPr/>
          <p:nvPr/>
        </p:nvSpPr>
        <p:spPr>
          <a:xfrm>
            <a:off x="1957717" y="3577487"/>
            <a:ext cx="1989055" cy="787807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ABAA3A-A4B7-40EF-B4F8-F9E87568297C}"/>
              </a:ext>
            </a:extLst>
          </p:cNvPr>
          <p:cNvSpPr/>
          <p:nvPr/>
        </p:nvSpPr>
        <p:spPr>
          <a:xfrm>
            <a:off x="7657329" y="3577486"/>
            <a:ext cx="1989055" cy="787807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4E9A66-3874-35E3-4E52-A3A10AC2A668}"/>
              </a:ext>
            </a:extLst>
          </p:cNvPr>
          <p:cNvSpPr/>
          <p:nvPr/>
        </p:nvSpPr>
        <p:spPr>
          <a:xfrm>
            <a:off x="2091269" y="2002867"/>
            <a:ext cx="1989055" cy="787807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182B75-0621-A58F-C132-4B87436E3A7D}"/>
              </a:ext>
            </a:extLst>
          </p:cNvPr>
          <p:cNvSpPr/>
          <p:nvPr/>
        </p:nvSpPr>
        <p:spPr>
          <a:xfrm>
            <a:off x="3054811" y="4621173"/>
            <a:ext cx="5839906" cy="1640264"/>
          </a:xfrm>
          <a:prstGeom prst="roundRect">
            <a:avLst/>
          </a:prstGeom>
          <a:solidFill>
            <a:schemeClr val="tx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Prompting Metacognitive Awareness through videos and instruction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37959D-FEC6-533E-844C-0ACE437D83B2}"/>
              </a:ext>
            </a:extLst>
          </p:cNvPr>
          <p:cNvGrpSpPr/>
          <p:nvPr/>
        </p:nvGrpSpPr>
        <p:grpSpPr>
          <a:xfrm>
            <a:off x="10388906" y="6450457"/>
            <a:ext cx="1803094" cy="401350"/>
            <a:chOff x="10388906" y="6450457"/>
            <a:chExt cx="1803094" cy="4013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EF018E-BE7A-9869-2A25-39B45ACB44A5}"/>
                </a:ext>
              </a:extLst>
            </p:cNvPr>
            <p:cNvSpPr/>
            <p:nvPr/>
          </p:nvSpPr>
          <p:spPr>
            <a:xfrm>
              <a:off x="10388906" y="6488935"/>
              <a:ext cx="1803094" cy="362872"/>
            </a:xfrm>
            <a:prstGeom prst="rect">
              <a:avLst/>
            </a:prstGeom>
            <a:solidFill>
              <a:srgbClr val="6A7486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3ECA29-8C53-13DD-4F08-205258059CDF}"/>
                </a:ext>
              </a:extLst>
            </p:cNvPr>
            <p:cNvSpPr txBox="1"/>
            <p:nvPr/>
          </p:nvSpPr>
          <p:spPr>
            <a:xfrm>
              <a:off x="10574960" y="6450457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Background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08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A75EAC-3B36-3D36-8C66-E5E1CAB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81" y="838977"/>
            <a:ext cx="7076000" cy="528400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The Intervention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Titillium Web ExtraLight"/>
              </a:rPr>
              <a:t>(Wood &amp; Cross, 2024)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E6402C-CC70-92D0-E68B-E05920747648}"/>
              </a:ext>
            </a:extLst>
          </p:cNvPr>
          <p:cNvGrpSpPr/>
          <p:nvPr/>
        </p:nvGrpSpPr>
        <p:grpSpPr>
          <a:xfrm>
            <a:off x="1934008" y="1875471"/>
            <a:ext cx="7910718" cy="4729936"/>
            <a:chOff x="3329173" y="1450144"/>
            <a:chExt cx="8173158" cy="48391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B55B14-9A39-A557-6523-4E691A893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9173" y="1450144"/>
              <a:ext cx="8173158" cy="4839119"/>
            </a:xfrm>
            <a:prstGeom prst="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030068-76A1-0642-CB71-A8A7DE144134}"/>
                </a:ext>
              </a:extLst>
            </p:cNvPr>
            <p:cNvSpPr/>
            <p:nvPr/>
          </p:nvSpPr>
          <p:spPr>
            <a:xfrm>
              <a:off x="4487159" y="3869704"/>
              <a:ext cx="1663831" cy="805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8957C6-09DD-FDE0-475D-2F1F46A9555E}"/>
                </a:ext>
              </a:extLst>
            </p:cNvPr>
            <p:cNvSpPr/>
            <p:nvPr/>
          </p:nvSpPr>
          <p:spPr>
            <a:xfrm>
              <a:off x="6330914" y="4012677"/>
              <a:ext cx="1663831" cy="805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A05239-80AC-61B5-EDD8-F9DF4659957B}"/>
                </a:ext>
              </a:extLst>
            </p:cNvPr>
            <p:cNvSpPr/>
            <p:nvPr/>
          </p:nvSpPr>
          <p:spPr>
            <a:xfrm>
              <a:off x="8235885" y="3870091"/>
              <a:ext cx="1663831" cy="805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DA1E5A-171D-2C43-A77E-BD6F9571BDCA}"/>
                </a:ext>
              </a:extLst>
            </p:cNvPr>
            <p:cNvCxnSpPr/>
            <p:nvPr/>
          </p:nvCxnSpPr>
          <p:spPr>
            <a:xfrm>
              <a:off x="7162829" y="3869704"/>
              <a:ext cx="0" cy="1315038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17AD29-2053-E863-1F7B-C3615363A22D}"/>
              </a:ext>
            </a:extLst>
          </p:cNvPr>
          <p:cNvSpPr txBox="1"/>
          <p:nvPr/>
        </p:nvSpPr>
        <p:spPr>
          <a:xfrm>
            <a:off x="8037901" y="6283777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Drigas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al., 2023)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A34403-5339-BB8E-5536-7513DBB1B0E2}"/>
              </a:ext>
            </a:extLst>
          </p:cNvPr>
          <p:cNvSpPr/>
          <p:nvPr/>
        </p:nvSpPr>
        <p:spPr>
          <a:xfrm>
            <a:off x="1957717" y="3577487"/>
            <a:ext cx="1989055" cy="787807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ABAA3A-A4B7-40EF-B4F8-F9E87568297C}"/>
              </a:ext>
            </a:extLst>
          </p:cNvPr>
          <p:cNvSpPr/>
          <p:nvPr/>
        </p:nvSpPr>
        <p:spPr>
          <a:xfrm>
            <a:off x="7657329" y="3577486"/>
            <a:ext cx="1989055" cy="787807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4E9A66-3874-35E3-4E52-A3A10AC2A668}"/>
              </a:ext>
            </a:extLst>
          </p:cNvPr>
          <p:cNvSpPr/>
          <p:nvPr/>
        </p:nvSpPr>
        <p:spPr>
          <a:xfrm>
            <a:off x="2091269" y="1985943"/>
            <a:ext cx="1989055" cy="787807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65F3E74-4A1B-3824-03FA-6F54A0A3623B}"/>
              </a:ext>
            </a:extLst>
          </p:cNvPr>
          <p:cNvSpPr/>
          <p:nvPr/>
        </p:nvSpPr>
        <p:spPr>
          <a:xfrm>
            <a:off x="4644851" y="3594671"/>
            <a:ext cx="1989055" cy="787807"/>
          </a:xfrm>
          <a:prstGeom prst="ellips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66FC6-2904-9FAA-C4CA-3E872DD2F6E0}"/>
              </a:ext>
            </a:extLst>
          </p:cNvPr>
          <p:cNvSpPr/>
          <p:nvPr/>
        </p:nvSpPr>
        <p:spPr>
          <a:xfrm>
            <a:off x="3054811" y="4621173"/>
            <a:ext cx="5839906" cy="164026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Prompting Self-regulation through reflective writing prompt in the cover letter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2D0F6E-73D3-6A54-62E1-EC688EFBF15E}"/>
              </a:ext>
            </a:extLst>
          </p:cNvPr>
          <p:cNvGrpSpPr/>
          <p:nvPr/>
        </p:nvGrpSpPr>
        <p:grpSpPr>
          <a:xfrm>
            <a:off x="10388906" y="6450457"/>
            <a:ext cx="1803094" cy="401350"/>
            <a:chOff x="10388906" y="6450457"/>
            <a:chExt cx="1803094" cy="40135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0ACEF9-F06B-88ED-C91A-1CEE1ABD8389}"/>
                </a:ext>
              </a:extLst>
            </p:cNvPr>
            <p:cNvSpPr/>
            <p:nvPr/>
          </p:nvSpPr>
          <p:spPr>
            <a:xfrm>
              <a:off x="10388906" y="6488935"/>
              <a:ext cx="1803094" cy="362872"/>
            </a:xfrm>
            <a:prstGeom prst="rect">
              <a:avLst/>
            </a:prstGeom>
            <a:solidFill>
              <a:srgbClr val="6A7486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3FC7B6-CA66-F232-EA09-44E4DCADC8DA}"/>
                </a:ext>
              </a:extLst>
            </p:cNvPr>
            <p:cNvSpPr txBox="1"/>
            <p:nvPr/>
          </p:nvSpPr>
          <p:spPr>
            <a:xfrm>
              <a:off x="10574960" y="6450457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Background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3531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A75EAC-3B36-3D36-8C66-E5E1CAB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81" y="838977"/>
            <a:ext cx="7076000" cy="528400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The Intervention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Titillium Web ExtraLight"/>
              </a:rPr>
              <a:t>(Wood &amp; Cross, 2024)</a:t>
            </a:r>
            <a:endParaRPr lang="en-US" sz="4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E6402C-CC70-92D0-E68B-E05920747648}"/>
              </a:ext>
            </a:extLst>
          </p:cNvPr>
          <p:cNvGrpSpPr/>
          <p:nvPr/>
        </p:nvGrpSpPr>
        <p:grpSpPr>
          <a:xfrm>
            <a:off x="1934008" y="1892395"/>
            <a:ext cx="7910718" cy="4729936"/>
            <a:chOff x="3329173" y="1450144"/>
            <a:chExt cx="8173158" cy="48391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B55B14-9A39-A557-6523-4E691A893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9173" y="1450144"/>
              <a:ext cx="8173158" cy="483911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030068-76A1-0642-CB71-A8A7DE144134}"/>
                </a:ext>
              </a:extLst>
            </p:cNvPr>
            <p:cNvSpPr/>
            <p:nvPr/>
          </p:nvSpPr>
          <p:spPr>
            <a:xfrm>
              <a:off x="4487159" y="3869704"/>
              <a:ext cx="1663831" cy="805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8957C6-09DD-FDE0-475D-2F1F46A9555E}"/>
                </a:ext>
              </a:extLst>
            </p:cNvPr>
            <p:cNvSpPr/>
            <p:nvPr/>
          </p:nvSpPr>
          <p:spPr>
            <a:xfrm>
              <a:off x="6330914" y="4012677"/>
              <a:ext cx="1663831" cy="805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A05239-80AC-61B5-EDD8-F9DF4659957B}"/>
                </a:ext>
              </a:extLst>
            </p:cNvPr>
            <p:cNvSpPr/>
            <p:nvPr/>
          </p:nvSpPr>
          <p:spPr>
            <a:xfrm>
              <a:off x="8235885" y="3870091"/>
              <a:ext cx="1663831" cy="805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DA1E5A-171D-2C43-A77E-BD6F9571BDCA}"/>
                </a:ext>
              </a:extLst>
            </p:cNvPr>
            <p:cNvCxnSpPr/>
            <p:nvPr/>
          </p:nvCxnSpPr>
          <p:spPr>
            <a:xfrm>
              <a:off x="7162829" y="3869704"/>
              <a:ext cx="0" cy="1315038"/>
            </a:xfrm>
            <a:prstGeom prst="line">
              <a:avLst/>
            </a:prstGeom>
            <a:ln>
              <a:solidFill>
                <a:srgbClr val="EDD6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17AD29-2053-E863-1F7B-C3615363A22D}"/>
              </a:ext>
            </a:extLst>
          </p:cNvPr>
          <p:cNvSpPr txBox="1"/>
          <p:nvPr/>
        </p:nvSpPr>
        <p:spPr>
          <a:xfrm>
            <a:off x="8037901" y="6283777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Drigas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al., 2023)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A34403-5339-BB8E-5536-7513DBB1B0E2}"/>
              </a:ext>
            </a:extLst>
          </p:cNvPr>
          <p:cNvSpPr/>
          <p:nvPr/>
        </p:nvSpPr>
        <p:spPr>
          <a:xfrm>
            <a:off x="1957717" y="3577487"/>
            <a:ext cx="1989055" cy="787807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ABAA3A-A4B7-40EF-B4F8-F9E87568297C}"/>
              </a:ext>
            </a:extLst>
          </p:cNvPr>
          <p:cNvSpPr/>
          <p:nvPr/>
        </p:nvSpPr>
        <p:spPr>
          <a:xfrm>
            <a:off x="7657329" y="3577486"/>
            <a:ext cx="1989055" cy="787807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4E9A66-3874-35E3-4E52-A3A10AC2A668}"/>
              </a:ext>
            </a:extLst>
          </p:cNvPr>
          <p:cNvSpPr/>
          <p:nvPr/>
        </p:nvSpPr>
        <p:spPr>
          <a:xfrm>
            <a:off x="2091269" y="2002867"/>
            <a:ext cx="1989055" cy="787807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65F3E74-4A1B-3824-03FA-6F54A0A3623B}"/>
              </a:ext>
            </a:extLst>
          </p:cNvPr>
          <p:cNvSpPr/>
          <p:nvPr/>
        </p:nvSpPr>
        <p:spPr>
          <a:xfrm>
            <a:off x="4644851" y="3594671"/>
            <a:ext cx="1989055" cy="787807"/>
          </a:xfrm>
          <a:prstGeom prst="ellipse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D66FC6-2904-9FAA-C4CA-3E872DD2F6E0}"/>
              </a:ext>
            </a:extLst>
          </p:cNvPr>
          <p:cNvSpPr/>
          <p:nvPr/>
        </p:nvSpPr>
        <p:spPr>
          <a:xfrm>
            <a:off x="3054811" y="4621173"/>
            <a:ext cx="5839906" cy="164026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Prompting Adaptation through written exam corrections</a:t>
            </a: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073E9EEB-6DA0-D99D-01DC-108D8D7DAF5D}"/>
              </a:ext>
            </a:extLst>
          </p:cNvPr>
          <p:cNvSpPr/>
          <p:nvPr/>
        </p:nvSpPr>
        <p:spPr>
          <a:xfrm>
            <a:off x="7180733" y="1452930"/>
            <a:ext cx="2312892" cy="1855230"/>
          </a:xfrm>
          <a:prstGeom prst="star5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E1671A-55E9-24E5-A595-65D2CB92C58A}"/>
              </a:ext>
            </a:extLst>
          </p:cNvPr>
          <p:cNvGrpSpPr/>
          <p:nvPr/>
        </p:nvGrpSpPr>
        <p:grpSpPr>
          <a:xfrm>
            <a:off x="10388906" y="6450457"/>
            <a:ext cx="1803094" cy="401350"/>
            <a:chOff x="10388906" y="6450457"/>
            <a:chExt cx="1803094" cy="4013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1CFE14-3511-25B5-1E98-D11DA8995BBA}"/>
                </a:ext>
              </a:extLst>
            </p:cNvPr>
            <p:cNvSpPr/>
            <p:nvPr/>
          </p:nvSpPr>
          <p:spPr>
            <a:xfrm>
              <a:off x="10388906" y="6488935"/>
              <a:ext cx="1803094" cy="362872"/>
            </a:xfrm>
            <a:prstGeom prst="rect">
              <a:avLst/>
            </a:prstGeom>
            <a:solidFill>
              <a:srgbClr val="6A7486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BF31AB-09F8-5D36-E39F-EE43471BE14F}"/>
                </a:ext>
              </a:extLst>
            </p:cNvPr>
            <p:cNvSpPr txBox="1"/>
            <p:nvPr/>
          </p:nvSpPr>
          <p:spPr>
            <a:xfrm>
              <a:off x="10574960" y="6450457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Background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694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9421-2A2B-851C-92C4-E0180C06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233" y="535000"/>
            <a:ext cx="10248000" cy="875159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Wood &amp; Cross, 2024)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B0DB8-A2B8-8265-B671-666FE5489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951" y="1503653"/>
            <a:ext cx="4522194" cy="4131200"/>
          </a:xfrm>
        </p:spPr>
        <p:txBody>
          <a:bodyPr/>
          <a:lstStyle/>
          <a:p>
            <a:pPr marL="628650" lvl="1" indent="-228600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Series of 8 nested Structural Equation Models </a:t>
            </a:r>
          </a:p>
          <a:p>
            <a:pPr marL="400050" lvl="1" indent="0">
              <a:buNone/>
            </a:pPr>
            <a:endParaRPr lang="en-US" sz="5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28650" lvl="1" indent="-228600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Inherent group differences are  insufficient to explain the change in trajectory</a:t>
            </a:r>
          </a:p>
          <a:p>
            <a:pPr marL="400050" lvl="1" indent="0">
              <a:buNone/>
            </a:pPr>
            <a:endParaRPr lang="en-US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28650" lvl="1" indent="-228600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intervention increased exam performance</a:t>
            </a:r>
          </a:p>
          <a:p>
            <a:pPr marL="628650" lvl="1" indent="-228600"/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B2B09D-F347-E883-EB33-507F70113475}"/>
              </a:ext>
            </a:extLst>
          </p:cNvPr>
          <p:cNvGrpSpPr/>
          <p:nvPr/>
        </p:nvGrpSpPr>
        <p:grpSpPr>
          <a:xfrm>
            <a:off x="10388906" y="6450457"/>
            <a:ext cx="1803094" cy="401350"/>
            <a:chOff x="10388906" y="6450457"/>
            <a:chExt cx="1803094" cy="401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B66AAE-F984-EE00-A54A-74BD43CA4646}"/>
                </a:ext>
              </a:extLst>
            </p:cNvPr>
            <p:cNvSpPr/>
            <p:nvPr/>
          </p:nvSpPr>
          <p:spPr>
            <a:xfrm>
              <a:off x="10388906" y="6488935"/>
              <a:ext cx="1803094" cy="362872"/>
            </a:xfrm>
            <a:prstGeom prst="rect">
              <a:avLst/>
            </a:prstGeom>
            <a:solidFill>
              <a:srgbClr val="6A7486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88CE0D-9D74-60F5-13CD-F35CAD7A678F}"/>
                </a:ext>
              </a:extLst>
            </p:cNvPr>
            <p:cNvSpPr txBox="1"/>
            <p:nvPr/>
          </p:nvSpPr>
          <p:spPr>
            <a:xfrm>
              <a:off x="10574960" y="6450457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Background</a:t>
              </a:r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A2BB91C-8B3B-4FE8-09E7-02B5A608D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793519"/>
              </p:ext>
            </p:extLst>
          </p:nvPr>
        </p:nvGraphicFramePr>
        <p:xfrm>
          <a:off x="5030504" y="2098264"/>
          <a:ext cx="6919716" cy="393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6782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A0F8CD-A43D-88EE-7E53-EF355142710A}"/>
              </a:ext>
            </a:extLst>
          </p:cNvPr>
          <p:cNvGrpSpPr/>
          <p:nvPr/>
        </p:nvGrpSpPr>
        <p:grpSpPr>
          <a:xfrm>
            <a:off x="10388906" y="6450457"/>
            <a:ext cx="1803094" cy="401350"/>
            <a:chOff x="10388906" y="6450457"/>
            <a:chExt cx="1803094" cy="4013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EAB6DB-43CA-187B-271E-937C582E69C9}"/>
                </a:ext>
              </a:extLst>
            </p:cNvPr>
            <p:cNvSpPr/>
            <p:nvPr/>
          </p:nvSpPr>
          <p:spPr>
            <a:xfrm>
              <a:off x="10388906" y="6488935"/>
              <a:ext cx="1803094" cy="362872"/>
            </a:xfrm>
            <a:prstGeom prst="rect">
              <a:avLst/>
            </a:prstGeom>
            <a:solidFill>
              <a:srgbClr val="6A7486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CDBD96-62C1-8B8C-6FA7-8F11C26FEE4E}"/>
                </a:ext>
              </a:extLst>
            </p:cNvPr>
            <p:cNvSpPr txBox="1"/>
            <p:nvPr/>
          </p:nvSpPr>
          <p:spPr>
            <a:xfrm>
              <a:off x="10574960" y="6450457"/>
              <a:ext cx="15103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Background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4EA75EAC-3B36-3D36-8C66-E5E1CAB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81" y="899424"/>
            <a:ext cx="4811643" cy="528400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Implemented Mechanisms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B6C71F-429B-AA55-C3D7-D1DAC4311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815" y="32994"/>
            <a:ext cx="6194897" cy="68980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722ED6-5A33-6052-6B77-5E6C8C381331}"/>
              </a:ext>
            </a:extLst>
          </p:cNvPr>
          <p:cNvSpPr txBox="1"/>
          <p:nvPr/>
        </p:nvSpPr>
        <p:spPr>
          <a:xfrm>
            <a:off x="413923" y="1461023"/>
            <a:ext cx="470405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accent4"/>
              </a:buClr>
            </a:pPr>
            <a:endParaRPr lang="en-US" sz="2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514350" lvl="3" indent="-287338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Assessment scaffolding</a:t>
            </a:r>
          </a:p>
          <a:p>
            <a:pPr marL="227012" lvl="3">
              <a:buClr>
                <a:schemeClr val="accent4"/>
              </a:buClr>
            </a:pPr>
            <a:endParaRPr lang="en-US" sz="5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lvl="3" indent="-287338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Research-informed feedback</a:t>
            </a:r>
          </a:p>
          <a:p>
            <a:pPr marL="227012" lvl="3">
              <a:buClr>
                <a:schemeClr val="accent4"/>
              </a:buClr>
            </a:pPr>
            <a:endParaRPr lang="en-US" sz="5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lvl="3" indent="-287338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 wrapper</a:t>
            </a:r>
          </a:p>
          <a:p>
            <a:pPr marL="969962" lvl="4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Short answer exam corrections</a:t>
            </a:r>
          </a:p>
          <a:p>
            <a:pPr marL="627062" lvl="4">
              <a:buClr>
                <a:schemeClr val="accent4"/>
              </a:buClr>
            </a:pPr>
            <a:endParaRPr lang="en-US" sz="5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lvl="4" indent="-287338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Reflective writing </a:t>
            </a:r>
          </a:p>
          <a:p>
            <a:pPr marL="971550" lvl="4" indent="-342900"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Cover letter</a:t>
            </a:r>
          </a:p>
        </p:txBody>
      </p:sp>
    </p:spTree>
    <p:extLst>
      <p:ext uri="{BB962C8B-B14F-4D97-AF65-F5344CB8AC3E}">
        <p14:creationId xmlns:p14="http://schemas.microsoft.com/office/powerpoint/2010/main" val="3463198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0AE316-EC5D-6C76-C6A2-526A79AAE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305" y="219894"/>
            <a:ext cx="10363200" cy="15464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What mechanism drives the impact of the intervention?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3B988D9-83C5-3200-EFF5-33D6A2E19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431" y="2382600"/>
            <a:ext cx="10918949" cy="1046400"/>
          </a:xfrm>
        </p:spPr>
        <p:txBody>
          <a:bodyPr/>
          <a:lstStyle/>
          <a:p>
            <a:r>
              <a:rPr lang="en-US" sz="3200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Can increased feedback viewing explain the observed change in performance? 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B66AAE-F984-EE00-A54A-74BD43CA4646}"/>
              </a:ext>
            </a:extLst>
          </p:cNvPr>
          <p:cNvSpPr/>
          <p:nvPr/>
        </p:nvSpPr>
        <p:spPr>
          <a:xfrm>
            <a:off x="10388906" y="6488935"/>
            <a:ext cx="1803094" cy="362872"/>
          </a:xfrm>
          <a:prstGeom prst="rect">
            <a:avLst/>
          </a:prstGeom>
          <a:solidFill>
            <a:srgbClr val="6A7486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8CE0D-9D74-60F5-13CD-F35CAD7A678F}"/>
              </a:ext>
            </a:extLst>
          </p:cNvPr>
          <p:cNvSpPr txBox="1"/>
          <p:nvPr/>
        </p:nvSpPr>
        <p:spPr>
          <a:xfrm>
            <a:off x="10499600" y="6450457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Current Study</a:t>
            </a:r>
          </a:p>
        </p:txBody>
      </p:sp>
    </p:spTree>
    <p:extLst>
      <p:ext uri="{BB962C8B-B14F-4D97-AF65-F5344CB8AC3E}">
        <p14:creationId xmlns:p14="http://schemas.microsoft.com/office/powerpoint/2010/main" val="2550255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Thailiard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ailiard" id="{9909407F-8181-4F4B-BDA3-DDD77F87FD00}" vid="{BDD37FDC-ACB0-4EAB-886B-E4946138B4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Thailiard</Template>
  <TotalTime>4417</TotalTime>
  <Words>838</Words>
  <Application>Microsoft Office PowerPoint</Application>
  <PresentationFormat>Widescreen</PresentationFormat>
  <Paragraphs>217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Aptos</vt:lpstr>
      <vt:lpstr>Arial</vt:lpstr>
      <vt:lpstr>Barlow</vt:lpstr>
      <vt:lpstr>Cambria</vt:lpstr>
      <vt:lpstr>Times New Roman</vt:lpstr>
      <vt:lpstr>Titillium Web</vt:lpstr>
      <vt:lpstr>Titillium Web ExtraLight</vt:lpstr>
      <vt:lpstr>Wingdings</vt:lpstr>
      <vt:lpstr>Thailiard</vt:lpstr>
      <vt:lpstr>Unraveling the Mechanism of a Metacognitive Intervention: Probing the Influence of Feedback-viewing Behavior on Exam Performance</vt:lpstr>
      <vt:lpstr>Metacognitive Exam Corrections Study (Wood &amp; Cross, 2024)</vt:lpstr>
      <vt:lpstr>Metacognitive Engagement with Feedback</vt:lpstr>
      <vt:lpstr>The Intervention (Wood &amp; Cross, 2024)</vt:lpstr>
      <vt:lpstr>The Intervention (Wood &amp; Cross, 2024)</vt:lpstr>
      <vt:lpstr>The Intervention (Wood &amp; Cross, 2024)</vt:lpstr>
      <vt:lpstr>Results (Wood &amp; Cross, 2024)</vt:lpstr>
      <vt:lpstr>Implemented Mechanisms</vt:lpstr>
      <vt:lpstr>What mechanism drives the impact of the intervention? </vt:lpstr>
      <vt:lpstr>Data</vt:lpstr>
      <vt:lpstr>Data</vt:lpstr>
      <vt:lpstr>Data</vt:lpstr>
      <vt:lpstr>Data</vt:lpstr>
      <vt:lpstr>Difference in View Count by Intervention Group</vt:lpstr>
      <vt:lpstr>Difference in Difference of Feedback Viewing Behavior Over Time by Intervention Group</vt:lpstr>
      <vt:lpstr>Difference in Difference of Feedback Viewing Behavior Over Time by Intervention Group</vt:lpstr>
      <vt:lpstr>Performance on Exams </vt:lpstr>
      <vt:lpstr>Does feedback viewing behavior predict performance on subsequent exams? </vt:lpstr>
      <vt:lpstr>Linear Mixed-Effects Model with Groups</vt:lpstr>
      <vt:lpstr>Linear Mixed-Effects Model with Groups</vt:lpstr>
      <vt:lpstr>Linear Mixed-Effects Model with Groups</vt:lpstr>
      <vt:lpstr>Linear Mixed-Effects Model with Groups</vt:lpstr>
      <vt:lpstr>Linear Mixed-Effects Model with Groups</vt:lpstr>
      <vt:lpstr>Linear Mixed-Effects Model with Groups</vt:lpstr>
      <vt:lpstr>The change in performance was not JUST because they looked at their feedback! </vt:lpstr>
      <vt:lpstr>Acknowledgements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Unraveling the Mechanism of a Metacognitive Intervention: Probing the Influence of Feedback-viewing Behavior on Exam Performance</dc:title>
  <dc:creator>Sydney Yvonne Wood</dc:creator>
  <cp:lastModifiedBy>Sydney Yvonne Wood</cp:lastModifiedBy>
  <cp:revision>10</cp:revision>
  <cp:lastPrinted>2024-04-26T14:53:23Z</cp:lastPrinted>
  <dcterms:created xsi:type="dcterms:W3CDTF">2024-04-22T20:33:47Z</dcterms:created>
  <dcterms:modified xsi:type="dcterms:W3CDTF">2024-04-26T19:22:32Z</dcterms:modified>
</cp:coreProperties>
</file>