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CE7A01EF.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4DFD8A-50BE-47CD-C47A-78D8C0E9F1E2}" name="Sydney Wood" initials="SW" userId="2eb19ff15cf06bf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E1"/>
    <a:srgbClr val="FFFFFA"/>
    <a:srgbClr val="FDFFC9"/>
    <a:srgbClr val="FFE0FD"/>
    <a:srgbClr val="81CFC4"/>
    <a:srgbClr val="E8D1FF"/>
    <a:srgbClr val="8AC1FF"/>
    <a:srgbClr val="4B2E84"/>
    <a:srgbClr val="8F80FF"/>
    <a:srgbClr val="9DB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78C6E-EF79-4236-B13D-E7F647DBAB25}" v="22" dt="2025-04-29T04:12:36.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667" autoAdjust="0"/>
    <p:restoredTop sz="94660"/>
  </p:normalViewPr>
  <p:slideViewPr>
    <p:cSldViewPr snapToGrid="0">
      <p:cViewPr>
        <p:scale>
          <a:sx n="50" d="100"/>
          <a:sy n="50" d="100"/>
        </p:scale>
        <p:origin x="-2827" y="-3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dney Wood" userId="2eb19ff15cf06bf2" providerId="LiveId" clId="{20878C6E-EF79-4236-B13D-E7F647DBAB25}"/>
    <pc:docChg chg="undo custSel mod modSld">
      <pc:chgData name="Sydney Wood" userId="2eb19ff15cf06bf2" providerId="LiveId" clId="{20878C6E-EF79-4236-B13D-E7F647DBAB25}" dt="2025-04-29T04:13:30.093" v="1183" actId="34135"/>
      <pc:docMkLst>
        <pc:docMk/>
      </pc:docMkLst>
      <pc:sldChg chg="addSp delSp modSp mod modCm">
        <pc:chgData name="Sydney Wood" userId="2eb19ff15cf06bf2" providerId="LiveId" clId="{20878C6E-EF79-4236-B13D-E7F647DBAB25}" dt="2025-04-29T04:13:30.093" v="1183" actId="34135"/>
        <pc:sldMkLst>
          <pc:docMk/>
          <pc:sldMk cId="3464102383" sldId="256"/>
        </pc:sldMkLst>
        <pc:spChg chg="mod">
          <ac:chgData name="Sydney Wood" userId="2eb19ff15cf06bf2" providerId="LiveId" clId="{20878C6E-EF79-4236-B13D-E7F647DBAB25}" dt="2025-04-29T01:36:52.683" v="30" actId="34135"/>
          <ac:spMkLst>
            <pc:docMk/>
            <pc:sldMk cId="3464102383" sldId="256"/>
            <ac:spMk id="4" creationId="{00000000-0000-0000-0000-000000000000}"/>
          </ac:spMkLst>
        </pc:spChg>
        <pc:spChg chg="add mod">
          <ac:chgData name="Sydney Wood" userId="2eb19ff15cf06bf2" providerId="LiveId" clId="{20878C6E-EF79-4236-B13D-E7F647DBAB25}" dt="2025-04-29T02:06:05.216" v="486" actId="20577"/>
          <ac:spMkLst>
            <pc:docMk/>
            <pc:sldMk cId="3464102383" sldId="256"/>
            <ac:spMk id="5" creationId="{D0C6BBDD-099E-0AB1-7DD8-C40F0FD1022F}"/>
          </ac:spMkLst>
        </pc:spChg>
        <pc:spChg chg="mod">
          <ac:chgData name="Sydney Wood" userId="2eb19ff15cf06bf2" providerId="LiveId" clId="{20878C6E-EF79-4236-B13D-E7F647DBAB25}" dt="2025-04-29T02:22:11.360" v="938" actId="34135"/>
          <ac:spMkLst>
            <pc:docMk/>
            <pc:sldMk cId="3464102383" sldId="256"/>
            <ac:spMk id="6" creationId="{00000000-0000-0000-0000-000000000000}"/>
          </ac:spMkLst>
        </pc:spChg>
        <pc:spChg chg="del mod">
          <ac:chgData name="Sydney Wood" userId="2eb19ff15cf06bf2" providerId="LiveId" clId="{20878C6E-EF79-4236-B13D-E7F647DBAB25}" dt="2025-04-29T02:01:51.963" v="430" actId="478"/>
          <ac:spMkLst>
            <pc:docMk/>
            <pc:sldMk cId="3464102383" sldId="256"/>
            <ac:spMk id="8" creationId="{00000000-0000-0000-0000-000000000000}"/>
          </ac:spMkLst>
        </pc:spChg>
        <pc:spChg chg="mod">
          <ac:chgData name="Sydney Wood" userId="2eb19ff15cf06bf2" providerId="LiveId" clId="{20878C6E-EF79-4236-B13D-E7F647DBAB25}" dt="2025-04-29T02:19:28.996" v="833" actId="34135"/>
          <ac:spMkLst>
            <pc:docMk/>
            <pc:sldMk cId="3464102383" sldId="256"/>
            <ac:spMk id="9" creationId="{AA15F773-02BD-F9E8-B74D-49497B271D18}"/>
          </ac:spMkLst>
        </pc:spChg>
        <pc:spChg chg="add del">
          <ac:chgData name="Sydney Wood" userId="2eb19ff15cf06bf2" providerId="LiveId" clId="{20878C6E-EF79-4236-B13D-E7F647DBAB25}" dt="2025-04-29T02:18:17.681" v="759" actId="22"/>
          <ac:spMkLst>
            <pc:docMk/>
            <pc:sldMk cId="3464102383" sldId="256"/>
            <ac:spMk id="10" creationId="{8DF57FAF-D8F1-43BB-E9C1-01F689EC083C}"/>
          </ac:spMkLst>
        </pc:spChg>
        <pc:spChg chg="mod">
          <ac:chgData name="Sydney Wood" userId="2eb19ff15cf06bf2" providerId="LiveId" clId="{20878C6E-EF79-4236-B13D-E7F647DBAB25}" dt="2025-04-29T02:25:40.429" v="1059" actId="164"/>
          <ac:spMkLst>
            <pc:docMk/>
            <pc:sldMk cId="3464102383" sldId="256"/>
            <ac:spMk id="11" creationId="{00000000-0000-0000-0000-000000000000}"/>
          </ac:spMkLst>
        </pc:spChg>
        <pc:spChg chg="mod">
          <ac:chgData name="Sydney Wood" userId="2eb19ff15cf06bf2" providerId="LiveId" clId="{20878C6E-EF79-4236-B13D-E7F647DBAB25}" dt="2025-04-29T02:19:40.231" v="834" actId="34135"/>
          <ac:spMkLst>
            <pc:docMk/>
            <pc:sldMk cId="3464102383" sldId="256"/>
            <ac:spMk id="12" creationId="{00000000-0000-0000-0000-000000000000}"/>
          </ac:spMkLst>
        </pc:spChg>
        <pc:spChg chg="add mod">
          <ac:chgData name="Sydney Wood" userId="2eb19ff15cf06bf2" providerId="LiveId" clId="{20878C6E-EF79-4236-B13D-E7F647DBAB25}" dt="2025-04-29T02:18:37.483" v="760"/>
          <ac:spMkLst>
            <pc:docMk/>
            <pc:sldMk cId="3464102383" sldId="256"/>
            <ac:spMk id="14" creationId="{1F5C1AB1-7AF9-E2E0-2B3E-914F50DFEAFB}"/>
          </ac:spMkLst>
        </pc:spChg>
        <pc:spChg chg="mod">
          <ac:chgData name="Sydney Wood" userId="2eb19ff15cf06bf2" providerId="LiveId" clId="{20878C6E-EF79-4236-B13D-E7F647DBAB25}" dt="2025-04-29T02:25:11.928" v="1051" actId="1036"/>
          <ac:spMkLst>
            <pc:docMk/>
            <pc:sldMk cId="3464102383" sldId="256"/>
            <ac:spMk id="15" creationId="{00000000-0000-0000-0000-000000000000}"/>
          </ac:spMkLst>
        </pc:spChg>
        <pc:spChg chg="mod">
          <ac:chgData name="Sydney Wood" userId="2eb19ff15cf06bf2" providerId="LiveId" clId="{20878C6E-EF79-4236-B13D-E7F647DBAB25}" dt="2025-04-29T02:25:40.429" v="1059" actId="164"/>
          <ac:spMkLst>
            <pc:docMk/>
            <pc:sldMk cId="3464102383" sldId="256"/>
            <ac:spMk id="16" creationId="{00000000-0000-0000-0000-000000000000}"/>
          </ac:spMkLst>
        </pc:spChg>
        <pc:spChg chg="mod">
          <ac:chgData name="Sydney Wood" userId="2eb19ff15cf06bf2" providerId="LiveId" clId="{20878C6E-EF79-4236-B13D-E7F647DBAB25}" dt="2025-04-29T02:19:40.231" v="834" actId="34135"/>
          <ac:spMkLst>
            <pc:docMk/>
            <pc:sldMk cId="3464102383" sldId="256"/>
            <ac:spMk id="17" creationId="{00000000-0000-0000-0000-000000000000}"/>
          </ac:spMkLst>
        </pc:spChg>
        <pc:spChg chg="mod">
          <ac:chgData name="Sydney Wood" userId="2eb19ff15cf06bf2" providerId="LiveId" clId="{20878C6E-EF79-4236-B13D-E7F647DBAB25}" dt="2025-04-29T02:25:11.928" v="1051" actId="1036"/>
          <ac:spMkLst>
            <pc:docMk/>
            <pc:sldMk cId="3464102383" sldId="256"/>
            <ac:spMk id="18" creationId="{00000000-0000-0000-0000-000000000000}"/>
          </ac:spMkLst>
        </pc:spChg>
        <pc:spChg chg="mod">
          <ac:chgData name="Sydney Wood" userId="2eb19ff15cf06bf2" providerId="LiveId" clId="{20878C6E-EF79-4236-B13D-E7F647DBAB25}" dt="2025-04-29T02:19:28.996" v="833" actId="34135"/>
          <ac:spMkLst>
            <pc:docMk/>
            <pc:sldMk cId="3464102383" sldId="256"/>
            <ac:spMk id="19" creationId="{520E2089-BA8F-FA78-34A9-68948773FAAD}"/>
          </ac:spMkLst>
        </pc:spChg>
        <pc:spChg chg="mod">
          <ac:chgData name="Sydney Wood" userId="2eb19ff15cf06bf2" providerId="LiveId" clId="{20878C6E-EF79-4236-B13D-E7F647DBAB25}" dt="2025-04-29T02:25:40.429" v="1059" actId="164"/>
          <ac:spMkLst>
            <pc:docMk/>
            <pc:sldMk cId="3464102383" sldId="256"/>
            <ac:spMk id="20" creationId="{00000000-0000-0000-0000-000000000000}"/>
          </ac:spMkLst>
        </pc:spChg>
        <pc:spChg chg="mod">
          <ac:chgData name="Sydney Wood" userId="2eb19ff15cf06bf2" providerId="LiveId" clId="{20878C6E-EF79-4236-B13D-E7F647DBAB25}" dt="2025-04-29T02:19:28.996" v="833" actId="34135"/>
          <ac:spMkLst>
            <pc:docMk/>
            <pc:sldMk cId="3464102383" sldId="256"/>
            <ac:spMk id="21" creationId="{8900B810-2EED-E3D7-BA0A-700134F5784E}"/>
          </ac:spMkLst>
        </pc:spChg>
        <pc:spChg chg="add mod">
          <ac:chgData name="Sydney Wood" userId="2eb19ff15cf06bf2" providerId="LiveId" clId="{20878C6E-EF79-4236-B13D-E7F647DBAB25}" dt="2025-04-29T02:25:26.563" v="1058" actId="164"/>
          <ac:spMkLst>
            <pc:docMk/>
            <pc:sldMk cId="3464102383" sldId="256"/>
            <ac:spMk id="24" creationId="{CB808E9C-A563-32D1-2709-6CD034221FB9}"/>
          </ac:spMkLst>
        </pc:spChg>
        <pc:spChg chg="mod">
          <ac:chgData name="Sydney Wood" userId="2eb19ff15cf06bf2" providerId="LiveId" clId="{20878C6E-EF79-4236-B13D-E7F647DBAB25}" dt="2025-04-29T02:19:40.231" v="834" actId="34135"/>
          <ac:spMkLst>
            <pc:docMk/>
            <pc:sldMk cId="3464102383" sldId="256"/>
            <ac:spMk id="25" creationId="{59F1AB25-8610-4AC1-BB7E-AB78D5A71543}"/>
          </ac:spMkLst>
        </pc:spChg>
        <pc:spChg chg="add mod">
          <ac:chgData name="Sydney Wood" userId="2eb19ff15cf06bf2" providerId="LiveId" clId="{20878C6E-EF79-4236-B13D-E7F647DBAB25}" dt="2025-04-29T02:25:26.563" v="1058" actId="164"/>
          <ac:spMkLst>
            <pc:docMk/>
            <pc:sldMk cId="3464102383" sldId="256"/>
            <ac:spMk id="28" creationId="{2B9C0289-92A5-ED49-542F-F93D80A6C97A}"/>
          </ac:spMkLst>
        </pc:spChg>
        <pc:spChg chg="mod">
          <ac:chgData name="Sydney Wood" userId="2eb19ff15cf06bf2" providerId="LiveId" clId="{20878C6E-EF79-4236-B13D-E7F647DBAB25}" dt="2025-04-29T02:22:02.784" v="937" actId="255"/>
          <ac:spMkLst>
            <pc:docMk/>
            <pc:sldMk cId="3464102383" sldId="256"/>
            <ac:spMk id="32" creationId="{00000000-0000-0000-0000-000000000000}"/>
          </ac:spMkLst>
        </pc:spChg>
        <pc:spChg chg="mod">
          <ac:chgData name="Sydney Wood" userId="2eb19ff15cf06bf2" providerId="LiveId" clId="{20878C6E-EF79-4236-B13D-E7F647DBAB25}" dt="2025-04-29T02:24:33.487" v="944" actId="1076"/>
          <ac:spMkLst>
            <pc:docMk/>
            <pc:sldMk cId="3464102383" sldId="256"/>
            <ac:spMk id="36" creationId="{00000000-0000-0000-0000-000000000000}"/>
          </ac:spMkLst>
        </pc:spChg>
        <pc:grpChg chg="add mod">
          <ac:chgData name="Sydney Wood" userId="2eb19ff15cf06bf2" providerId="LiveId" clId="{20878C6E-EF79-4236-B13D-E7F647DBAB25}" dt="2025-04-29T02:19:28.996" v="833" actId="34135"/>
          <ac:grpSpMkLst>
            <pc:docMk/>
            <pc:sldMk cId="3464102383" sldId="256"/>
            <ac:grpSpMk id="22" creationId="{E4EAEA5B-A51B-F076-E948-70C53C026D30}"/>
          </ac:grpSpMkLst>
        </pc:grpChg>
        <pc:grpChg chg="add mod">
          <ac:chgData name="Sydney Wood" userId="2eb19ff15cf06bf2" providerId="LiveId" clId="{20878C6E-EF79-4236-B13D-E7F647DBAB25}" dt="2025-04-29T02:19:40.231" v="834" actId="34135"/>
          <ac:grpSpMkLst>
            <pc:docMk/>
            <pc:sldMk cId="3464102383" sldId="256"/>
            <ac:grpSpMk id="23" creationId="{9A44154C-8C33-9112-7A23-E2A2745920DD}"/>
          </ac:grpSpMkLst>
        </pc:grpChg>
        <pc:grpChg chg="mod">
          <ac:chgData name="Sydney Wood" userId="2eb19ff15cf06bf2" providerId="LiveId" clId="{20878C6E-EF79-4236-B13D-E7F647DBAB25}" dt="2025-04-29T01:36:52.683" v="30" actId="34135"/>
          <ac:grpSpMkLst>
            <pc:docMk/>
            <pc:sldMk cId="3464102383" sldId="256"/>
            <ac:grpSpMk id="26" creationId="{728D519E-1613-A67D-FDB6-1DCB244F4741}"/>
          </ac:grpSpMkLst>
        </pc:grpChg>
        <pc:grpChg chg="add mod">
          <ac:chgData name="Sydney Wood" userId="2eb19ff15cf06bf2" providerId="LiveId" clId="{20878C6E-EF79-4236-B13D-E7F647DBAB25}" dt="2025-04-29T02:25:26.563" v="1058" actId="164"/>
          <ac:grpSpMkLst>
            <pc:docMk/>
            <pc:sldMk cId="3464102383" sldId="256"/>
            <ac:grpSpMk id="30" creationId="{6AB4CA81-167F-19A2-A9A4-72E60813D322}"/>
          </ac:grpSpMkLst>
        </pc:grpChg>
        <pc:grpChg chg="add mod">
          <ac:chgData name="Sydney Wood" userId="2eb19ff15cf06bf2" providerId="LiveId" clId="{20878C6E-EF79-4236-B13D-E7F647DBAB25}" dt="2025-04-29T02:25:40.429" v="1059" actId="164"/>
          <ac:grpSpMkLst>
            <pc:docMk/>
            <pc:sldMk cId="3464102383" sldId="256"/>
            <ac:grpSpMk id="31" creationId="{B088B4F6-065C-83DF-E76E-E4A5D05F827D}"/>
          </ac:grpSpMkLst>
        </pc:grpChg>
        <pc:graphicFrameChg chg="add mod modGraphic">
          <ac:chgData name="Sydney Wood" userId="2eb19ff15cf06bf2" providerId="LiveId" clId="{20878C6E-EF79-4236-B13D-E7F647DBAB25}" dt="2025-04-29T04:13:30.093" v="1183" actId="34135"/>
          <ac:graphicFrameMkLst>
            <pc:docMk/>
            <pc:sldMk cId="3464102383" sldId="256"/>
            <ac:graphicFrameMk id="3" creationId="{6558D5D7-5DFF-DE53-AFE3-4A88CD10D599}"/>
          </ac:graphicFrameMkLst>
        </pc:graphicFrameChg>
        <pc:graphicFrameChg chg="mod">
          <ac:chgData name="Sydney Wood" userId="2eb19ff15cf06bf2" providerId="LiveId" clId="{20878C6E-EF79-4236-B13D-E7F647DBAB25}" dt="2025-04-29T02:24:29.369" v="943" actId="208"/>
          <ac:graphicFrameMkLst>
            <pc:docMk/>
            <pc:sldMk cId="3464102383" sldId="256"/>
            <ac:graphicFrameMk id="27" creationId="{00000000-0000-0000-0000-000000000000}"/>
          </ac:graphicFrameMkLst>
        </pc:graphicFrameChg>
        <pc:graphicFrameChg chg="add del mod">
          <ac:chgData name="Sydney Wood" userId="2eb19ff15cf06bf2" providerId="LiveId" clId="{20878C6E-EF79-4236-B13D-E7F647DBAB25}" dt="2025-04-29T02:25:56.733" v="1100" actId="478"/>
          <ac:graphicFrameMkLst>
            <pc:docMk/>
            <pc:sldMk cId="3464102383" sldId="256"/>
            <ac:graphicFrameMk id="33" creationId="{4DBC51A9-3485-4FBF-3C7C-38474041502C}"/>
          </ac:graphicFrameMkLst>
        </pc:graphicFrameChg>
        <pc:picChg chg="add mod">
          <ac:chgData name="Sydney Wood" userId="2eb19ff15cf06bf2" providerId="LiveId" clId="{20878C6E-EF79-4236-B13D-E7F647DBAB25}" dt="2025-04-29T02:03:34.670" v="434" actId="1076"/>
          <ac:picMkLst>
            <pc:docMk/>
            <pc:sldMk cId="3464102383" sldId="256"/>
            <ac:picMk id="3" creationId="{90029794-C450-E2AB-3AE3-4D56F3AAABEE}"/>
          </ac:picMkLst>
        </pc:picChg>
        <pc:picChg chg="del">
          <ac:chgData name="Sydney Wood" userId="2eb19ff15cf06bf2" providerId="LiveId" clId="{20878C6E-EF79-4236-B13D-E7F647DBAB25}" dt="2025-04-29T01:45:40.905" v="37" actId="478"/>
          <ac:picMkLst>
            <pc:docMk/>
            <pc:sldMk cId="3464102383" sldId="256"/>
            <ac:picMk id="29" creationId="{1F853055-91FC-C9AE-53A2-1DD053DA0377}"/>
          </ac:picMkLst>
        </pc:picChg>
        <pc:picChg chg="add mod">
          <ac:chgData name="Sydney Wood" userId="2eb19ff15cf06bf2" providerId="LiveId" clId="{20878C6E-EF79-4236-B13D-E7F647DBAB25}" dt="2025-04-29T02:26:35.155" v="1105" actId="14100"/>
          <ac:picMkLst>
            <pc:docMk/>
            <pc:sldMk cId="3464102383" sldId="256"/>
            <ac:picMk id="1026" creationId="{73CF3C72-6D92-97D8-7544-51B2E8C98746}"/>
          </ac:picMkLst>
        </pc:picChg>
        <pc:extLst>
          <p:ext xmlns:p="http://schemas.openxmlformats.org/presentationml/2006/main" uri="{D6D511B9-2390-475A-947B-AFAB55BFBCF1}">
            <pc226:cmChg xmlns:pc226="http://schemas.microsoft.com/office/powerpoint/2022/06/main/command" chg="mod">
              <pc226:chgData name="Sydney Wood" userId="2eb19ff15cf06bf2" providerId="LiveId" clId="{20878C6E-EF79-4236-B13D-E7F647DBAB25}" dt="2025-04-29T04:13:15.115" v="1151" actId="20577"/>
              <pc2:cmMkLst xmlns:pc2="http://schemas.microsoft.com/office/powerpoint/2019/9/main/command">
                <pc:docMk/>
                <pc:sldMk cId="3464102383" sldId="256"/>
                <pc2:cmMk id="{3051AD31-CCA3-41C5-84B6-A1D0012E7FE2}"/>
              </pc2:cmMkLst>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00_CE7A01EF.xml><?xml version="1.0" encoding="utf-8"?>
<p188:cmLst xmlns:a="http://schemas.openxmlformats.org/drawingml/2006/main" xmlns:r="http://schemas.openxmlformats.org/officeDocument/2006/relationships" xmlns:p188="http://schemas.microsoft.com/office/powerpoint/2018/8/main">
  <p188:cm id="{3051AD31-CCA3-41C5-84B6-A1D0012E7FE2}" authorId="{454DFD8A-50BE-47CD-C47A-78D8C0E9F1E2}" created="2025-04-29T01:55:14.227">
    <ac:txMkLst xmlns:ac="http://schemas.microsoft.com/office/drawing/2013/main/command">
      <pc:docMk xmlns:pc="http://schemas.microsoft.com/office/powerpoint/2013/main/command"/>
      <pc:sldMk xmlns:pc="http://schemas.microsoft.com/office/powerpoint/2013/main/command" cId="3464102383" sldId="256"/>
      <ac:spMk id="20" creationId="{00000000-0000-0000-0000-000000000000}"/>
      <ac:txMk cp="0">
        <ac:context len="445" hash="2402125386"/>
      </ac:txMk>
    </ac:txMkLst>
    <p188:pos x="11916835" y="1116279"/>
    <p188:txBody>
      <a:bodyPr/>
      <a:lstStyle/>
      <a:p>
        <a:r>
          <a:rPr lang="en-US"/>
          <a:t>Important part of feedback literacy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53144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17106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217408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84777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8C7A7-F203-4B9E-8863-87A096513449}"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423654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8C7A7-F203-4B9E-8863-87A096513449}"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5519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8C7A7-F203-4B9E-8863-87A096513449}"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112870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8C7A7-F203-4B9E-8863-87A096513449}"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124401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8C7A7-F203-4B9E-8863-87A096513449}"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4523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1B8C7A7-F203-4B9E-8863-87A096513449}"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21273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1B8C7A7-F203-4B9E-8863-87A096513449}"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50739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1B8C7A7-F203-4B9E-8863-87A096513449}" type="datetimeFigureOut">
              <a:rPr lang="en-US" smtClean="0"/>
              <a:t>4/28/2025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E3D17A6-1AD1-419E-AF66-A75CA9202615}" type="slidenum">
              <a:rPr lang="en-US" smtClean="0"/>
              <a:t>‹#›</a:t>
            </a:fld>
            <a:endParaRPr lang="en-US"/>
          </a:p>
        </p:txBody>
      </p:sp>
    </p:spTree>
    <p:extLst>
      <p:ext uri="{BB962C8B-B14F-4D97-AF65-F5344CB8AC3E}">
        <p14:creationId xmlns:p14="http://schemas.microsoft.com/office/powerpoint/2010/main" val="2909364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_100_CE7A01EF.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Move="1" noResize="1" noEditPoints="1" noAdjustHandles="1" noChangeArrowheads="1" noChangeShapeType="1"/>
          </p:cNvSpPr>
          <p:nvPr/>
        </p:nvSpPr>
        <p:spPr>
          <a:xfrm>
            <a:off x="13732402" y="5389582"/>
            <a:ext cx="14711542" cy="27528818"/>
          </a:xfrm>
          <a:prstGeom prst="rect">
            <a:avLst/>
          </a:prstGeom>
          <a:solidFill>
            <a:srgbClr val="FDF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dirty="0">
              <a:solidFill>
                <a:schemeClr val="accent4">
                  <a:lumMod val="20000"/>
                  <a:lumOff val="80000"/>
                </a:schemeClr>
              </a:solidFill>
              <a:highlight>
                <a:srgbClr val="FFFF00"/>
              </a:highlight>
            </a:endParaRPr>
          </a:p>
        </p:txBody>
      </p:sp>
      <p:sp>
        <p:nvSpPr>
          <p:cNvPr id="13" name="TextBox 12"/>
          <p:cNvSpPr txBox="1"/>
          <p:nvPr/>
        </p:nvSpPr>
        <p:spPr>
          <a:xfrm>
            <a:off x="14646906" y="5745630"/>
            <a:ext cx="11364686" cy="1147558"/>
          </a:xfrm>
          <a:prstGeom prst="rect">
            <a:avLst/>
          </a:prstGeom>
          <a:noFill/>
        </p:spPr>
        <p:txBody>
          <a:bodyPr wrap="square" rtlCol="0">
            <a:spAutoFit/>
          </a:bodyPr>
          <a:lstStyle/>
          <a:p>
            <a:r>
              <a:rPr lang="en-US" sz="6857" dirty="0">
                <a:latin typeface="+mj-lt"/>
              </a:rPr>
              <a:t>Results</a:t>
            </a:r>
          </a:p>
        </p:txBody>
      </p:sp>
      <p:sp>
        <p:nvSpPr>
          <p:cNvPr id="15" name="TextBox 14"/>
          <p:cNvSpPr txBox="1"/>
          <p:nvPr/>
        </p:nvSpPr>
        <p:spPr>
          <a:xfrm>
            <a:off x="28981395" y="15322350"/>
            <a:ext cx="11364686" cy="1147558"/>
          </a:xfrm>
          <a:prstGeom prst="rect">
            <a:avLst/>
          </a:prstGeom>
          <a:noFill/>
        </p:spPr>
        <p:txBody>
          <a:bodyPr wrap="square" rtlCol="0">
            <a:spAutoFit/>
          </a:bodyPr>
          <a:lstStyle/>
          <a:p>
            <a:r>
              <a:rPr lang="en-US" sz="6857" dirty="0">
                <a:latin typeface="+mj-lt"/>
              </a:rPr>
              <a:t>Conclusion</a:t>
            </a:r>
          </a:p>
        </p:txBody>
      </p:sp>
      <p:sp>
        <p:nvSpPr>
          <p:cNvPr id="18" name="Rectangle 17"/>
          <p:cNvSpPr/>
          <p:nvPr/>
        </p:nvSpPr>
        <p:spPr>
          <a:xfrm>
            <a:off x="28858575" y="16469908"/>
            <a:ext cx="14720206" cy="29067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grpSp>
        <p:nvGrpSpPr>
          <p:cNvPr id="31" name="Group 30">
            <a:extLst>
              <a:ext uri="{FF2B5EF4-FFF2-40B4-BE49-F238E27FC236}">
                <a16:creationId xmlns:a16="http://schemas.microsoft.com/office/drawing/2014/main" id="{B088B4F6-065C-83DF-E76E-E4A5D05F827D}"/>
              </a:ext>
            </a:extLst>
          </p:cNvPr>
          <p:cNvGrpSpPr/>
          <p:nvPr/>
        </p:nvGrpSpPr>
        <p:grpSpPr>
          <a:xfrm>
            <a:off x="342898" y="5324910"/>
            <a:ext cx="13213898" cy="7834994"/>
            <a:chOff x="342898" y="5324910"/>
            <a:chExt cx="13213898" cy="7834994"/>
          </a:xfrm>
        </p:grpSpPr>
        <p:sp>
          <p:nvSpPr>
            <p:cNvPr id="11" name="TextBox 10"/>
            <p:cNvSpPr txBox="1"/>
            <p:nvPr/>
          </p:nvSpPr>
          <p:spPr>
            <a:xfrm>
              <a:off x="342898" y="5324910"/>
              <a:ext cx="11364686" cy="1147558"/>
            </a:xfrm>
            <a:prstGeom prst="rect">
              <a:avLst/>
            </a:prstGeom>
            <a:noFill/>
          </p:spPr>
          <p:txBody>
            <a:bodyPr wrap="square" rtlCol="0">
              <a:spAutoFit/>
            </a:bodyPr>
            <a:lstStyle/>
            <a:p>
              <a:r>
                <a:rPr lang="en-US" sz="6857" dirty="0">
                  <a:latin typeface="Corbel" panose="020B0503020204020204" pitchFamily="34" charset="0"/>
                </a:rPr>
                <a:t>Background</a:t>
              </a:r>
            </a:p>
          </p:txBody>
        </p:sp>
        <p:sp>
          <p:nvSpPr>
            <p:cNvPr id="20" name="TextBox 19"/>
            <p:cNvSpPr txBox="1"/>
            <p:nvPr/>
          </p:nvSpPr>
          <p:spPr>
            <a:xfrm>
              <a:off x="342898" y="6893188"/>
              <a:ext cx="13213898" cy="6266716"/>
            </a:xfrm>
            <a:prstGeom prst="rect">
              <a:avLst/>
            </a:prstGeom>
            <a:noFill/>
          </p:spPr>
          <p:txBody>
            <a:bodyPr wrap="square" rtlCol="0">
              <a:spAutoFit/>
            </a:bodyPr>
            <a:lstStyle/>
            <a:p>
              <a:r>
                <a:rPr lang="en-US" sz="4457" dirty="0">
                  <a:latin typeface="Corbel" panose="020B0503020204020204" pitchFamily="34" charset="0"/>
                </a:rPr>
                <a:t>Scaffolding provides a framework for teaching students to develop feedback literacy through iterative feedback. Feedback literacy is learners’ ability to understand and apply feedback.  Instructors aim to foster feedback literacy by giving feedback that prompts deeper connections through contextualization and broad application. The current </a:t>
              </a:r>
              <a:r>
                <a:rPr lang="en-US" sz="4460" dirty="0">
                  <a:latin typeface="Corbel" panose="020B0503020204020204" pitchFamily="34" charset="0"/>
                </a:rPr>
                <a:t>study </a:t>
              </a:r>
              <a:r>
                <a:rPr lang="en-US" sz="4460" b="0" i="0" u="none" strike="noStrike" dirty="0">
                  <a:effectLst/>
                  <a:latin typeface="Corbel" panose="020B0503020204020204" pitchFamily="34" charset="0"/>
                </a:rPr>
                <a:t>examines the change of repeated mistakes over time in the context </a:t>
              </a:r>
              <a:r>
                <a:rPr lang="en-US" sz="4460" dirty="0">
                  <a:latin typeface="Corbel" panose="020B0503020204020204" pitchFamily="34" charset="0"/>
                </a:rPr>
                <a:t>of metacognitive intervention.</a:t>
              </a:r>
              <a:endParaRPr lang="en-US" sz="4457" dirty="0">
                <a:latin typeface="Corbel" panose="020B0503020204020204" pitchFamily="34" charset="0"/>
              </a:endParaRPr>
            </a:p>
          </p:txBody>
        </p:sp>
      </p:grpSp>
      <p:graphicFrame>
        <p:nvGraphicFramePr>
          <p:cNvPr id="27" name="Chart 26"/>
          <p:cNvGraphicFramePr/>
          <p:nvPr>
            <p:extLst>
              <p:ext uri="{D42A27DB-BD31-4B8C-83A1-F6EECF244321}">
                <p14:modId xmlns:p14="http://schemas.microsoft.com/office/powerpoint/2010/main" val="420275756"/>
              </p:ext>
            </p:extLst>
          </p:nvPr>
        </p:nvGraphicFramePr>
        <p:xfrm>
          <a:off x="29130959" y="17038346"/>
          <a:ext cx="13175281" cy="9033152"/>
        </p:xfrm>
        <a:graphic>
          <a:graphicData uri="http://schemas.openxmlformats.org/drawingml/2006/chart">
            <c:chart xmlns:c="http://schemas.openxmlformats.org/drawingml/2006/chart" xmlns:r="http://schemas.openxmlformats.org/officeDocument/2006/relationships" r:id="rId3"/>
          </a:graphicData>
        </a:graphic>
      </p:graphicFrame>
      <p:grpSp>
        <p:nvGrpSpPr>
          <p:cNvPr id="26" name="Group 25">
            <a:extLst>
              <a:ext uri="{FF2B5EF4-FFF2-40B4-BE49-F238E27FC236}">
                <a16:creationId xmlns:a16="http://schemas.microsoft.com/office/drawing/2014/main" id="{728D519E-1613-A67D-FDB6-1DCB244F4741}"/>
              </a:ext>
            </a:extLst>
          </p:cNvPr>
          <p:cNvGrpSpPr>
            <a:grpSpLocks noGrp="1" noUngrp="1" noRot="1" noMove="1" noResize="1"/>
          </p:cNvGrpSpPr>
          <p:nvPr/>
        </p:nvGrpSpPr>
        <p:grpSpPr>
          <a:xfrm>
            <a:off x="0" y="-41706"/>
            <a:ext cx="43926369" cy="5434924"/>
            <a:chOff x="0" y="3938955"/>
            <a:chExt cx="43926369" cy="5434924"/>
          </a:xfrm>
        </p:grpSpPr>
        <p:sp>
          <p:nvSpPr>
            <p:cNvPr id="4" name="Rectangle 3"/>
            <p:cNvSpPr>
              <a:spLocks noGrp="1" noRot="1" noMove="1" noResize="1" noEditPoints="1" noAdjustHandles="1" noChangeArrowheads="1" noChangeShapeType="1"/>
            </p:cNvSpPr>
            <p:nvPr/>
          </p:nvSpPr>
          <p:spPr>
            <a:xfrm>
              <a:off x="0" y="3938955"/>
              <a:ext cx="43926369" cy="5434924"/>
            </a:xfrm>
            <a:prstGeom prst="rect">
              <a:avLst/>
            </a:prstGeom>
            <a:solidFill>
              <a:srgbClr val="FFE0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dirty="0">
                <a:solidFill>
                  <a:schemeClr val="accent4">
                    <a:lumMod val="20000"/>
                    <a:lumOff val="80000"/>
                  </a:schemeClr>
                </a:solidFill>
              </a:endParaRPr>
            </a:p>
          </p:txBody>
        </p:sp>
        <p:sp>
          <p:nvSpPr>
            <p:cNvPr id="32" name="TextBox 31"/>
            <p:cNvSpPr txBox="1">
              <a:spLocks noGrp="1" noRot="1" noMove="1" noResize="1" noEditPoints="1" noAdjustHandles="1" noChangeArrowheads="1" noChangeShapeType="1"/>
            </p:cNvSpPr>
            <p:nvPr/>
          </p:nvSpPr>
          <p:spPr>
            <a:xfrm>
              <a:off x="0" y="4684210"/>
              <a:ext cx="43891200" cy="4124206"/>
            </a:xfrm>
            <a:prstGeom prst="rect">
              <a:avLst/>
            </a:prstGeom>
            <a:noFill/>
          </p:spPr>
          <p:txBody>
            <a:bodyPr wrap="square" rtlCol="0">
              <a:spAutoFit/>
            </a:bodyPr>
            <a:lstStyle/>
            <a:p>
              <a:pPr algn="ctr"/>
              <a:r>
                <a:rPr lang="en-US" sz="8800" dirty="0">
                  <a:latin typeface="Corbel" panose="020B0503020204020204" pitchFamily="34" charset="0"/>
                </a:rPr>
                <a:t>Unlocking Feedback Generalization: </a:t>
              </a:r>
            </a:p>
            <a:p>
              <a:pPr algn="ctr"/>
              <a:r>
                <a:rPr lang="en-US" sz="8800" dirty="0">
                  <a:latin typeface="Corbel" panose="020B0503020204020204" pitchFamily="34" charset="0"/>
                </a:rPr>
                <a:t>The Relationship Between Metacognition, Feedback Viewing and Repeated Mistakes</a:t>
              </a:r>
            </a:p>
            <a:p>
              <a:pPr algn="ctr"/>
              <a:r>
                <a:rPr lang="en-US" sz="2000" dirty="0">
                  <a:latin typeface="Corbel" panose="020B0503020204020204" pitchFamily="34" charset="0"/>
                </a:rPr>
                <a:t> </a:t>
              </a:r>
            </a:p>
            <a:p>
              <a:pPr algn="ctr"/>
              <a:r>
                <a:rPr lang="en-US" sz="6600" dirty="0">
                  <a:latin typeface="Corbel" panose="020B0503020204020204" pitchFamily="34" charset="0"/>
                </a:rPr>
                <a:t>Xinhui Zhang, Sydney Wood, Victoria Cross</a:t>
              </a:r>
            </a:p>
          </p:txBody>
        </p:sp>
      </p:grpSp>
      <p:sp>
        <p:nvSpPr>
          <p:cNvPr id="36" name="TextBox 35"/>
          <p:cNvSpPr txBox="1"/>
          <p:nvPr/>
        </p:nvSpPr>
        <p:spPr>
          <a:xfrm>
            <a:off x="28981395" y="27362520"/>
            <a:ext cx="8948917" cy="4154342"/>
          </a:xfrm>
          <a:prstGeom prst="rect">
            <a:avLst/>
          </a:prstGeom>
          <a:noFill/>
        </p:spPr>
        <p:txBody>
          <a:bodyPr wrap="square" rtlCol="0">
            <a:spAutoFit/>
          </a:bodyPr>
          <a:lstStyle/>
          <a:p>
            <a:r>
              <a:rPr lang="en-US" sz="3771" b="1" dirty="0">
                <a:latin typeface="+mj-lt"/>
              </a:rPr>
              <a:t>References</a:t>
            </a:r>
          </a:p>
          <a:p>
            <a:endParaRPr lang="en-US" sz="3771" dirty="0"/>
          </a:p>
          <a:p>
            <a:pPr marL="489851" indent="-489851">
              <a:buFont typeface="Arial" panose="020B0604020202020204" pitchFamily="34" charset="0"/>
              <a:buChar char="•"/>
            </a:pPr>
            <a:r>
              <a:rPr lang="en-US" sz="3771" dirty="0"/>
              <a:t>Reference one</a:t>
            </a:r>
          </a:p>
          <a:p>
            <a:pPr marL="489851" indent="-489851">
              <a:buFont typeface="Arial" panose="020B0604020202020204" pitchFamily="34" charset="0"/>
              <a:buChar char="•"/>
            </a:pPr>
            <a:r>
              <a:rPr lang="en-US" sz="3771" dirty="0"/>
              <a:t>Reference two</a:t>
            </a:r>
          </a:p>
          <a:p>
            <a:pPr marL="489851" indent="-489851">
              <a:buFont typeface="Arial" panose="020B0604020202020204" pitchFamily="34" charset="0"/>
              <a:buChar char="•"/>
            </a:pPr>
            <a:r>
              <a:rPr lang="en-US" sz="3771" dirty="0"/>
              <a:t>Reference three</a:t>
            </a:r>
          </a:p>
          <a:p>
            <a:pPr marL="489851" indent="-489851">
              <a:buFont typeface="Arial" panose="020B0604020202020204" pitchFamily="34" charset="0"/>
              <a:buChar char="•"/>
            </a:pPr>
            <a:r>
              <a:rPr lang="en-US" sz="3771" dirty="0"/>
              <a:t>Reference four</a:t>
            </a:r>
          </a:p>
          <a:p>
            <a:pPr marL="489851" indent="-489851">
              <a:buFont typeface="Arial" panose="020B0604020202020204" pitchFamily="34" charset="0"/>
              <a:buChar char="•"/>
            </a:pPr>
            <a:r>
              <a:rPr lang="en-US" sz="3771" dirty="0"/>
              <a:t>Reference five</a:t>
            </a:r>
          </a:p>
        </p:txBody>
      </p:sp>
      <p:grpSp>
        <p:nvGrpSpPr>
          <p:cNvPr id="22" name="Group 21">
            <a:extLst>
              <a:ext uri="{FF2B5EF4-FFF2-40B4-BE49-F238E27FC236}">
                <a16:creationId xmlns:a16="http://schemas.microsoft.com/office/drawing/2014/main" id="{E4EAEA5B-A51B-F076-E948-70C53C026D30}"/>
              </a:ext>
            </a:extLst>
          </p:cNvPr>
          <p:cNvGrpSpPr>
            <a:grpSpLocks/>
          </p:cNvGrpSpPr>
          <p:nvPr/>
        </p:nvGrpSpPr>
        <p:grpSpPr>
          <a:xfrm>
            <a:off x="342898" y="13054604"/>
            <a:ext cx="13042624" cy="10457622"/>
            <a:chOff x="342898" y="13294397"/>
            <a:chExt cx="13042624" cy="10457622"/>
          </a:xfrm>
        </p:grpSpPr>
        <p:sp>
          <p:nvSpPr>
            <p:cNvPr id="9" name="TextBox 8">
              <a:extLst>
                <a:ext uri="{FF2B5EF4-FFF2-40B4-BE49-F238E27FC236}">
                  <a16:creationId xmlns:a16="http://schemas.microsoft.com/office/drawing/2014/main" id="{AA15F773-02BD-F9E8-B74D-49497B271D18}"/>
                </a:ext>
              </a:extLst>
            </p:cNvPr>
            <p:cNvSpPr txBox="1">
              <a:spLocks/>
            </p:cNvSpPr>
            <p:nvPr/>
          </p:nvSpPr>
          <p:spPr>
            <a:xfrm>
              <a:off x="342898" y="13294397"/>
              <a:ext cx="11364686" cy="1147558"/>
            </a:xfrm>
            <a:prstGeom prst="rect">
              <a:avLst/>
            </a:prstGeom>
            <a:noFill/>
          </p:spPr>
          <p:txBody>
            <a:bodyPr wrap="square" rtlCol="0">
              <a:spAutoFit/>
            </a:bodyPr>
            <a:lstStyle/>
            <a:p>
              <a:r>
                <a:rPr lang="en-US" sz="6857" dirty="0">
                  <a:latin typeface="Corbel" panose="020B0503020204020204" pitchFamily="34" charset="0"/>
                </a:rPr>
                <a:t>Predictions</a:t>
              </a:r>
            </a:p>
          </p:txBody>
        </p:sp>
        <p:sp>
          <p:nvSpPr>
            <p:cNvPr id="19" name="TextBox 18">
              <a:extLst>
                <a:ext uri="{FF2B5EF4-FFF2-40B4-BE49-F238E27FC236}">
                  <a16:creationId xmlns:a16="http://schemas.microsoft.com/office/drawing/2014/main" id="{520E2089-BA8F-FA78-34A9-68948773FAAD}"/>
                </a:ext>
              </a:extLst>
            </p:cNvPr>
            <p:cNvSpPr txBox="1">
              <a:spLocks/>
            </p:cNvSpPr>
            <p:nvPr/>
          </p:nvSpPr>
          <p:spPr>
            <a:xfrm>
              <a:off x="428800" y="14967306"/>
              <a:ext cx="12956722" cy="8784713"/>
            </a:xfrm>
            <a:prstGeom prst="rect">
              <a:avLst/>
            </a:prstGeom>
            <a:noFill/>
          </p:spPr>
          <p:txBody>
            <a:bodyPr wrap="square" rtlCol="0">
              <a:spAutoFit/>
            </a:bodyPr>
            <a:lstStyle/>
            <a:p>
              <a:pPr marL="685800" indent="-685800">
                <a:spcBef>
                  <a:spcPts val="1800"/>
                </a:spcBef>
                <a:buFont typeface="Arial" panose="020B0604020202020204" pitchFamily="34" charset="0"/>
                <a:buChar char="•"/>
              </a:pPr>
              <a:r>
                <a:rPr lang="en-US" sz="4457" dirty="0"/>
                <a:t>Hypothesis 1: Overall, students repeat a smaller percentage of mistakes on questions that are repeatedly tested.</a:t>
              </a:r>
            </a:p>
            <a:p>
              <a:pPr marL="685800" indent="-685800">
                <a:spcBef>
                  <a:spcPts val="1800"/>
                </a:spcBef>
                <a:buFont typeface="Arial" panose="020B0604020202020204" pitchFamily="34" charset="0"/>
                <a:buChar char="•"/>
              </a:pPr>
              <a:r>
                <a:rPr lang="en-US" sz="4457" dirty="0"/>
                <a:t>Hypothesis 2: Students who view feedback repeat a smaller percentage of  mistakes on subsequent exams than those who did not view feedback.</a:t>
              </a:r>
            </a:p>
            <a:p>
              <a:pPr marL="685800" indent="-685800">
                <a:spcBef>
                  <a:spcPts val="1800"/>
                </a:spcBef>
                <a:buFont typeface="Arial" panose="020B0604020202020204" pitchFamily="34" charset="0"/>
                <a:buChar char="•"/>
              </a:pPr>
              <a:r>
                <a:rPr lang="en-US" sz="4457" dirty="0"/>
                <a:t>Hypothesis 3: Controlling for feedback viewing, students in the intervention group repeat a smaller percentage of mistakes on exams after the intervention compared to before the intervention and compared to students who did not opt in to the intervention </a:t>
              </a:r>
            </a:p>
          </p:txBody>
        </p:sp>
        <p:sp>
          <p:nvSpPr>
            <p:cNvPr id="21" name="Rectangle 20">
              <a:extLst>
                <a:ext uri="{FF2B5EF4-FFF2-40B4-BE49-F238E27FC236}">
                  <a16:creationId xmlns:a16="http://schemas.microsoft.com/office/drawing/2014/main" id="{8900B810-2EED-E3D7-BA0A-700134F5784E}"/>
                </a:ext>
              </a:extLst>
            </p:cNvPr>
            <p:cNvSpPr>
              <a:spLocks/>
            </p:cNvSpPr>
            <p:nvPr/>
          </p:nvSpPr>
          <p:spPr>
            <a:xfrm>
              <a:off x="424215" y="14506351"/>
              <a:ext cx="12956721" cy="37879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grpSp>
      <p:grpSp>
        <p:nvGrpSpPr>
          <p:cNvPr id="23" name="Group 22">
            <a:extLst>
              <a:ext uri="{FF2B5EF4-FFF2-40B4-BE49-F238E27FC236}">
                <a16:creationId xmlns:a16="http://schemas.microsoft.com/office/drawing/2014/main" id="{9A44154C-8C33-9112-7A23-E2A2745920DD}"/>
              </a:ext>
            </a:extLst>
          </p:cNvPr>
          <p:cNvGrpSpPr>
            <a:grpSpLocks/>
          </p:cNvGrpSpPr>
          <p:nvPr/>
        </p:nvGrpSpPr>
        <p:grpSpPr>
          <a:xfrm>
            <a:off x="295627" y="23411467"/>
            <a:ext cx="13213898" cy="9355113"/>
            <a:chOff x="208541" y="22166141"/>
            <a:chExt cx="13213898" cy="9355113"/>
          </a:xfrm>
        </p:grpSpPr>
        <p:sp>
          <p:nvSpPr>
            <p:cNvPr id="12" name="TextBox 11"/>
            <p:cNvSpPr txBox="1">
              <a:spLocks/>
            </p:cNvSpPr>
            <p:nvPr/>
          </p:nvSpPr>
          <p:spPr>
            <a:xfrm>
              <a:off x="255812" y="22166141"/>
              <a:ext cx="11364686" cy="1147558"/>
            </a:xfrm>
            <a:prstGeom prst="rect">
              <a:avLst/>
            </a:prstGeom>
            <a:noFill/>
          </p:spPr>
          <p:txBody>
            <a:bodyPr wrap="square" rtlCol="0">
              <a:spAutoFit/>
            </a:bodyPr>
            <a:lstStyle/>
            <a:p>
              <a:r>
                <a:rPr lang="en-US" sz="6857" dirty="0">
                  <a:latin typeface="Corbel" panose="020B0503020204020204" pitchFamily="34" charset="0"/>
                </a:rPr>
                <a:t>Methods</a:t>
              </a:r>
            </a:p>
          </p:txBody>
        </p:sp>
        <p:sp>
          <p:nvSpPr>
            <p:cNvPr id="25" name="TextBox 24">
              <a:extLst>
                <a:ext uri="{FF2B5EF4-FFF2-40B4-BE49-F238E27FC236}">
                  <a16:creationId xmlns:a16="http://schemas.microsoft.com/office/drawing/2014/main" id="{59F1AB25-8610-4AC1-BB7E-AB78D5A71543}"/>
                </a:ext>
              </a:extLst>
            </p:cNvPr>
            <p:cNvSpPr txBox="1">
              <a:spLocks/>
            </p:cNvSpPr>
            <p:nvPr/>
          </p:nvSpPr>
          <p:spPr>
            <a:xfrm>
              <a:off x="208541" y="23879162"/>
              <a:ext cx="13213898" cy="7642092"/>
            </a:xfrm>
            <a:prstGeom prst="rect">
              <a:avLst/>
            </a:prstGeom>
            <a:noFill/>
          </p:spPr>
          <p:txBody>
            <a:bodyPr wrap="square" rtlCol="0">
              <a:spAutoFit/>
            </a:bodyPr>
            <a:lstStyle/>
            <a:p>
              <a:r>
                <a:rPr lang="en-US" sz="4460" b="1" dirty="0">
                  <a:latin typeface="Corbel" panose="020B0503020204020204" pitchFamily="34" charset="0"/>
                </a:rPr>
                <a:t>Participants</a:t>
              </a:r>
              <a:r>
                <a:rPr lang="en-US" sz="4460" dirty="0">
                  <a:latin typeface="Corbel" panose="020B0503020204020204" pitchFamily="34" charset="0"/>
                </a:rPr>
                <a:t>: 3</a:t>
              </a:r>
              <a:r>
                <a:rPr lang="en-US" altLang="zh-CN" sz="4460" dirty="0">
                  <a:latin typeface="Corbel" panose="020B0503020204020204" pitchFamily="34" charset="0"/>
                </a:rPr>
                <a:t>70</a:t>
              </a:r>
              <a:r>
                <a:rPr lang="en-US" sz="4460" dirty="0">
                  <a:latin typeface="Corbel" panose="020B0503020204020204" pitchFamily="34" charset="0"/>
                </a:rPr>
                <a:t> undergraduates in a research method course.</a:t>
              </a:r>
            </a:p>
            <a:p>
              <a:r>
                <a:rPr lang="en-US" sz="4460" b="1" dirty="0">
                  <a:latin typeface="Corbel" panose="020B0503020204020204" pitchFamily="34" charset="0"/>
                </a:rPr>
                <a:t>Intervention</a:t>
              </a:r>
              <a:r>
                <a:rPr lang="en-US" sz="4460" dirty="0">
                  <a:latin typeface="Corbel" panose="020B0503020204020204" pitchFamily="34" charset="0"/>
                </a:rPr>
                <a:t>: Optional metacognitive exam corrections after Exam 3.</a:t>
              </a:r>
            </a:p>
            <a:p>
              <a:r>
                <a:rPr lang="en-US" sz="4460" b="1" dirty="0">
                  <a:latin typeface="Corbel" panose="020B0503020204020204" pitchFamily="34" charset="0"/>
                </a:rPr>
                <a:t>Measure</a:t>
              </a:r>
              <a:r>
                <a:rPr lang="en-US" sz="4460" dirty="0">
                  <a:latin typeface="Corbel" panose="020B0503020204020204" pitchFamily="34" charset="0"/>
                </a:rPr>
                <a:t>:</a:t>
              </a:r>
            </a:p>
            <a:p>
              <a:pPr marL="587821" indent="-587821">
                <a:buFont typeface="Arial" panose="020B0604020202020204" pitchFamily="34" charset="0"/>
                <a:buChar char="•"/>
              </a:pPr>
              <a:r>
                <a:rPr lang="en-US" sz="4460" dirty="0">
                  <a:latin typeface="Corbel" panose="020B0503020204020204" pitchFamily="34" charset="0"/>
                </a:rPr>
                <a:t>Repeated mistakes (matched rubric items across scaffolded exams).</a:t>
              </a:r>
            </a:p>
            <a:p>
              <a:r>
                <a:rPr lang="en-US" sz="4460" b="1" dirty="0">
                  <a:latin typeface="Corbel" panose="020B0503020204020204" pitchFamily="34" charset="0"/>
                </a:rPr>
                <a:t>Analysis</a:t>
              </a:r>
              <a:r>
                <a:rPr lang="en-US" sz="4460" dirty="0">
                  <a:latin typeface="Corbel" panose="020B0503020204020204" pitchFamily="34" charset="0"/>
                </a:rPr>
                <a:t>:</a:t>
              </a:r>
            </a:p>
            <a:p>
              <a:pPr marL="685800" indent="-685800">
                <a:buFont typeface="Arial" panose="020B0604020202020204" pitchFamily="34" charset="0"/>
                <a:buChar char="•"/>
              </a:pPr>
              <a:r>
                <a:rPr lang="en-US" sz="4460" dirty="0">
                  <a:latin typeface="Corbel" panose="020B0503020204020204" pitchFamily="34" charset="0"/>
                </a:rPr>
                <a:t>Two Multilevel mixed-effects models estimated with Restricted Maximum Likelihood and Satterthwaite's t-test method</a:t>
              </a:r>
            </a:p>
          </p:txBody>
        </p:sp>
      </p:grpSp>
      <p:sp>
        <p:nvSpPr>
          <p:cNvPr id="5" name="Rectangle: Rounded Corners 4">
            <a:extLst>
              <a:ext uri="{FF2B5EF4-FFF2-40B4-BE49-F238E27FC236}">
                <a16:creationId xmlns:a16="http://schemas.microsoft.com/office/drawing/2014/main" id="{D0C6BBDD-099E-0AB1-7DD8-C40F0FD1022F}"/>
              </a:ext>
            </a:extLst>
          </p:cNvPr>
          <p:cNvSpPr/>
          <p:nvPr/>
        </p:nvSpPr>
        <p:spPr>
          <a:xfrm>
            <a:off x="14696448" y="15388129"/>
            <a:ext cx="13039454" cy="1493520"/>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Comment on non-normal distribution </a:t>
            </a:r>
          </a:p>
        </p:txBody>
      </p:sp>
      <p:grpSp>
        <p:nvGrpSpPr>
          <p:cNvPr id="30" name="Group 29">
            <a:extLst>
              <a:ext uri="{FF2B5EF4-FFF2-40B4-BE49-F238E27FC236}">
                <a16:creationId xmlns:a16="http://schemas.microsoft.com/office/drawing/2014/main" id="{6AB4CA81-167F-19A2-A9A4-72E60813D322}"/>
              </a:ext>
            </a:extLst>
          </p:cNvPr>
          <p:cNvGrpSpPr/>
          <p:nvPr/>
        </p:nvGrpSpPr>
        <p:grpSpPr>
          <a:xfrm>
            <a:off x="29010975" y="5690670"/>
            <a:ext cx="14720206" cy="1438231"/>
            <a:chOff x="29010975" y="5690670"/>
            <a:chExt cx="14720206" cy="1438231"/>
          </a:xfrm>
        </p:grpSpPr>
        <p:sp>
          <p:nvSpPr>
            <p:cNvPr id="24" name="TextBox 23">
              <a:extLst>
                <a:ext uri="{FF2B5EF4-FFF2-40B4-BE49-F238E27FC236}">
                  <a16:creationId xmlns:a16="http://schemas.microsoft.com/office/drawing/2014/main" id="{CB808E9C-A563-32D1-2709-6CD034221FB9}"/>
                </a:ext>
              </a:extLst>
            </p:cNvPr>
            <p:cNvSpPr txBox="1"/>
            <p:nvPr/>
          </p:nvSpPr>
          <p:spPr>
            <a:xfrm>
              <a:off x="29133795" y="5690670"/>
              <a:ext cx="11364686" cy="1147558"/>
            </a:xfrm>
            <a:prstGeom prst="rect">
              <a:avLst/>
            </a:prstGeom>
            <a:noFill/>
          </p:spPr>
          <p:txBody>
            <a:bodyPr wrap="square" rtlCol="0">
              <a:spAutoFit/>
            </a:bodyPr>
            <a:lstStyle/>
            <a:p>
              <a:r>
                <a:rPr lang="en-US" sz="6857" dirty="0">
                  <a:latin typeface="+mj-lt"/>
                </a:rPr>
                <a:t>Sample Demographics</a:t>
              </a:r>
            </a:p>
          </p:txBody>
        </p:sp>
        <p:sp>
          <p:nvSpPr>
            <p:cNvPr id="28" name="Rectangle 27">
              <a:extLst>
                <a:ext uri="{FF2B5EF4-FFF2-40B4-BE49-F238E27FC236}">
                  <a16:creationId xmlns:a16="http://schemas.microsoft.com/office/drawing/2014/main" id="{2B9C0289-92A5-ED49-542F-F93D80A6C97A}"/>
                </a:ext>
              </a:extLst>
            </p:cNvPr>
            <p:cNvSpPr/>
            <p:nvPr/>
          </p:nvSpPr>
          <p:spPr>
            <a:xfrm>
              <a:off x="29010975" y="6838228"/>
              <a:ext cx="14720206" cy="29067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grpSp>
      <p:pic>
        <p:nvPicPr>
          <p:cNvPr id="1026" name="Picture 2">
            <a:extLst>
              <a:ext uri="{FF2B5EF4-FFF2-40B4-BE49-F238E27FC236}">
                <a16:creationId xmlns:a16="http://schemas.microsoft.com/office/drawing/2014/main" id="{73CF3C72-6D92-97D8-7544-51B2E8C987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30959" y="7462927"/>
            <a:ext cx="12676068" cy="79774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7EFB080-BEFB-FC21-B515-B57F50981593}"/>
              </a:ext>
            </a:extLst>
          </p:cNvPr>
          <p:cNvSpPr>
            <a:spLocks/>
          </p:cNvSpPr>
          <p:nvPr/>
        </p:nvSpPr>
        <p:spPr>
          <a:xfrm>
            <a:off x="342898" y="24718807"/>
            <a:ext cx="12956721" cy="37879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sp>
        <p:nvSpPr>
          <p:cNvPr id="7" name="Rectangle 6">
            <a:extLst>
              <a:ext uri="{FF2B5EF4-FFF2-40B4-BE49-F238E27FC236}">
                <a16:creationId xmlns:a16="http://schemas.microsoft.com/office/drawing/2014/main" id="{28C2AE6B-EA18-9D77-647C-B578B2BEFEFE}"/>
              </a:ext>
            </a:extLst>
          </p:cNvPr>
          <p:cNvSpPr>
            <a:spLocks/>
          </p:cNvSpPr>
          <p:nvPr/>
        </p:nvSpPr>
        <p:spPr>
          <a:xfrm>
            <a:off x="424215" y="6528597"/>
            <a:ext cx="12956721" cy="37879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pic>
        <p:nvPicPr>
          <p:cNvPr id="45" name="Picture 44">
            <a:extLst>
              <a:ext uri="{FF2B5EF4-FFF2-40B4-BE49-F238E27FC236}">
                <a16:creationId xmlns:a16="http://schemas.microsoft.com/office/drawing/2014/main" id="{0E45E8C3-6179-C469-790A-595649964781}"/>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14239248" y="6974579"/>
            <a:ext cx="13716000" cy="8229600"/>
          </a:xfrm>
          <a:prstGeom prst="rect">
            <a:avLst/>
          </a:prstGeom>
        </p:spPr>
      </p:pic>
      <p:graphicFrame>
        <p:nvGraphicFramePr>
          <p:cNvPr id="3" name="Table 2">
            <a:extLst>
              <a:ext uri="{FF2B5EF4-FFF2-40B4-BE49-F238E27FC236}">
                <a16:creationId xmlns:a16="http://schemas.microsoft.com/office/drawing/2014/main" id="{6558D5D7-5DFF-DE53-AFE3-4A88CD10D599}"/>
              </a:ext>
            </a:extLst>
          </p:cNvPr>
          <p:cNvGraphicFramePr>
            <a:graphicFrameLocks noGrp="1" noDrilldown="1" noMove="1" noResize="1"/>
          </p:cNvGraphicFramePr>
          <p:nvPr>
            <p:extLst>
              <p:ext uri="{D42A27DB-BD31-4B8C-83A1-F6EECF244321}">
                <p14:modId xmlns:p14="http://schemas.microsoft.com/office/powerpoint/2010/main" val="1238171570"/>
              </p:ext>
            </p:extLst>
          </p:nvPr>
        </p:nvGraphicFramePr>
        <p:xfrm>
          <a:off x="13940915" y="21455411"/>
          <a:ext cx="14329284" cy="11102340"/>
        </p:xfrm>
        <a:graphic>
          <a:graphicData uri="http://schemas.openxmlformats.org/drawingml/2006/table">
            <a:tbl>
              <a:tblPr/>
              <a:tblGrid>
                <a:gridCol w="3862482">
                  <a:extLst>
                    <a:ext uri="{9D8B030D-6E8A-4147-A177-3AD203B41FA5}">
                      <a16:colId xmlns:a16="http://schemas.microsoft.com/office/drawing/2014/main" val="1527920058"/>
                    </a:ext>
                  </a:extLst>
                </a:gridCol>
                <a:gridCol w="485611">
                  <a:extLst>
                    <a:ext uri="{9D8B030D-6E8A-4147-A177-3AD203B41FA5}">
                      <a16:colId xmlns:a16="http://schemas.microsoft.com/office/drawing/2014/main" val="1683163326"/>
                    </a:ext>
                  </a:extLst>
                </a:gridCol>
                <a:gridCol w="3376871">
                  <a:extLst>
                    <a:ext uri="{9D8B030D-6E8A-4147-A177-3AD203B41FA5}">
                      <a16:colId xmlns:a16="http://schemas.microsoft.com/office/drawing/2014/main" val="243023392"/>
                    </a:ext>
                  </a:extLst>
                </a:gridCol>
                <a:gridCol w="1404538">
                  <a:extLst>
                    <a:ext uri="{9D8B030D-6E8A-4147-A177-3AD203B41FA5}">
                      <a16:colId xmlns:a16="http://schemas.microsoft.com/office/drawing/2014/main" val="3129513609"/>
                    </a:ext>
                  </a:extLst>
                </a:gridCol>
                <a:gridCol w="956281">
                  <a:extLst>
                    <a:ext uri="{9D8B030D-6E8A-4147-A177-3AD203B41FA5}">
                      <a16:colId xmlns:a16="http://schemas.microsoft.com/office/drawing/2014/main" val="1912173823"/>
                    </a:ext>
                  </a:extLst>
                </a:gridCol>
                <a:gridCol w="1105702">
                  <a:extLst>
                    <a:ext uri="{9D8B030D-6E8A-4147-A177-3AD203B41FA5}">
                      <a16:colId xmlns:a16="http://schemas.microsoft.com/office/drawing/2014/main" val="103504942"/>
                    </a:ext>
                  </a:extLst>
                </a:gridCol>
                <a:gridCol w="1912563">
                  <a:extLst>
                    <a:ext uri="{9D8B030D-6E8A-4147-A177-3AD203B41FA5}">
                      <a16:colId xmlns:a16="http://schemas.microsoft.com/office/drawing/2014/main" val="4145715444"/>
                    </a:ext>
                  </a:extLst>
                </a:gridCol>
                <a:gridCol w="1225236">
                  <a:extLst>
                    <a:ext uri="{9D8B030D-6E8A-4147-A177-3AD203B41FA5}">
                      <a16:colId xmlns:a16="http://schemas.microsoft.com/office/drawing/2014/main" val="2354231706"/>
                    </a:ext>
                  </a:extLst>
                </a:gridCol>
              </a:tblGrid>
              <a:tr h="472440">
                <a:tc gridSpan="2">
                  <a:txBody>
                    <a:bodyPr/>
                    <a:lstStyle/>
                    <a:p>
                      <a:pPr algn="l" fontAlgn="b"/>
                      <a:r>
                        <a:rPr lang="en-US" sz="3000" b="1" i="0" u="none" strike="noStrike" dirty="0">
                          <a:solidFill>
                            <a:srgbClr val="000000"/>
                          </a:solidFill>
                          <a:effectLst/>
                          <a:latin typeface="Times New Roman" panose="02020603050405020304" pitchFamily="18" charset="0"/>
                        </a:rPr>
                        <a:t>Model 2</a:t>
                      </a:r>
                    </a:p>
                  </a:txBody>
                  <a:tcPr marL="7620" marR="7620" marT="7620" marB="0" anchor="b">
                    <a:lnL>
                      <a:noFill/>
                    </a:lnL>
                    <a:lnR>
                      <a:noFill/>
                    </a:lnR>
                    <a:lnT>
                      <a:noFill/>
                    </a:lnT>
                    <a:lnB>
                      <a:noFill/>
                    </a:lnB>
                    <a:noFill/>
                  </a:tcPr>
                </a:tc>
                <a:tc hMerge="1">
                  <a:txBody>
                    <a:bodyPr/>
                    <a:lstStyle/>
                    <a:p>
                      <a:endParaRPr lang="en-US"/>
                    </a:p>
                  </a:txBody>
                  <a:tcPr/>
                </a:tc>
                <a:tc>
                  <a:txBody>
                    <a:bodyPr/>
                    <a:lstStyle/>
                    <a:p>
                      <a:pPr algn="l" fontAlgn="b"/>
                      <a:endParaRPr lang="en-US" sz="3000" b="1" i="0" u="none" strike="noStrike">
                        <a:solidFill>
                          <a:srgbClr val="000000"/>
                        </a:solidFill>
                        <a:effectLst/>
                        <a:latin typeface="Times New Roman" panose="02020603050405020304" pitchFamily="18" charset="0"/>
                      </a:endParaRPr>
                    </a:p>
                  </a:txBody>
                  <a:tcPr marL="7620" marR="7620" marT="7620" marB="0" anchor="b">
                    <a:lnL>
                      <a:noFill/>
                    </a:lnL>
                    <a:lnR>
                      <a:noFill/>
                    </a:lnR>
                    <a:lnT>
                      <a:noFill/>
                    </a:lnT>
                    <a:lnB>
                      <a:noFill/>
                    </a:lnB>
                    <a:noFill/>
                  </a:tcPr>
                </a:tc>
                <a:tc>
                  <a:txBody>
                    <a:bodyPr/>
                    <a:lstStyle/>
                    <a:p>
                      <a:pPr algn="l" fontAlgn="b"/>
                      <a:endParaRPr lang="en-US" sz="3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tc>
                  <a:txBody>
                    <a:bodyPr/>
                    <a:lstStyle/>
                    <a:p>
                      <a:pPr algn="l" fontAlgn="b"/>
                      <a:endParaRPr lang="en-US" sz="3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tc>
                  <a:txBody>
                    <a:bodyPr/>
                    <a:lstStyle/>
                    <a:p>
                      <a:pPr algn="l" fontAlgn="b"/>
                      <a:endParaRPr lang="en-US" sz="3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tc>
                  <a:txBody>
                    <a:bodyPr/>
                    <a:lstStyle/>
                    <a:p>
                      <a:pPr algn="l" fontAlgn="b"/>
                      <a:endParaRPr lang="en-US" sz="3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tc>
                  <a:txBody>
                    <a:bodyPr/>
                    <a:lstStyle/>
                    <a:p>
                      <a:pPr algn="l" fontAlgn="b"/>
                      <a:endParaRPr lang="en-US" sz="3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extLst>
                  <a:ext uri="{0D108BD9-81ED-4DB2-BD59-A6C34878D82A}">
                    <a16:rowId xmlns:a16="http://schemas.microsoft.com/office/drawing/2014/main" val="4291451653"/>
                  </a:ext>
                </a:extLst>
              </a:tr>
              <a:tr h="487680">
                <a:tc gridSpan="8">
                  <a:txBody>
                    <a:bodyPr/>
                    <a:lstStyle/>
                    <a:p>
                      <a:pPr algn="l" fontAlgn="b"/>
                      <a:r>
                        <a:rPr lang="en-US" sz="3000" b="0" i="1" u="none" strike="noStrike" dirty="0">
                          <a:solidFill>
                            <a:srgbClr val="000000"/>
                          </a:solidFill>
                          <a:effectLst/>
                          <a:latin typeface="Times New Roman" panose="02020603050405020304" pitchFamily="18" charset="0"/>
                        </a:rPr>
                        <a:t>Percentage of Repeated Mistakes Over Time by Feedback Viewing and Intervention Group</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32858560"/>
                  </a:ext>
                </a:extLst>
              </a:tr>
              <a:tr h="480060">
                <a:tc gridSpan="2">
                  <a:txBody>
                    <a:bodyPr/>
                    <a:lstStyle/>
                    <a:p>
                      <a:pPr algn="ctr" fontAlgn="ctr"/>
                      <a:r>
                        <a:rPr lang="en-US" sz="3000" b="0" i="0" u="none" strike="noStrike" dirty="0">
                          <a:solidFill>
                            <a:srgbClr val="000000"/>
                          </a:solidFill>
                          <a:effectLst/>
                          <a:latin typeface="Times New Roman" panose="02020603050405020304" pitchFamily="18" charset="0"/>
                        </a:rPr>
                        <a:t>FIXED EFFECTS:</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l" fontAlgn="b"/>
                      <a:r>
                        <a:rPr lang="en-US" sz="3000" b="0" i="0" u="none" strike="noStrike" dirty="0">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l-GR" sz="3000" b="0" i="1" u="none" strike="noStrike" dirty="0">
                          <a:solidFill>
                            <a:srgbClr val="000000"/>
                          </a:solidFill>
                          <a:effectLst/>
                          <a:latin typeface="Aptos Narrow" panose="020B0004020202020204" pitchFamily="34" charset="0"/>
                        </a:rPr>
                        <a:t>β</a:t>
                      </a:r>
                    </a:p>
                  </a:txBody>
                  <a:tcPr marL="7620" marR="7620" marT="15240" marB="1524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3000" b="0" i="1" u="none" strike="noStrike" dirty="0">
                          <a:solidFill>
                            <a:srgbClr val="000000"/>
                          </a:solidFill>
                          <a:effectLst/>
                          <a:latin typeface="Times New Roman" panose="02020603050405020304" pitchFamily="18" charset="0"/>
                        </a:rPr>
                        <a:t>S.E.</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3000" b="0" i="1" u="none" strike="noStrike">
                          <a:solidFill>
                            <a:srgbClr val="000000"/>
                          </a:solidFill>
                          <a:effectLst/>
                          <a:latin typeface="Times New Roman" panose="02020603050405020304" pitchFamily="18" charset="0"/>
                        </a:rPr>
                        <a:t>t</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3000" b="0" i="1" u="none" strike="noStrike" dirty="0" err="1">
                          <a:solidFill>
                            <a:srgbClr val="000000"/>
                          </a:solidFill>
                          <a:effectLst/>
                          <a:latin typeface="Times New Roman" panose="02020603050405020304" pitchFamily="18" charset="0"/>
                        </a:rPr>
                        <a:t>df</a:t>
                      </a:r>
                      <a:endParaRPr lang="en-US" sz="3000" b="0" i="1" u="none" strike="noStrike" dirty="0">
                        <a:solidFill>
                          <a:srgbClr val="000000"/>
                        </a:solidFill>
                        <a:effectLst/>
                        <a:latin typeface="Times New Roman" panose="02020603050405020304"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3000" b="0" i="1" u="none" strike="noStrike" dirty="0">
                          <a:solidFill>
                            <a:srgbClr val="000000"/>
                          </a:solidFill>
                          <a:effectLst/>
                          <a:latin typeface="Times New Roman" panose="02020603050405020304" pitchFamily="18" charset="0"/>
                        </a:rPr>
                        <a:t>p</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3984019"/>
                  </a:ext>
                </a:extLst>
              </a:tr>
              <a:tr h="480060">
                <a:tc gridSpan="3">
                  <a:txBody>
                    <a:bodyPr/>
                    <a:lstStyle/>
                    <a:p>
                      <a:pPr algn="r" fontAlgn="b"/>
                      <a:r>
                        <a:rPr lang="en-US" sz="3000" b="0" i="0" u="none" strike="noStrike" dirty="0">
                          <a:solidFill>
                            <a:srgbClr val="000000"/>
                          </a:solidFill>
                          <a:effectLst/>
                          <a:latin typeface="Times New Roman" panose="02020603050405020304" pitchFamily="18" charset="0"/>
                        </a:rPr>
                        <a:t>Intercept (Opt-out | Not Viewed | Time1)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0" i="0" u="none" strike="noStrike" dirty="0">
                          <a:solidFill>
                            <a:srgbClr val="000000"/>
                          </a:solidFill>
                          <a:effectLst/>
                          <a:latin typeface="Times New Roman" panose="02020603050405020304" pitchFamily="18" charset="0"/>
                        </a:rPr>
                        <a:t>14.79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3000" b="0" i="0" u="none" strike="noStrike" dirty="0">
                          <a:solidFill>
                            <a:srgbClr val="000000"/>
                          </a:solidFill>
                          <a:effectLst/>
                          <a:latin typeface="Times New Roman" panose="02020603050405020304" pitchFamily="18" charset="0"/>
                        </a:rPr>
                        <a:t>4.3</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3000" b="0" i="0" u="none" strike="noStrike" dirty="0">
                          <a:solidFill>
                            <a:srgbClr val="000000"/>
                          </a:solidFill>
                          <a:effectLst/>
                          <a:latin typeface="Times New Roman" panose="02020603050405020304" pitchFamily="18" charset="0"/>
                        </a:rPr>
                        <a:t>3.48</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3000" b="0" i="0" u="none" strike="noStrike" dirty="0">
                          <a:solidFill>
                            <a:srgbClr val="000000"/>
                          </a:solidFill>
                          <a:effectLst/>
                          <a:latin typeface="Times New Roman" panose="02020603050405020304" pitchFamily="18" charset="0"/>
                        </a:rPr>
                        <a:t>15.44</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&lt;.005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846280420"/>
                  </a:ext>
                </a:extLst>
              </a:tr>
              <a:tr h="480060">
                <a:tc gridSpan="3">
                  <a:txBody>
                    <a:bodyPr/>
                    <a:lstStyle/>
                    <a:p>
                      <a:pPr algn="r" fontAlgn="b"/>
                      <a:r>
                        <a:rPr lang="en-US" sz="3000" b="0" i="0" u="none" strike="noStrike">
                          <a:solidFill>
                            <a:srgbClr val="000000"/>
                          </a:solidFill>
                          <a:effectLst/>
                          <a:latin typeface="Times New Roman" panose="02020603050405020304" pitchFamily="18" charset="0"/>
                        </a:rPr>
                        <a:t>Opt-out | Not Viewed | Time2</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1" i="0" u="none" strike="noStrike">
                          <a:solidFill>
                            <a:srgbClr val="000000"/>
                          </a:solidFill>
                          <a:effectLst/>
                          <a:latin typeface="Times New Roman" panose="02020603050405020304" pitchFamily="18" charset="0"/>
                        </a:rPr>
                        <a:t>-6.76</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1.7</a:t>
                      </a:r>
                    </a:p>
                  </a:txBody>
                  <a:tcPr marL="7620" marR="7620" marT="7620" marB="0" anchor="b">
                    <a:lnL>
                      <a:noFill/>
                    </a:lnL>
                    <a:lnR>
                      <a:noFill/>
                    </a:lnR>
                    <a:lnT>
                      <a:noFill/>
                    </a:lnT>
                    <a:lnB>
                      <a:noFill/>
                    </a:lnB>
                    <a:noFill/>
                  </a:tcPr>
                </a:tc>
                <a:tc>
                  <a:txBody>
                    <a:bodyPr/>
                    <a:lstStyle/>
                    <a:p>
                      <a:pPr algn="ctr" fontAlgn="b"/>
                      <a:r>
                        <a:rPr lang="en-US" sz="3000" b="0" i="0" u="none" strike="noStrike" dirty="0">
                          <a:solidFill>
                            <a:srgbClr val="000000"/>
                          </a:solidFill>
                          <a:effectLst/>
                          <a:latin typeface="Times New Roman" panose="02020603050405020304" pitchFamily="18" charset="0"/>
                        </a:rPr>
                        <a:t>-4</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57.15</a:t>
                      </a:r>
                    </a:p>
                  </a:txBody>
                  <a:tcPr marL="7620" marR="7620" marT="7620" marB="0" anchor="b">
                    <a:lnL>
                      <a:noFill/>
                    </a:lnL>
                    <a:lnR>
                      <a:noFill/>
                    </a:lnR>
                    <a:lnT>
                      <a:noFill/>
                    </a:lnT>
                    <a:lnB>
                      <a:noFill/>
                    </a:lnB>
                    <a:noFill/>
                  </a:tcPr>
                </a:tc>
                <a:tc>
                  <a:txBody>
                    <a:bodyPr/>
                    <a:lstStyle/>
                    <a:p>
                      <a:pPr algn="ctr" fontAlgn="b"/>
                      <a:r>
                        <a:rPr lang="en-US" sz="3000" b="1" i="0" u="none" strike="noStrike">
                          <a:solidFill>
                            <a:srgbClr val="000000"/>
                          </a:solidFill>
                          <a:effectLst/>
                          <a:latin typeface="Times New Roman" panose="02020603050405020304" pitchFamily="18" charset="0"/>
                        </a:rPr>
                        <a:t>&lt;.001</a:t>
                      </a:r>
                    </a:p>
                  </a:txBody>
                  <a:tcPr marL="7620" marR="7620" marT="7620" marB="0" anchor="b">
                    <a:lnL>
                      <a:noFill/>
                    </a:lnL>
                    <a:lnR>
                      <a:noFill/>
                    </a:lnR>
                    <a:lnT>
                      <a:noFill/>
                    </a:lnT>
                    <a:lnB>
                      <a:noFill/>
                    </a:lnB>
                    <a:noFill/>
                  </a:tcPr>
                </a:tc>
                <a:extLst>
                  <a:ext uri="{0D108BD9-81ED-4DB2-BD59-A6C34878D82A}">
                    <a16:rowId xmlns:a16="http://schemas.microsoft.com/office/drawing/2014/main" val="1395577437"/>
                  </a:ext>
                </a:extLst>
              </a:tr>
              <a:tr h="480060">
                <a:tc gridSpan="3">
                  <a:txBody>
                    <a:bodyPr/>
                    <a:lstStyle/>
                    <a:p>
                      <a:pPr algn="r" fontAlgn="b"/>
                      <a:r>
                        <a:rPr lang="en-US" sz="3000" b="0" i="0" u="none" strike="noStrike">
                          <a:solidFill>
                            <a:srgbClr val="000000"/>
                          </a:solidFill>
                          <a:effectLst/>
                          <a:latin typeface="Times New Roman" panose="02020603050405020304" pitchFamily="18" charset="0"/>
                        </a:rPr>
                        <a:t>Opt-out | Not Viewed | Time3</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1" i="0" u="none" strike="noStrike">
                          <a:solidFill>
                            <a:srgbClr val="000000"/>
                          </a:solidFill>
                          <a:effectLst/>
                          <a:latin typeface="Times New Roman" panose="02020603050405020304" pitchFamily="18" charset="0"/>
                        </a:rPr>
                        <a:t>-17.49</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2.3</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-0.6</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22.13</a:t>
                      </a:r>
                    </a:p>
                  </a:txBody>
                  <a:tcPr marL="7620" marR="7620" marT="7620" marB="0" anchor="b">
                    <a:lnL>
                      <a:noFill/>
                    </a:lnL>
                    <a:lnR>
                      <a:noFill/>
                    </a:lnR>
                    <a:lnT>
                      <a:noFill/>
                    </a:lnT>
                    <a:lnB>
                      <a:noFill/>
                    </a:lnB>
                    <a:noFill/>
                  </a:tcPr>
                </a:tc>
                <a:tc>
                  <a:txBody>
                    <a:bodyPr/>
                    <a:lstStyle/>
                    <a:p>
                      <a:pPr algn="ctr" fontAlgn="b"/>
                      <a:r>
                        <a:rPr lang="en-US" sz="3000" b="1" i="0" u="none" strike="noStrike">
                          <a:solidFill>
                            <a:srgbClr val="000000"/>
                          </a:solidFill>
                          <a:effectLst/>
                          <a:latin typeface="Times New Roman" panose="02020603050405020304" pitchFamily="18" charset="0"/>
                        </a:rPr>
                        <a:t>&lt;.001</a:t>
                      </a:r>
                    </a:p>
                  </a:txBody>
                  <a:tcPr marL="7620" marR="7620" marT="7620" marB="0" anchor="b">
                    <a:lnL>
                      <a:noFill/>
                    </a:lnL>
                    <a:lnR>
                      <a:noFill/>
                    </a:lnR>
                    <a:lnT>
                      <a:noFill/>
                    </a:lnT>
                    <a:lnB>
                      <a:noFill/>
                    </a:lnB>
                    <a:noFill/>
                  </a:tcPr>
                </a:tc>
                <a:extLst>
                  <a:ext uri="{0D108BD9-81ED-4DB2-BD59-A6C34878D82A}">
                    <a16:rowId xmlns:a16="http://schemas.microsoft.com/office/drawing/2014/main" val="663543714"/>
                  </a:ext>
                </a:extLst>
              </a:tr>
              <a:tr h="480060">
                <a:tc gridSpan="3">
                  <a:txBody>
                    <a:bodyPr/>
                    <a:lstStyle/>
                    <a:p>
                      <a:pPr algn="r" fontAlgn="b"/>
                      <a:r>
                        <a:rPr lang="en-US" sz="3000" b="0" i="0" u="none" strike="noStrike" dirty="0">
                          <a:solidFill>
                            <a:srgbClr val="000000"/>
                          </a:solidFill>
                          <a:effectLst/>
                          <a:latin typeface="Times New Roman" panose="02020603050405020304" pitchFamily="18" charset="0"/>
                        </a:rPr>
                        <a:t>Opt-out | Not Viewed | Time4</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1" i="0" u="none" strike="noStrike">
                          <a:solidFill>
                            <a:srgbClr val="000000"/>
                          </a:solidFill>
                          <a:effectLst/>
                          <a:latin typeface="Times New Roman" panose="02020603050405020304" pitchFamily="18" charset="0"/>
                        </a:rPr>
                        <a:t>-15.74</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2.7</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-5.8</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12.64</a:t>
                      </a:r>
                    </a:p>
                  </a:txBody>
                  <a:tcPr marL="7620" marR="7620" marT="7620" marB="0" anchor="b">
                    <a:lnL>
                      <a:noFill/>
                    </a:lnL>
                    <a:lnR>
                      <a:noFill/>
                    </a:lnR>
                    <a:lnT>
                      <a:noFill/>
                    </a:lnT>
                    <a:lnB>
                      <a:noFill/>
                    </a:lnB>
                    <a:noFill/>
                  </a:tcPr>
                </a:tc>
                <a:tc>
                  <a:txBody>
                    <a:bodyPr/>
                    <a:lstStyle/>
                    <a:p>
                      <a:pPr algn="ctr" fontAlgn="b"/>
                      <a:r>
                        <a:rPr lang="en-US" sz="3000" b="1" i="0" u="none" strike="noStrike">
                          <a:solidFill>
                            <a:srgbClr val="000000"/>
                          </a:solidFill>
                          <a:effectLst/>
                          <a:latin typeface="Times New Roman" panose="02020603050405020304" pitchFamily="18" charset="0"/>
                        </a:rPr>
                        <a:t>&lt;.001</a:t>
                      </a:r>
                    </a:p>
                  </a:txBody>
                  <a:tcPr marL="7620" marR="7620" marT="7620" marB="0" anchor="b">
                    <a:lnL>
                      <a:noFill/>
                    </a:lnL>
                    <a:lnR>
                      <a:noFill/>
                    </a:lnR>
                    <a:lnT>
                      <a:noFill/>
                    </a:lnT>
                    <a:lnB>
                      <a:noFill/>
                    </a:lnB>
                    <a:noFill/>
                  </a:tcPr>
                </a:tc>
                <a:extLst>
                  <a:ext uri="{0D108BD9-81ED-4DB2-BD59-A6C34878D82A}">
                    <a16:rowId xmlns:a16="http://schemas.microsoft.com/office/drawing/2014/main" val="463551486"/>
                  </a:ext>
                </a:extLst>
              </a:tr>
              <a:tr h="480060">
                <a:tc gridSpan="3">
                  <a:txBody>
                    <a:bodyPr/>
                    <a:lstStyle/>
                    <a:p>
                      <a:pPr algn="r" fontAlgn="b"/>
                      <a:r>
                        <a:rPr lang="en-US" sz="3000" b="0" i="0" u="none" strike="noStrike" dirty="0">
                          <a:solidFill>
                            <a:srgbClr val="000000"/>
                          </a:solidFill>
                          <a:effectLst/>
                          <a:latin typeface="Times New Roman" panose="02020603050405020304" pitchFamily="18" charset="0"/>
                        </a:rPr>
                        <a:t>Opt-in | Not Viewed | Time 1</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0" i="0" u="none" strike="noStrike">
                          <a:solidFill>
                            <a:srgbClr val="000000"/>
                          </a:solidFill>
                          <a:effectLst/>
                          <a:latin typeface="Times New Roman" panose="02020603050405020304" pitchFamily="18" charset="0"/>
                        </a:rPr>
                        <a:t>0.13</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1.8</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0.07</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6764.07</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0.94</a:t>
                      </a:r>
                    </a:p>
                  </a:txBody>
                  <a:tcPr marL="7620" marR="7620" marT="7620" marB="0" anchor="b">
                    <a:lnL>
                      <a:noFill/>
                    </a:lnL>
                    <a:lnR>
                      <a:noFill/>
                    </a:lnR>
                    <a:lnT>
                      <a:noFill/>
                    </a:lnT>
                    <a:lnB>
                      <a:noFill/>
                    </a:lnB>
                    <a:noFill/>
                  </a:tcPr>
                </a:tc>
                <a:extLst>
                  <a:ext uri="{0D108BD9-81ED-4DB2-BD59-A6C34878D82A}">
                    <a16:rowId xmlns:a16="http://schemas.microsoft.com/office/drawing/2014/main" val="3440878565"/>
                  </a:ext>
                </a:extLst>
              </a:tr>
              <a:tr h="480060">
                <a:tc gridSpan="3">
                  <a:txBody>
                    <a:bodyPr/>
                    <a:lstStyle/>
                    <a:p>
                      <a:pPr algn="r" fontAlgn="b"/>
                      <a:r>
                        <a:rPr lang="en-US" sz="3000" b="0" i="0" u="none" strike="noStrike">
                          <a:solidFill>
                            <a:srgbClr val="000000"/>
                          </a:solidFill>
                          <a:effectLst/>
                          <a:latin typeface="Times New Roman" panose="02020603050405020304" pitchFamily="18" charset="0"/>
                        </a:rPr>
                        <a:t>Opt-out | Viewed | Time 1</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0" i="0" u="none" strike="noStrike">
                          <a:solidFill>
                            <a:srgbClr val="000000"/>
                          </a:solidFill>
                          <a:effectLst/>
                          <a:latin typeface="Times New Roman" panose="02020603050405020304" pitchFamily="18" charset="0"/>
                        </a:rPr>
                        <a:t>1.53</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1.4</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1.13</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12931</a:t>
                      </a:r>
                    </a:p>
                  </a:txBody>
                  <a:tcPr marL="7620" marR="7620" marT="7620" marB="0" anchor="b">
                    <a:lnL>
                      <a:noFill/>
                    </a:lnL>
                    <a:lnR>
                      <a:noFill/>
                    </a:lnR>
                    <a:lnT>
                      <a:noFill/>
                    </a:lnT>
                    <a:lnB>
                      <a:noFill/>
                    </a:lnB>
                    <a:noFill/>
                  </a:tcPr>
                </a:tc>
                <a:tc>
                  <a:txBody>
                    <a:bodyPr/>
                    <a:lstStyle/>
                    <a:p>
                      <a:pPr algn="ctr" fontAlgn="b"/>
                      <a:r>
                        <a:rPr lang="en-US" sz="3000" b="0" i="0" u="none" strike="noStrike" dirty="0">
                          <a:solidFill>
                            <a:srgbClr val="000000"/>
                          </a:solidFill>
                          <a:effectLst/>
                          <a:latin typeface="Times New Roman" panose="02020603050405020304" pitchFamily="18" charset="0"/>
                        </a:rPr>
                        <a:t>0.26</a:t>
                      </a:r>
                    </a:p>
                  </a:txBody>
                  <a:tcPr marL="7620" marR="7620" marT="7620" marB="0" anchor="b">
                    <a:lnL>
                      <a:noFill/>
                    </a:lnL>
                    <a:lnR>
                      <a:noFill/>
                    </a:lnR>
                    <a:lnT>
                      <a:noFill/>
                    </a:lnT>
                    <a:lnB>
                      <a:noFill/>
                    </a:lnB>
                    <a:noFill/>
                  </a:tcPr>
                </a:tc>
                <a:extLst>
                  <a:ext uri="{0D108BD9-81ED-4DB2-BD59-A6C34878D82A}">
                    <a16:rowId xmlns:a16="http://schemas.microsoft.com/office/drawing/2014/main" val="944817839"/>
                  </a:ext>
                </a:extLst>
              </a:tr>
              <a:tr h="480060">
                <a:tc gridSpan="3">
                  <a:txBody>
                    <a:bodyPr/>
                    <a:lstStyle/>
                    <a:p>
                      <a:pPr algn="r" fontAlgn="b"/>
                      <a:r>
                        <a:rPr lang="en-US" sz="3000" b="0" i="0" u="none" strike="noStrike">
                          <a:solidFill>
                            <a:srgbClr val="000000"/>
                          </a:solidFill>
                          <a:effectLst/>
                          <a:latin typeface="Times New Roman" panose="02020603050405020304" pitchFamily="18" charset="0"/>
                        </a:rPr>
                        <a:t>Opt-in | Not Viewed | Time 2</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0" i="0" u="none" strike="noStrike">
                          <a:solidFill>
                            <a:srgbClr val="000000"/>
                          </a:solidFill>
                          <a:effectLst/>
                          <a:latin typeface="Times New Roman" panose="02020603050405020304" pitchFamily="18" charset="0"/>
                        </a:rPr>
                        <a:t>0.99</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2</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0.49</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13957.5</a:t>
                      </a:r>
                    </a:p>
                  </a:txBody>
                  <a:tcPr marL="7620" marR="7620" marT="7620" marB="0" anchor="b">
                    <a:lnL>
                      <a:noFill/>
                    </a:lnL>
                    <a:lnR>
                      <a:noFill/>
                    </a:lnR>
                    <a:lnT>
                      <a:noFill/>
                    </a:lnT>
                    <a:lnB>
                      <a:noFill/>
                    </a:lnB>
                    <a:noFill/>
                  </a:tcPr>
                </a:tc>
                <a:tc>
                  <a:txBody>
                    <a:bodyPr/>
                    <a:lstStyle/>
                    <a:p>
                      <a:pPr algn="ctr" fontAlgn="b"/>
                      <a:r>
                        <a:rPr lang="en-US" sz="3000" b="0" i="0" u="none" strike="noStrike" dirty="0">
                          <a:solidFill>
                            <a:srgbClr val="000000"/>
                          </a:solidFill>
                          <a:effectLst/>
                          <a:latin typeface="Times New Roman" panose="02020603050405020304" pitchFamily="18" charset="0"/>
                        </a:rPr>
                        <a:t>0.63</a:t>
                      </a:r>
                    </a:p>
                  </a:txBody>
                  <a:tcPr marL="7620" marR="7620" marT="7620" marB="0" anchor="b">
                    <a:lnL>
                      <a:noFill/>
                    </a:lnL>
                    <a:lnR>
                      <a:noFill/>
                    </a:lnR>
                    <a:lnT>
                      <a:noFill/>
                    </a:lnT>
                    <a:lnB>
                      <a:noFill/>
                    </a:lnB>
                    <a:noFill/>
                  </a:tcPr>
                </a:tc>
                <a:extLst>
                  <a:ext uri="{0D108BD9-81ED-4DB2-BD59-A6C34878D82A}">
                    <a16:rowId xmlns:a16="http://schemas.microsoft.com/office/drawing/2014/main" val="702134735"/>
                  </a:ext>
                </a:extLst>
              </a:tr>
              <a:tr h="480060">
                <a:tc gridSpan="3">
                  <a:txBody>
                    <a:bodyPr/>
                    <a:lstStyle/>
                    <a:p>
                      <a:pPr algn="r" fontAlgn="b"/>
                      <a:r>
                        <a:rPr lang="en-US" sz="3000" b="0" i="0" u="none" strike="noStrike">
                          <a:solidFill>
                            <a:srgbClr val="000000"/>
                          </a:solidFill>
                          <a:effectLst/>
                          <a:latin typeface="Times New Roman" panose="02020603050405020304" pitchFamily="18" charset="0"/>
                        </a:rPr>
                        <a:t>Opt-in | Not Viewed | Time 3</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0" i="0" u="none" strike="noStrike">
                          <a:solidFill>
                            <a:srgbClr val="000000"/>
                          </a:solidFill>
                          <a:effectLst/>
                          <a:latin typeface="Times New Roman" panose="02020603050405020304" pitchFamily="18" charset="0"/>
                        </a:rPr>
                        <a:t>-0.79</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2.8</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-0.3</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13933.6</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0.78</a:t>
                      </a:r>
                    </a:p>
                  </a:txBody>
                  <a:tcPr marL="7620" marR="7620" marT="7620" marB="0" anchor="b">
                    <a:lnL>
                      <a:noFill/>
                    </a:lnL>
                    <a:lnR>
                      <a:noFill/>
                    </a:lnR>
                    <a:lnT>
                      <a:noFill/>
                    </a:lnT>
                    <a:lnB>
                      <a:noFill/>
                    </a:lnB>
                    <a:noFill/>
                  </a:tcPr>
                </a:tc>
                <a:extLst>
                  <a:ext uri="{0D108BD9-81ED-4DB2-BD59-A6C34878D82A}">
                    <a16:rowId xmlns:a16="http://schemas.microsoft.com/office/drawing/2014/main" val="766488421"/>
                  </a:ext>
                </a:extLst>
              </a:tr>
              <a:tr h="480060">
                <a:tc gridSpan="3">
                  <a:txBody>
                    <a:bodyPr/>
                    <a:lstStyle/>
                    <a:p>
                      <a:pPr algn="r" fontAlgn="b"/>
                      <a:r>
                        <a:rPr lang="en-US" sz="3000" b="0" i="0" u="none" strike="noStrike">
                          <a:solidFill>
                            <a:srgbClr val="000000"/>
                          </a:solidFill>
                          <a:effectLst/>
                          <a:latin typeface="Times New Roman" panose="02020603050405020304" pitchFamily="18" charset="0"/>
                        </a:rPr>
                        <a:t>Opt-in | Not Viewed | Time 4</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0" i="0" u="none" strike="noStrike">
                          <a:solidFill>
                            <a:srgbClr val="000000"/>
                          </a:solidFill>
                          <a:effectLst/>
                          <a:latin typeface="Times New Roman" panose="02020603050405020304" pitchFamily="18" charset="0"/>
                        </a:rPr>
                        <a:t>-1.17</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1.9</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-0.6</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13919.4</a:t>
                      </a:r>
                    </a:p>
                  </a:txBody>
                  <a:tcPr marL="7620" marR="7620" marT="7620" marB="0" anchor="b">
                    <a:lnL>
                      <a:noFill/>
                    </a:lnL>
                    <a:lnR>
                      <a:noFill/>
                    </a:lnR>
                    <a:lnT>
                      <a:noFill/>
                    </a:lnT>
                    <a:lnB>
                      <a:noFill/>
                    </a:lnB>
                    <a:noFill/>
                  </a:tcPr>
                </a:tc>
                <a:tc>
                  <a:txBody>
                    <a:bodyPr/>
                    <a:lstStyle/>
                    <a:p>
                      <a:pPr algn="ctr" fontAlgn="b"/>
                      <a:r>
                        <a:rPr lang="en-US" sz="3000" b="0" i="0" u="none" strike="noStrike" dirty="0">
                          <a:solidFill>
                            <a:srgbClr val="000000"/>
                          </a:solidFill>
                          <a:effectLst/>
                          <a:latin typeface="Times New Roman" panose="02020603050405020304" pitchFamily="18" charset="0"/>
                        </a:rPr>
                        <a:t>0.54</a:t>
                      </a:r>
                    </a:p>
                  </a:txBody>
                  <a:tcPr marL="7620" marR="7620" marT="7620" marB="0" anchor="b">
                    <a:lnL>
                      <a:noFill/>
                    </a:lnL>
                    <a:lnR>
                      <a:noFill/>
                    </a:lnR>
                    <a:lnT>
                      <a:noFill/>
                    </a:lnT>
                    <a:lnB>
                      <a:noFill/>
                    </a:lnB>
                    <a:noFill/>
                  </a:tcPr>
                </a:tc>
                <a:extLst>
                  <a:ext uri="{0D108BD9-81ED-4DB2-BD59-A6C34878D82A}">
                    <a16:rowId xmlns:a16="http://schemas.microsoft.com/office/drawing/2014/main" val="3288335466"/>
                  </a:ext>
                </a:extLst>
              </a:tr>
              <a:tr h="480060">
                <a:tc gridSpan="3">
                  <a:txBody>
                    <a:bodyPr/>
                    <a:lstStyle/>
                    <a:p>
                      <a:pPr algn="r" fontAlgn="b"/>
                      <a:r>
                        <a:rPr lang="en-US" sz="3000" b="0" i="0" u="none" strike="noStrike">
                          <a:solidFill>
                            <a:srgbClr val="000000"/>
                          </a:solidFill>
                          <a:effectLst/>
                          <a:latin typeface="Times New Roman" panose="02020603050405020304" pitchFamily="18" charset="0"/>
                        </a:rPr>
                        <a:t>Opt-out | Viewed | Time 2</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0" i="0" u="none" strike="noStrike">
                          <a:solidFill>
                            <a:srgbClr val="000000"/>
                          </a:solidFill>
                          <a:effectLst/>
                          <a:latin typeface="Times New Roman" panose="02020603050405020304" pitchFamily="18" charset="0"/>
                        </a:rPr>
                        <a:t>-2.97</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1.6</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-1.8</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13948</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0.07</a:t>
                      </a:r>
                    </a:p>
                  </a:txBody>
                  <a:tcPr marL="7620" marR="7620" marT="7620" marB="0" anchor="b">
                    <a:lnL>
                      <a:noFill/>
                    </a:lnL>
                    <a:lnR>
                      <a:noFill/>
                    </a:lnR>
                    <a:lnT>
                      <a:noFill/>
                    </a:lnT>
                    <a:lnB>
                      <a:noFill/>
                    </a:lnB>
                    <a:noFill/>
                  </a:tcPr>
                </a:tc>
                <a:extLst>
                  <a:ext uri="{0D108BD9-81ED-4DB2-BD59-A6C34878D82A}">
                    <a16:rowId xmlns:a16="http://schemas.microsoft.com/office/drawing/2014/main" val="4089121106"/>
                  </a:ext>
                </a:extLst>
              </a:tr>
              <a:tr h="480060">
                <a:tc gridSpan="3">
                  <a:txBody>
                    <a:bodyPr/>
                    <a:lstStyle/>
                    <a:p>
                      <a:pPr algn="r" fontAlgn="b"/>
                      <a:r>
                        <a:rPr lang="en-US" sz="3000" b="0" i="0" u="none" strike="noStrike">
                          <a:solidFill>
                            <a:srgbClr val="000000"/>
                          </a:solidFill>
                          <a:effectLst/>
                          <a:latin typeface="Times New Roman" panose="02020603050405020304" pitchFamily="18" charset="0"/>
                        </a:rPr>
                        <a:t>Opt-out | Viewed | Time 3</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0" i="0" u="none" strike="noStrike">
                          <a:solidFill>
                            <a:srgbClr val="000000"/>
                          </a:solidFill>
                          <a:effectLst/>
                          <a:latin typeface="Times New Roman" panose="02020603050405020304" pitchFamily="18" charset="0"/>
                        </a:rPr>
                        <a:t>0.36</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1.7</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0.21</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13956.8</a:t>
                      </a:r>
                    </a:p>
                  </a:txBody>
                  <a:tcPr marL="7620" marR="7620" marT="7620" marB="0" anchor="b">
                    <a:lnL>
                      <a:noFill/>
                    </a:lnL>
                    <a:lnR>
                      <a:noFill/>
                    </a:lnR>
                    <a:lnT>
                      <a:noFill/>
                    </a:lnT>
                    <a:lnB>
                      <a:noFill/>
                    </a:lnB>
                    <a:noFill/>
                  </a:tcPr>
                </a:tc>
                <a:tc>
                  <a:txBody>
                    <a:bodyPr/>
                    <a:lstStyle/>
                    <a:p>
                      <a:pPr algn="ctr" fontAlgn="b"/>
                      <a:r>
                        <a:rPr lang="en-US" sz="3000" b="0" i="0" u="none" strike="noStrike" dirty="0">
                          <a:solidFill>
                            <a:srgbClr val="000000"/>
                          </a:solidFill>
                          <a:effectLst/>
                          <a:latin typeface="Times New Roman" panose="02020603050405020304" pitchFamily="18" charset="0"/>
                        </a:rPr>
                        <a:t>0.84</a:t>
                      </a:r>
                    </a:p>
                  </a:txBody>
                  <a:tcPr marL="7620" marR="7620" marT="7620" marB="0" anchor="b">
                    <a:lnL>
                      <a:noFill/>
                    </a:lnL>
                    <a:lnR>
                      <a:noFill/>
                    </a:lnR>
                    <a:lnT>
                      <a:noFill/>
                    </a:lnT>
                    <a:lnB>
                      <a:noFill/>
                    </a:lnB>
                    <a:noFill/>
                  </a:tcPr>
                </a:tc>
                <a:extLst>
                  <a:ext uri="{0D108BD9-81ED-4DB2-BD59-A6C34878D82A}">
                    <a16:rowId xmlns:a16="http://schemas.microsoft.com/office/drawing/2014/main" val="4005176525"/>
                  </a:ext>
                </a:extLst>
              </a:tr>
              <a:tr h="480060">
                <a:tc gridSpan="3">
                  <a:txBody>
                    <a:bodyPr/>
                    <a:lstStyle/>
                    <a:p>
                      <a:pPr algn="r" fontAlgn="b"/>
                      <a:r>
                        <a:rPr lang="en-US" sz="3000" b="0" i="0" u="none" strike="noStrike" dirty="0">
                          <a:solidFill>
                            <a:srgbClr val="000000"/>
                          </a:solidFill>
                          <a:effectLst/>
                          <a:latin typeface="Times New Roman" panose="02020603050405020304" pitchFamily="18" charset="0"/>
                        </a:rPr>
                        <a:t>Opt-out | Viewed | Time 4</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0" i="0" u="none" strike="noStrike">
                          <a:solidFill>
                            <a:srgbClr val="000000"/>
                          </a:solidFill>
                          <a:effectLst/>
                          <a:latin typeface="Times New Roman" panose="02020603050405020304" pitchFamily="18" charset="0"/>
                        </a:rPr>
                        <a:t>-0.19</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1.5</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-0.1</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13812.3</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0.9</a:t>
                      </a:r>
                    </a:p>
                  </a:txBody>
                  <a:tcPr marL="7620" marR="7620" marT="7620" marB="0" anchor="b">
                    <a:lnL>
                      <a:noFill/>
                    </a:lnL>
                    <a:lnR>
                      <a:noFill/>
                    </a:lnR>
                    <a:lnT>
                      <a:noFill/>
                    </a:lnT>
                    <a:lnB>
                      <a:noFill/>
                    </a:lnB>
                    <a:noFill/>
                  </a:tcPr>
                </a:tc>
                <a:extLst>
                  <a:ext uri="{0D108BD9-81ED-4DB2-BD59-A6C34878D82A}">
                    <a16:rowId xmlns:a16="http://schemas.microsoft.com/office/drawing/2014/main" val="9718649"/>
                  </a:ext>
                </a:extLst>
              </a:tr>
              <a:tr h="480060">
                <a:tc gridSpan="3">
                  <a:txBody>
                    <a:bodyPr/>
                    <a:lstStyle/>
                    <a:p>
                      <a:pPr algn="r" fontAlgn="b"/>
                      <a:r>
                        <a:rPr lang="en-US" sz="3000" b="0" i="0" u="none" strike="noStrike">
                          <a:solidFill>
                            <a:srgbClr val="000000"/>
                          </a:solidFill>
                          <a:effectLst/>
                          <a:latin typeface="Times New Roman" panose="02020603050405020304" pitchFamily="18" charset="0"/>
                        </a:rPr>
                        <a:t>Opt-in | Viewed | Time1</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1" i="0" u="none" strike="noStrike">
                          <a:solidFill>
                            <a:srgbClr val="000000"/>
                          </a:solidFill>
                          <a:effectLst/>
                          <a:latin typeface="Times New Roman" panose="02020603050405020304" pitchFamily="18" charset="0"/>
                        </a:rPr>
                        <a:t>-4.61</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2</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-2.3</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13333.7</a:t>
                      </a:r>
                    </a:p>
                  </a:txBody>
                  <a:tcPr marL="7620" marR="7620" marT="7620" marB="0" anchor="b">
                    <a:lnL>
                      <a:noFill/>
                    </a:lnL>
                    <a:lnR>
                      <a:noFill/>
                    </a:lnR>
                    <a:lnT>
                      <a:noFill/>
                    </a:lnT>
                    <a:lnB>
                      <a:noFill/>
                    </a:lnB>
                    <a:noFill/>
                  </a:tcPr>
                </a:tc>
                <a:tc>
                  <a:txBody>
                    <a:bodyPr/>
                    <a:lstStyle/>
                    <a:p>
                      <a:pPr algn="ctr" fontAlgn="b"/>
                      <a:r>
                        <a:rPr lang="en-US" sz="3000" b="1" i="0" u="none" strike="noStrike" dirty="0">
                          <a:solidFill>
                            <a:srgbClr val="000000"/>
                          </a:solidFill>
                          <a:effectLst/>
                          <a:latin typeface="Times New Roman" panose="02020603050405020304" pitchFamily="18" charset="0"/>
                        </a:rPr>
                        <a:t>0.02</a:t>
                      </a:r>
                    </a:p>
                  </a:txBody>
                  <a:tcPr marL="7620" marR="7620" marT="7620" marB="0" anchor="b">
                    <a:lnL>
                      <a:noFill/>
                    </a:lnL>
                    <a:lnR>
                      <a:noFill/>
                    </a:lnR>
                    <a:lnT>
                      <a:noFill/>
                    </a:lnT>
                    <a:lnB>
                      <a:noFill/>
                    </a:lnB>
                    <a:noFill/>
                  </a:tcPr>
                </a:tc>
                <a:extLst>
                  <a:ext uri="{0D108BD9-81ED-4DB2-BD59-A6C34878D82A}">
                    <a16:rowId xmlns:a16="http://schemas.microsoft.com/office/drawing/2014/main" val="4018609346"/>
                  </a:ext>
                </a:extLst>
              </a:tr>
              <a:tr h="480060">
                <a:tc gridSpan="3">
                  <a:txBody>
                    <a:bodyPr/>
                    <a:lstStyle/>
                    <a:p>
                      <a:pPr algn="r" fontAlgn="b"/>
                      <a:r>
                        <a:rPr lang="en-US" sz="3000" b="0" i="0" u="none" strike="noStrike">
                          <a:solidFill>
                            <a:srgbClr val="000000"/>
                          </a:solidFill>
                          <a:effectLst/>
                          <a:latin typeface="Times New Roman" panose="02020603050405020304" pitchFamily="18" charset="0"/>
                        </a:rPr>
                        <a:t>Opt-in | Viewed | Time2</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0" i="0" u="none" strike="noStrike">
                          <a:solidFill>
                            <a:srgbClr val="000000"/>
                          </a:solidFill>
                          <a:effectLst/>
                          <a:latin typeface="Times New Roman" panose="02020603050405020304" pitchFamily="18" charset="0"/>
                        </a:rPr>
                        <a:t>2.77</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2,46</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1.12</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13919.1</a:t>
                      </a:r>
                    </a:p>
                  </a:txBody>
                  <a:tcPr marL="7620" marR="7620" marT="7620" marB="0" anchor="b">
                    <a:lnL>
                      <a:noFill/>
                    </a:lnL>
                    <a:lnR>
                      <a:noFill/>
                    </a:lnR>
                    <a:lnT>
                      <a:noFill/>
                    </a:lnT>
                    <a:lnB>
                      <a:noFill/>
                    </a:lnB>
                    <a:noFill/>
                  </a:tcPr>
                </a:tc>
                <a:tc>
                  <a:txBody>
                    <a:bodyPr/>
                    <a:lstStyle/>
                    <a:p>
                      <a:pPr algn="ctr" fontAlgn="b"/>
                      <a:r>
                        <a:rPr lang="en-US" sz="3000" b="0" i="0" u="none" strike="noStrike" dirty="0">
                          <a:solidFill>
                            <a:srgbClr val="000000"/>
                          </a:solidFill>
                          <a:effectLst/>
                          <a:latin typeface="Times New Roman" panose="02020603050405020304" pitchFamily="18" charset="0"/>
                        </a:rPr>
                        <a:t>0.26</a:t>
                      </a:r>
                    </a:p>
                  </a:txBody>
                  <a:tcPr marL="7620" marR="7620" marT="7620" marB="0" anchor="b">
                    <a:lnL>
                      <a:noFill/>
                    </a:lnL>
                    <a:lnR>
                      <a:noFill/>
                    </a:lnR>
                    <a:lnT>
                      <a:noFill/>
                    </a:lnT>
                    <a:lnB>
                      <a:noFill/>
                    </a:lnB>
                    <a:noFill/>
                  </a:tcPr>
                </a:tc>
                <a:extLst>
                  <a:ext uri="{0D108BD9-81ED-4DB2-BD59-A6C34878D82A}">
                    <a16:rowId xmlns:a16="http://schemas.microsoft.com/office/drawing/2014/main" val="3824695917"/>
                  </a:ext>
                </a:extLst>
              </a:tr>
              <a:tr h="480060">
                <a:tc gridSpan="3">
                  <a:txBody>
                    <a:bodyPr/>
                    <a:lstStyle/>
                    <a:p>
                      <a:pPr algn="r" fontAlgn="b"/>
                      <a:r>
                        <a:rPr lang="en-US" sz="3000" b="0" i="0" u="none" strike="noStrike">
                          <a:solidFill>
                            <a:srgbClr val="000000"/>
                          </a:solidFill>
                          <a:effectLst/>
                          <a:latin typeface="Times New Roman" panose="02020603050405020304" pitchFamily="18" charset="0"/>
                        </a:rPr>
                        <a:t>Opt-in | Viewed | Time3</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ctr" fontAlgn="b"/>
                      <a:r>
                        <a:rPr lang="en-US" sz="3000" b="0" i="0" u="none" strike="noStrike">
                          <a:solidFill>
                            <a:srgbClr val="000000"/>
                          </a:solidFill>
                          <a:effectLst/>
                          <a:latin typeface="Times New Roman" panose="02020603050405020304" pitchFamily="18" charset="0"/>
                        </a:rPr>
                        <a:t>3.35</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3.1</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1.08</a:t>
                      </a:r>
                    </a:p>
                  </a:txBody>
                  <a:tcPr marL="7620" marR="7620" marT="7620" marB="0" anchor="b">
                    <a:lnL>
                      <a:noFill/>
                    </a:lnL>
                    <a:lnR>
                      <a:noFill/>
                    </a:lnR>
                    <a:lnT>
                      <a:noFill/>
                    </a:lnT>
                    <a:lnB>
                      <a:noFill/>
                    </a:lnB>
                    <a:noFill/>
                  </a:tcPr>
                </a:tc>
                <a:tc>
                  <a:txBody>
                    <a:bodyPr/>
                    <a:lstStyle/>
                    <a:p>
                      <a:pPr algn="ctr" fontAlgn="b"/>
                      <a:r>
                        <a:rPr lang="en-US" sz="3000" b="0" i="0" u="none" strike="noStrike">
                          <a:solidFill>
                            <a:srgbClr val="000000"/>
                          </a:solidFill>
                          <a:effectLst/>
                          <a:latin typeface="Times New Roman" panose="02020603050405020304" pitchFamily="18" charset="0"/>
                        </a:rPr>
                        <a:t>13903.1</a:t>
                      </a:r>
                    </a:p>
                  </a:txBody>
                  <a:tcPr marL="7620" marR="7620" marT="7620" marB="0" anchor="b">
                    <a:lnL>
                      <a:noFill/>
                    </a:lnL>
                    <a:lnR>
                      <a:noFill/>
                    </a:lnR>
                    <a:lnT>
                      <a:noFill/>
                    </a:lnT>
                    <a:lnB>
                      <a:noFill/>
                    </a:lnB>
                    <a:noFill/>
                  </a:tcPr>
                </a:tc>
                <a:tc>
                  <a:txBody>
                    <a:bodyPr/>
                    <a:lstStyle/>
                    <a:p>
                      <a:pPr algn="ctr" fontAlgn="b"/>
                      <a:r>
                        <a:rPr lang="en-US" sz="3000" b="0" i="0" u="none" strike="noStrike" dirty="0">
                          <a:solidFill>
                            <a:srgbClr val="000000"/>
                          </a:solidFill>
                          <a:effectLst/>
                          <a:latin typeface="Times New Roman" panose="02020603050405020304" pitchFamily="18" charset="0"/>
                        </a:rPr>
                        <a:t>0.28</a:t>
                      </a:r>
                    </a:p>
                  </a:txBody>
                  <a:tcPr marL="7620" marR="7620" marT="7620" marB="0" anchor="b">
                    <a:lnL>
                      <a:noFill/>
                    </a:lnL>
                    <a:lnR>
                      <a:noFill/>
                    </a:lnR>
                    <a:lnT>
                      <a:noFill/>
                    </a:lnT>
                    <a:lnB>
                      <a:noFill/>
                    </a:lnB>
                    <a:noFill/>
                  </a:tcPr>
                </a:tc>
                <a:extLst>
                  <a:ext uri="{0D108BD9-81ED-4DB2-BD59-A6C34878D82A}">
                    <a16:rowId xmlns:a16="http://schemas.microsoft.com/office/drawing/2014/main" val="4053235397"/>
                  </a:ext>
                </a:extLst>
              </a:tr>
              <a:tr h="487680">
                <a:tc gridSpan="3">
                  <a:txBody>
                    <a:bodyPr/>
                    <a:lstStyle/>
                    <a:p>
                      <a:pPr algn="r" fontAlgn="b"/>
                      <a:r>
                        <a:rPr lang="en-US" sz="3000" b="0" i="0" u="none" strike="noStrike" dirty="0">
                          <a:solidFill>
                            <a:srgbClr val="000000"/>
                          </a:solidFill>
                          <a:effectLst/>
                          <a:latin typeface="Times New Roman" panose="02020603050405020304" pitchFamily="18" charset="0"/>
                        </a:rPr>
                        <a:t>Opt-in |Viewed | Time4</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algn="ctr" fontAlgn="b"/>
                      <a:r>
                        <a:rPr lang="en-US" sz="3000" b="1" i="0" u="none" strike="noStrike" dirty="0">
                          <a:solidFill>
                            <a:srgbClr val="000000"/>
                          </a:solidFill>
                          <a:effectLst/>
                          <a:latin typeface="Times New Roman" panose="02020603050405020304" pitchFamily="18" charset="0"/>
                        </a:rPr>
                        <a:t>5.28</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3000" b="0" i="0" u="none" strike="noStrike">
                          <a:solidFill>
                            <a:srgbClr val="000000"/>
                          </a:solidFill>
                          <a:effectLst/>
                          <a:latin typeface="Times New Roman" panose="02020603050405020304" pitchFamily="18" charset="0"/>
                        </a:rPr>
                        <a:t>2.3</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3000" b="0" i="0" u="none" strike="noStrike">
                          <a:solidFill>
                            <a:srgbClr val="000000"/>
                          </a:solidFill>
                          <a:effectLst/>
                          <a:latin typeface="Times New Roman" panose="02020603050405020304" pitchFamily="18" charset="0"/>
                        </a:rPr>
                        <a:t>2.28</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3000" b="0" i="0" u="none" strike="noStrike">
                          <a:solidFill>
                            <a:srgbClr val="000000"/>
                          </a:solidFill>
                          <a:effectLst/>
                          <a:latin typeface="Times New Roman" panose="02020603050405020304" pitchFamily="18" charset="0"/>
                        </a:rPr>
                        <a:t>13696.9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US" sz="3000" b="1" i="0" u="none" strike="noStrike" dirty="0">
                          <a:solidFill>
                            <a:srgbClr val="000000"/>
                          </a:solidFill>
                          <a:effectLst/>
                          <a:latin typeface="Times New Roman" panose="02020603050405020304" pitchFamily="18" charset="0"/>
                        </a:rPr>
                        <a:t>0.02</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8345790"/>
                  </a:ext>
                </a:extLst>
              </a:tr>
              <a:tr h="273740">
                <a:tc>
                  <a:txBody>
                    <a:bodyPr/>
                    <a:lstStyle/>
                    <a:p>
                      <a:pPr marL="0" marR="0" lvl="0" indent="0" algn="r" defTabSz="4389120" rtl="0" eaLnBrk="1" fontAlgn="b" latinLnBrk="0" hangingPunct="1">
                        <a:lnSpc>
                          <a:spcPct val="100000"/>
                        </a:lnSpc>
                        <a:spcBef>
                          <a:spcPts val="0"/>
                        </a:spcBef>
                        <a:spcAft>
                          <a:spcPts val="0"/>
                        </a:spcAft>
                        <a:buClrTx/>
                        <a:buSzTx/>
                        <a:buFontTx/>
                        <a:buNone/>
                        <a:tabLst/>
                        <a:defRPr/>
                      </a:pPr>
                      <a:r>
                        <a:rPr lang="en-US" sz="3000" b="0" i="0" u="none" strike="noStrike" dirty="0">
                          <a:solidFill>
                            <a:srgbClr val="000000"/>
                          </a:solidFill>
                          <a:effectLst/>
                          <a:latin typeface="Times New Roman" panose="02020603050405020304" pitchFamily="18" charset="0"/>
                        </a:rPr>
                        <a:t>RANDOM EFFECTS:</a:t>
                      </a:r>
                    </a:p>
                  </a:txBody>
                  <a:tcPr marL="7620" marR="7620" marT="762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lvl="0" indent="0" algn="r" defTabSz="4389120" rtl="0" eaLnBrk="1" fontAlgn="b" latinLnBrk="0" hangingPunct="1">
                        <a:lnSpc>
                          <a:spcPct val="100000"/>
                        </a:lnSpc>
                        <a:spcBef>
                          <a:spcPts val="0"/>
                        </a:spcBef>
                        <a:spcAft>
                          <a:spcPts val="0"/>
                        </a:spcAft>
                        <a:buClrTx/>
                        <a:buSzTx/>
                        <a:buFontTx/>
                        <a:buNone/>
                        <a:tabLst/>
                        <a:defRPr/>
                      </a:pPr>
                      <a:r>
                        <a:rPr lang="en-US" sz="3000" b="1" i="0" u="none" strike="noStrike" dirty="0">
                          <a:solidFill>
                            <a:srgbClr val="000000"/>
                          </a:solidFill>
                          <a:effectLst/>
                          <a:latin typeface="Times New Roman" panose="02020603050405020304" pitchFamily="18" charset="0"/>
                        </a:rPr>
                        <a:t>Group</a:t>
                      </a:r>
                    </a:p>
                  </a:txBody>
                  <a:tcPr marL="7620" marR="7620" marT="762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ctr" fontAlgn="b"/>
                      <a:r>
                        <a:rPr lang="el-GR" sz="3000" b="0" i="1" u="none" strike="noStrike">
                          <a:solidFill>
                            <a:srgbClr val="000000"/>
                          </a:solidFill>
                          <a:effectLst/>
                          <a:latin typeface="Times New Roman" panose="02020603050405020304" pitchFamily="18" charset="0"/>
                        </a:rPr>
                        <a:t>σ</a:t>
                      </a:r>
                      <a:r>
                        <a:rPr lang="el-GR" sz="3000" b="0" i="1" u="none" strike="noStrike" baseline="30000">
                          <a:solidFill>
                            <a:srgbClr val="000000"/>
                          </a:solidFill>
                          <a:effectLst/>
                          <a:latin typeface="Times New Roman" panose="02020603050405020304" pitchFamily="18" charset="0"/>
                        </a:rPr>
                        <a:t>2</a:t>
                      </a:r>
                      <a:endParaRPr lang="el-GR" sz="3000" b="0" i="1" u="none" strike="noStrike">
                        <a:solidFill>
                          <a:srgbClr val="000000"/>
                        </a:solidFill>
                        <a:effectLst/>
                        <a:latin typeface="Times New Roman" panose="02020603050405020304" pitchFamily="18" charset="0"/>
                      </a:endParaRPr>
                    </a:p>
                  </a:txBody>
                  <a:tcPr marL="7620" marR="7620" marT="762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l-GR" sz="3000" b="0" i="1" u="none" strike="noStrike">
                          <a:solidFill>
                            <a:srgbClr val="000000"/>
                          </a:solidFill>
                          <a:effectLst/>
                          <a:latin typeface="Times New Roman" panose="02020603050405020304" pitchFamily="18" charset="0"/>
                        </a:rPr>
                        <a:t>σ</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3000" b="0" i="1" u="none" strike="noStrike">
                          <a:solidFill>
                            <a:srgbClr val="000000"/>
                          </a:solidFill>
                          <a:effectLst/>
                          <a:latin typeface="Times New Roman" panose="02020603050405020304" pitchFamily="18" charset="0"/>
                        </a:rPr>
                        <a:t>n</a:t>
                      </a:r>
                    </a:p>
                  </a:txBody>
                  <a:tcPr marL="7620" marR="7620" marT="15240" marB="1524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b"/>
                      <a:r>
                        <a:rPr lang="en-US" sz="3000" b="0" i="1" u="none" strike="noStrike" dirty="0">
                          <a:solidFill>
                            <a:srgbClr val="000000"/>
                          </a:solidFill>
                          <a:effectLst/>
                          <a:latin typeface="Times New Roman" panose="02020603050405020304" pitchFamily="18" charset="0"/>
                        </a:rPr>
                        <a:t>ICC</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3000" b="0" i="0" u="none" strike="noStrike" dirty="0">
                          <a:solidFill>
                            <a:srgbClr val="000000"/>
                          </a:solidFill>
                          <a:effectLst/>
                          <a:latin typeface="Arial" panose="020B0604020202020204" pitchFamily="34" charset="0"/>
                        </a:rPr>
                        <a:t> </a:t>
                      </a:r>
                    </a:p>
                  </a:txBody>
                  <a:tcPr marL="7620" marR="7620" marT="15240" marB="1524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1546807"/>
                  </a:ext>
                </a:extLst>
              </a:tr>
              <a:tr h="480060">
                <a:tc gridSpan="3">
                  <a:txBody>
                    <a:bodyPr/>
                    <a:lstStyle/>
                    <a:p>
                      <a:pPr algn="r" fontAlgn="b"/>
                      <a:r>
                        <a:rPr lang="en-US" sz="3000" b="0" i="0" u="none" strike="noStrike" dirty="0" err="1">
                          <a:solidFill>
                            <a:srgbClr val="000000"/>
                          </a:solidFill>
                          <a:effectLst/>
                          <a:latin typeface="Times New Roman" panose="02020603050405020304" pitchFamily="18" charset="0"/>
                        </a:rPr>
                        <a:t>student_id</a:t>
                      </a:r>
                      <a:endParaRPr lang="en-US" sz="3000" b="0" i="0" u="none" strike="noStrike" dirty="0">
                        <a:solidFill>
                          <a:srgbClr val="000000"/>
                        </a:solidFill>
                        <a:effectLst/>
                        <a:latin typeface="Times New Roman" panose="02020603050405020304" pitchFamily="18"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hMerge="1">
                  <a:txBody>
                    <a:bodyPr/>
                    <a:lstStyle/>
                    <a:p>
                      <a:endParaRPr lang="en-US"/>
                    </a:p>
                  </a:txBody>
                  <a:tcPr/>
                </a:tc>
                <a:tc hMerge="1">
                  <a:txBody>
                    <a:bodyPr/>
                    <a:lstStyle/>
                    <a:p>
                      <a:endParaRPr lang="en-US"/>
                    </a:p>
                  </a:txBody>
                  <a:tcPr/>
                </a:tc>
                <a:tc>
                  <a:txBody>
                    <a:bodyPr/>
                    <a:lstStyle/>
                    <a:p>
                      <a:pPr algn="r" fontAlgn="b"/>
                      <a:r>
                        <a:rPr lang="en-US" sz="3000" b="0" i="0" u="none" strike="noStrike">
                          <a:solidFill>
                            <a:srgbClr val="000000"/>
                          </a:solidFill>
                          <a:effectLst/>
                          <a:latin typeface="Times New Roman" panose="02020603050405020304" pitchFamily="18" charset="0"/>
                        </a:rPr>
                        <a:t>35.01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r" fontAlgn="b"/>
                      <a:r>
                        <a:rPr lang="en-US" sz="3000" b="0" i="0" u="none" strike="noStrike">
                          <a:solidFill>
                            <a:srgbClr val="000000"/>
                          </a:solidFill>
                          <a:effectLst/>
                          <a:latin typeface="Times New Roman" panose="02020603050405020304" pitchFamily="18" charset="0"/>
                        </a:rPr>
                        <a:t>5.9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r" fontAlgn="b"/>
                      <a:r>
                        <a:rPr lang="en-US" sz="3000" b="0" i="0" u="none" strike="noStrike">
                          <a:solidFill>
                            <a:srgbClr val="000000"/>
                          </a:solidFill>
                          <a:effectLst/>
                          <a:latin typeface="Times New Roman" panose="02020603050405020304" pitchFamily="18" charset="0"/>
                        </a:rPr>
                        <a:t>369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r" fontAlgn="b"/>
                      <a:r>
                        <a:rPr lang="en-US" sz="3000" b="0" i="0" u="none" strike="noStrike">
                          <a:solidFill>
                            <a:srgbClr val="000000"/>
                          </a:solidFill>
                          <a:effectLst/>
                          <a:latin typeface="Times New Roman" panose="02020603050405020304" pitchFamily="18" charset="0"/>
                        </a:rPr>
                        <a:t>0.07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US" sz="3000" b="0" i="0" u="none" strike="noStrike">
                        <a:solidFill>
                          <a:srgbClr val="000000"/>
                        </a:solidFill>
                        <a:effectLst/>
                        <a:latin typeface="Arial" panose="020B0604020202020204" pitchFamily="34" charset="0"/>
                      </a:endParaRPr>
                    </a:p>
                  </a:txBody>
                  <a:tcPr marL="7620" marR="7620" marT="15240" marB="1524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130745682"/>
                  </a:ext>
                </a:extLst>
              </a:tr>
              <a:tr h="480060">
                <a:tc gridSpan="3">
                  <a:txBody>
                    <a:bodyPr/>
                    <a:lstStyle/>
                    <a:p>
                      <a:pPr algn="r" fontAlgn="b"/>
                      <a:r>
                        <a:rPr lang="en-US" sz="3000" b="0" i="0" u="none" strike="noStrike">
                          <a:solidFill>
                            <a:srgbClr val="000000"/>
                          </a:solidFill>
                          <a:effectLst/>
                          <a:latin typeface="Times New Roman" panose="02020603050405020304" pitchFamily="18" charset="0"/>
                        </a:rPr>
                        <a:t>question_id</a:t>
                      </a:r>
                    </a:p>
                  </a:txBody>
                  <a:tcPr marL="7620" marR="7620" marT="7620" marB="0" anchor="b">
                    <a:lnL>
                      <a:noFill/>
                    </a:lnL>
                    <a:lnR>
                      <a:noFill/>
                    </a:lnR>
                    <a:lnT>
                      <a:noFill/>
                    </a:lnT>
                    <a:lnB>
                      <a:noFill/>
                    </a:lnB>
                    <a:noFill/>
                  </a:tcPr>
                </a:tc>
                <a:tc hMerge="1">
                  <a:txBody>
                    <a:bodyPr/>
                    <a:lstStyle/>
                    <a:p>
                      <a:endParaRPr lang="en-US"/>
                    </a:p>
                  </a:txBody>
                  <a:tcPr/>
                </a:tc>
                <a:tc hMerge="1">
                  <a:txBody>
                    <a:bodyPr/>
                    <a:lstStyle/>
                    <a:p>
                      <a:endParaRPr lang="en-US"/>
                    </a:p>
                  </a:txBody>
                  <a:tcPr/>
                </a:tc>
                <a:tc>
                  <a:txBody>
                    <a:bodyPr/>
                    <a:lstStyle/>
                    <a:p>
                      <a:pPr algn="r" fontAlgn="b"/>
                      <a:r>
                        <a:rPr lang="en-US" sz="3000" b="0" i="0" u="none" strike="noStrike">
                          <a:solidFill>
                            <a:srgbClr val="000000"/>
                          </a:solidFill>
                          <a:effectLst/>
                          <a:latin typeface="Times New Roman" panose="02020603050405020304" pitchFamily="18" charset="0"/>
                        </a:rPr>
                        <a:t>77.06</a:t>
                      </a:r>
                    </a:p>
                  </a:txBody>
                  <a:tcPr marL="7620" marR="7620" marT="7620" marB="0" anchor="b">
                    <a:lnL>
                      <a:noFill/>
                    </a:lnL>
                    <a:lnR>
                      <a:noFill/>
                    </a:lnR>
                    <a:lnT>
                      <a:noFill/>
                    </a:lnT>
                    <a:lnB>
                      <a:noFill/>
                    </a:lnB>
                    <a:noFill/>
                  </a:tcPr>
                </a:tc>
                <a:tc>
                  <a:txBody>
                    <a:bodyPr/>
                    <a:lstStyle/>
                    <a:p>
                      <a:pPr algn="r" fontAlgn="b"/>
                      <a:r>
                        <a:rPr lang="en-US" sz="3000" b="0" i="0" u="none" strike="noStrike">
                          <a:solidFill>
                            <a:srgbClr val="000000"/>
                          </a:solidFill>
                          <a:effectLst/>
                          <a:latin typeface="Times New Roman" panose="02020603050405020304" pitchFamily="18" charset="0"/>
                        </a:rPr>
                        <a:t>8.8</a:t>
                      </a:r>
                    </a:p>
                  </a:txBody>
                  <a:tcPr marL="7620" marR="7620" marT="7620" marB="0" anchor="b">
                    <a:lnL>
                      <a:noFill/>
                    </a:lnL>
                    <a:lnR>
                      <a:noFill/>
                    </a:lnR>
                    <a:lnT>
                      <a:noFill/>
                    </a:lnT>
                    <a:lnB>
                      <a:noFill/>
                    </a:lnB>
                    <a:noFill/>
                  </a:tcPr>
                </a:tc>
                <a:tc>
                  <a:txBody>
                    <a:bodyPr/>
                    <a:lstStyle/>
                    <a:p>
                      <a:pPr algn="r" fontAlgn="b"/>
                      <a:r>
                        <a:rPr lang="en-US" sz="3000" b="0" i="0" u="none" strike="noStrike">
                          <a:solidFill>
                            <a:srgbClr val="000000"/>
                          </a:solidFill>
                          <a:effectLst/>
                          <a:latin typeface="Times New Roman" panose="02020603050405020304" pitchFamily="18" charset="0"/>
                        </a:rPr>
                        <a:t>9</a:t>
                      </a:r>
                    </a:p>
                  </a:txBody>
                  <a:tcPr marL="7620" marR="7620" marT="7620" marB="0" anchor="b">
                    <a:lnL>
                      <a:noFill/>
                    </a:lnL>
                    <a:lnR>
                      <a:noFill/>
                    </a:lnR>
                    <a:lnT>
                      <a:noFill/>
                    </a:lnT>
                    <a:lnB>
                      <a:noFill/>
                    </a:lnB>
                    <a:noFill/>
                  </a:tcPr>
                </a:tc>
                <a:tc>
                  <a:txBody>
                    <a:bodyPr/>
                    <a:lstStyle/>
                    <a:p>
                      <a:pPr algn="r" fontAlgn="b"/>
                      <a:r>
                        <a:rPr lang="en-US" sz="3000" b="0" i="0" u="none" strike="noStrike">
                          <a:solidFill>
                            <a:srgbClr val="000000"/>
                          </a:solidFill>
                          <a:effectLst/>
                          <a:latin typeface="Times New Roman" panose="02020603050405020304" pitchFamily="18" charset="0"/>
                        </a:rPr>
                        <a:t>0.16</a:t>
                      </a:r>
                    </a:p>
                  </a:txBody>
                  <a:tcPr marL="7620" marR="7620" marT="7620" marB="0" anchor="b">
                    <a:lnL>
                      <a:noFill/>
                    </a:lnL>
                    <a:lnR>
                      <a:noFill/>
                    </a:lnR>
                    <a:lnT>
                      <a:noFill/>
                    </a:lnT>
                    <a:lnB>
                      <a:noFill/>
                    </a:lnB>
                    <a:noFill/>
                  </a:tcPr>
                </a:tc>
                <a:tc>
                  <a:txBody>
                    <a:bodyPr/>
                    <a:lstStyle/>
                    <a:p>
                      <a:pPr algn="l" fontAlgn="b"/>
                      <a:endParaRPr lang="en-US" sz="3000" b="0" i="0" u="none" strike="noStrike">
                        <a:solidFill>
                          <a:srgbClr val="000000"/>
                        </a:solidFill>
                        <a:effectLst/>
                        <a:latin typeface="Arial" panose="020B0604020202020204" pitchFamily="34" charset="0"/>
                      </a:endParaRPr>
                    </a:p>
                  </a:txBody>
                  <a:tcPr marL="7620" marR="7620" marT="15240" marB="15240" anchor="b">
                    <a:lnL>
                      <a:noFill/>
                    </a:lnL>
                    <a:lnR>
                      <a:noFill/>
                    </a:lnR>
                    <a:lnT>
                      <a:noFill/>
                    </a:lnT>
                    <a:lnB>
                      <a:noFill/>
                    </a:lnB>
                    <a:noFill/>
                  </a:tcPr>
                </a:tc>
                <a:extLst>
                  <a:ext uri="{0D108BD9-81ED-4DB2-BD59-A6C34878D82A}">
                    <a16:rowId xmlns:a16="http://schemas.microsoft.com/office/drawing/2014/main" val="2864184959"/>
                  </a:ext>
                </a:extLst>
              </a:tr>
              <a:tr h="487680">
                <a:tc gridSpan="3">
                  <a:txBody>
                    <a:bodyPr/>
                    <a:lstStyle/>
                    <a:p>
                      <a:pPr algn="r" fontAlgn="b"/>
                      <a:r>
                        <a:rPr lang="en-US" sz="3000" b="0" i="0" u="none" strike="noStrike">
                          <a:solidFill>
                            <a:srgbClr val="000000"/>
                          </a:solidFill>
                          <a:effectLst/>
                          <a:latin typeface="Times New Roman" panose="02020603050405020304" pitchFamily="18" charset="0"/>
                        </a:rPr>
                        <a:t>attempt</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algn="r" fontAlgn="b"/>
                      <a:r>
                        <a:rPr lang="en-US" sz="3000" b="0" i="0" u="none" strike="noStrike">
                          <a:solidFill>
                            <a:srgbClr val="000000"/>
                          </a:solidFill>
                          <a:effectLst/>
                          <a:latin typeface="Times New Roman" panose="02020603050405020304" pitchFamily="18" charset="0"/>
                        </a:rPr>
                        <a:t>6.92</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US" sz="3000" b="0" i="0" u="none" strike="noStrike">
                          <a:solidFill>
                            <a:srgbClr val="000000"/>
                          </a:solidFill>
                          <a:effectLst/>
                          <a:latin typeface="Times New Roman" panose="02020603050405020304" pitchFamily="18" charset="0"/>
                        </a:rPr>
                        <a:t>2.6</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US" sz="3000" b="0" i="0" u="none" strike="noStrike">
                          <a:solidFill>
                            <a:srgbClr val="000000"/>
                          </a:solidFill>
                          <a:effectLst/>
                          <a:latin typeface="Times New Roman" panose="02020603050405020304" pitchFamily="18" charset="0"/>
                        </a:rPr>
                        <a:t>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r" fontAlgn="b"/>
                      <a:r>
                        <a:rPr lang="en-US" sz="3000" b="0" i="0" u="none" strike="noStrike">
                          <a:solidFill>
                            <a:srgbClr val="000000"/>
                          </a:solidFill>
                          <a:effectLst/>
                          <a:latin typeface="Times New Roman" panose="02020603050405020304" pitchFamily="18" charset="0"/>
                        </a:rPr>
                        <a:t>0.01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r>
                        <a:rPr lang="en-US" sz="3000" b="0" i="0" u="none" strike="noStrike" dirty="0">
                          <a:solidFill>
                            <a:srgbClr val="000000"/>
                          </a:solidFill>
                          <a:effectLst/>
                          <a:latin typeface="Arial" panose="020B0604020202020204" pitchFamily="34" charset="0"/>
                        </a:rPr>
                        <a:t> </a:t>
                      </a:r>
                    </a:p>
                  </a:txBody>
                  <a:tcPr marL="7620" marR="7620" marT="15240" marB="1524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92941"/>
                  </a:ext>
                </a:extLst>
              </a:tr>
            </a:tbl>
          </a:graphicData>
        </a:graphic>
      </p:graphicFrame>
    </p:spTree>
    <p:extLst>
      <p:ext uri="{BB962C8B-B14F-4D97-AF65-F5344CB8AC3E}">
        <p14:creationId xmlns:p14="http://schemas.microsoft.com/office/powerpoint/2010/main" val="346410238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117</TotalTime>
  <Words>494</Words>
  <Application>Microsoft Office PowerPoint</Application>
  <PresentationFormat>Custom</PresentationFormat>
  <Paragraphs>156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 Narrow</vt:lpstr>
      <vt:lpstr>Arial</vt:lpstr>
      <vt:lpstr>Calibri</vt:lpstr>
      <vt:lpstr>Calibri Light</vt:lpstr>
      <vt:lpstr>Corbel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Sydney Wood</cp:lastModifiedBy>
  <cp:revision>2</cp:revision>
  <dcterms:created xsi:type="dcterms:W3CDTF">2022-02-25T16:05:18Z</dcterms:created>
  <dcterms:modified xsi:type="dcterms:W3CDTF">2025-04-29T04:13:33Z</dcterms:modified>
</cp:coreProperties>
</file>