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CE7A01EF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4DFD8A-50BE-47CD-C47A-78D8C0E9F1E2}" name="Sydney Wood" initials="SW" userId="2eb19ff15cf06bf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FC4"/>
    <a:srgbClr val="E8D1FF"/>
    <a:srgbClr val="8AC1FF"/>
    <a:srgbClr val="4B2E84"/>
    <a:srgbClr val="8F80FF"/>
    <a:srgbClr val="9DBAB6"/>
    <a:srgbClr val="4FBBAD"/>
    <a:srgbClr val="049F8A"/>
    <a:srgbClr val="00594F"/>
    <a:srgbClr val="16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78C6E-EF79-4236-B13D-E7F647DBAB25}" v="15" dt="2025-04-29T02:26:3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67" autoAdjust="0"/>
    <p:restoredTop sz="94660"/>
  </p:normalViewPr>
  <p:slideViewPr>
    <p:cSldViewPr snapToGrid="0">
      <p:cViewPr>
        <p:scale>
          <a:sx n="100" d="100"/>
          <a:sy n="100" d="100"/>
        </p:scale>
        <p:origin x="-18226" y="-4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Wood" userId="2eb19ff15cf06bf2" providerId="LiveId" clId="{20878C6E-EF79-4236-B13D-E7F647DBAB25}"/>
    <pc:docChg chg="undo custSel mod modSld">
      <pc:chgData name="Sydney Wood" userId="2eb19ff15cf06bf2" providerId="LiveId" clId="{20878C6E-EF79-4236-B13D-E7F647DBAB25}" dt="2025-04-29T02:26:35.155" v="1105" actId="14100"/>
      <pc:docMkLst>
        <pc:docMk/>
      </pc:docMkLst>
      <pc:sldChg chg="addSp delSp modSp mod modCm">
        <pc:chgData name="Sydney Wood" userId="2eb19ff15cf06bf2" providerId="LiveId" clId="{20878C6E-EF79-4236-B13D-E7F647DBAB25}" dt="2025-04-29T02:26:35.155" v="1105" actId="14100"/>
        <pc:sldMkLst>
          <pc:docMk/>
          <pc:sldMk cId="3464102383" sldId="256"/>
        </pc:sldMkLst>
        <pc:spChg chg="mod">
          <ac:chgData name="Sydney Wood" userId="2eb19ff15cf06bf2" providerId="LiveId" clId="{20878C6E-EF79-4236-B13D-E7F647DBAB25}" dt="2025-04-29T01:36:52.683" v="30" actId="34135"/>
          <ac:spMkLst>
            <pc:docMk/>
            <pc:sldMk cId="3464102383" sldId="256"/>
            <ac:spMk id="4" creationId="{00000000-0000-0000-0000-000000000000}"/>
          </ac:spMkLst>
        </pc:spChg>
        <pc:spChg chg="add mod">
          <ac:chgData name="Sydney Wood" userId="2eb19ff15cf06bf2" providerId="LiveId" clId="{20878C6E-EF79-4236-B13D-E7F647DBAB25}" dt="2025-04-29T02:06:05.216" v="486" actId="20577"/>
          <ac:spMkLst>
            <pc:docMk/>
            <pc:sldMk cId="3464102383" sldId="256"/>
            <ac:spMk id="5" creationId="{D0C6BBDD-099E-0AB1-7DD8-C40F0FD1022F}"/>
          </ac:spMkLst>
        </pc:spChg>
        <pc:spChg chg="mod">
          <ac:chgData name="Sydney Wood" userId="2eb19ff15cf06bf2" providerId="LiveId" clId="{20878C6E-EF79-4236-B13D-E7F647DBAB25}" dt="2025-04-29T02:22:11.360" v="938" actId="34135"/>
          <ac:spMkLst>
            <pc:docMk/>
            <pc:sldMk cId="3464102383" sldId="256"/>
            <ac:spMk id="6" creationId="{00000000-0000-0000-0000-000000000000}"/>
          </ac:spMkLst>
        </pc:spChg>
        <pc:spChg chg="del mod">
          <ac:chgData name="Sydney Wood" userId="2eb19ff15cf06bf2" providerId="LiveId" clId="{20878C6E-EF79-4236-B13D-E7F647DBAB25}" dt="2025-04-29T02:01:51.963" v="430" actId="478"/>
          <ac:spMkLst>
            <pc:docMk/>
            <pc:sldMk cId="3464102383" sldId="256"/>
            <ac:spMk id="8" creationId="{00000000-0000-0000-0000-000000000000}"/>
          </ac:spMkLst>
        </pc:spChg>
        <pc:spChg chg="mod">
          <ac:chgData name="Sydney Wood" userId="2eb19ff15cf06bf2" providerId="LiveId" clId="{20878C6E-EF79-4236-B13D-E7F647DBAB25}" dt="2025-04-29T02:19:28.996" v="833" actId="34135"/>
          <ac:spMkLst>
            <pc:docMk/>
            <pc:sldMk cId="3464102383" sldId="256"/>
            <ac:spMk id="9" creationId="{AA15F773-02BD-F9E8-B74D-49497B271D18}"/>
          </ac:spMkLst>
        </pc:spChg>
        <pc:spChg chg="add del">
          <ac:chgData name="Sydney Wood" userId="2eb19ff15cf06bf2" providerId="LiveId" clId="{20878C6E-EF79-4236-B13D-E7F647DBAB25}" dt="2025-04-29T02:18:17.681" v="759" actId="22"/>
          <ac:spMkLst>
            <pc:docMk/>
            <pc:sldMk cId="3464102383" sldId="256"/>
            <ac:spMk id="10" creationId="{8DF57FAF-D8F1-43BB-E9C1-01F689EC083C}"/>
          </ac:spMkLst>
        </pc:spChg>
        <pc:spChg chg="mod">
          <ac:chgData name="Sydney Wood" userId="2eb19ff15cf06bf2" providerId="LiveId" clId="{20878C6E-EF79-4236-B13D-E7F647DBAB25}" dt="2025-04-29T02:25:40.429" v="1059" actId="164"/>
          <ac:spMkLst>
            <pc:docMk/>
            <pc:sldMk cId="3464102383" sldId="256"/>
            <ac:spMk id="11" creationId="{00000000-0000-0000-0000-000000000000}"/>
          </ac:spMkLst>
        </pc:spChg>
        <pc:spChg chg="mod">
          <ac:chgData name="Sydney Wood" userId="2eb19ff15cf06bf2" providerId="LiveId" clId="{20878C6E-EF79-4236-B13D-E7F647DBAB25}" dt="2025-04-29T02:19:40.231" v="834" actId="34135"/>
          <ac:spMkLst>
            <pc:docMk/>
            <pc:sldMk cId="3464102383" sldId="256"/>
            <ac:spMk id="12" creationId="{00000000-0000-0000-0000-000000000000}"/>
          </ac:spMkLst>
        </pc:spChg>
        <pc:spChg chg="add mod">
          <ac:chgData name="Sydney Wood" userId="2eb19ff15cf06bf2" providerId="LiveId" clId="{20878C6E-EF79-4236-B13D-E7F647DBAB25}" dt="2025-04-29T02:18:37.483" v="760"/>
          <ac:spMkLst>
            <pc:docMk/>
            <pc:sldMk cId="3464102383" sldId="256"/>
            <ac:spMk id="14" creationId="{1F5C1AB1-7AF9-E2E0-2B3E-914F50DFEAFB}"/>
          </ac:spMkLst>
        </pc:spChg>
        <pc:spChg chg="mod">
          <ac:chgData name="Sydney Wood" userId="2eb19ff15cf06bf2" providerId="LiveId" clId="{20878C6E-EF79-4236-B13D-E7F647DBAB25}" dt="2025-04-29T02:25:11.928" v="1051" actId="1036"/>
          <ac:spMkLst>
            <pc:docMk/>
            <pc:sldMk cId="3464102383" sldId="256"/>
            <ac:spMk id="15" creationId="{00000000-0000-0000-0000-000000000000}"/>
          </ac:spMkLst>
        </pc:spChg>
        <pc:spChg chg="mod">
          <ac:chgData name="Sydney Wood" userId="2eb19ff15cf06bf2" providerId="LiveId" clId="{20878C6E-EF79-4236-B13D-E7F647DBAB25}" dt="2025-04-29T02:25:40.429" v="1059" actId="164"/>
          <ac:spMkLst>
            <pc:docMk/>
            <pc:sldMk cId="3464102383" sldId="256"/>
            <ac:spMk id="16" creationId="{00000000-0000-0000-0000-000000000000}"/>
          </ac:spMkLst>
        </pc:spChg>
        <pc:spChg chg="mod">
          <ac:chgData name="Sydney Wood" userId="2eb19ff15cf06bf2" providerId="LiveId" clId="{20878C6E-EF79-4236-B13D-E7F647DBAB25}" dt="2025-04-29T02:19:40.231" v="834" actId="34135"/>
          <ac:spMkLst>
            <pc:docMk/>
            <pc:sldMk cId="3464102383" sldId="256"/>
            <ac:spMk id="17" creationId="{00000000-0000-0000-0000-000000000000}"/>
          </ac:spMkLst>
        </pc:spChg>
        <pc:spChg chg="mod">
          <ac:chgData name="Sydney Wood" userId="2eb19ff15cf06bf2" providerId="LiveId" clId="{20878C6E-EF79-4236-B13D-E7F647DBAB25}" dt="2025-04-29T02:25:11.928" v="1051" actId="1036"/>
          <ac:spMkLst>
            <pc:docMk/>
            <pc:sldMk cId="3464102383" sldId="256"/>
            <ac:spMk id="18" creationId="{00000000-0000-0000-0000-000000000000}"/>
          </ac:spMkLst>
        </pc:spChg>
        <pc:spChg chg="mod">
          <ac:chgData name="Sydney Wood" userId="2eb19ff15cf06bf2" providerId="LiveId" clId="{20878C6E-EF79-4236-B13D-E7F647DBAB25}" dt="2025-04-29T02:19:28.996" v="833" actId="34135"/>
          <ac:spMkLst>
            <pc:docMk/>
            <pc:sldMk cId="3464102383" sldId="256"/>
            <ac:spMk id="19" creationId="{520E2089-BA8F-FA78-34A9-68948773FAAD}"/>
          </ac:spMkLst>
        </pc:spChg>
        <pc:spChg chg="mod">
          <ac:chgData name="Sydney Wood" userId="2eb19ff15cf06bf2" providerId="LiveId" clId="{20878C6E-EF79-4236-B13D-E7F647DBAB25}" dt="2025-04-29T02:25:40.429" v="1059" actId="164"/>
          <ac:spMkLst>
            <pc:docMk/>
            <pc:sldMk cId="3464102383" sldId="256"/>
            <ac:spMk id="20" creationId="{00000000-0000-0000-0000-000000000000}"/>
          </ac:spMkLst>
        </pc:spChg>
        <pc:spChg chg="mod">
          <ac:chgData name="Sydney Wood" userId="2eb19ff15cf06bf2" providerId="LiveId" clId="{20878C6E-EF79-4236-B13D-E7F647DBAB25}" dt="2025-04-29T02:19:28.996" v="833" actId="34135"/>
          <ac:spMkLst>
            <pc:docMk/>
            <pc:sldMk cId="3464102383" sldId="256"/>
            <ac:spMk id="21" creationId="{8900B810-2EED-E3D7-BA0A-700134F5784E}"/>
          </ac:spMkLst>
        </pc:spChg>
        <pc:spChg chg="add mod">
          <ac:chgData name="Sydney Wood" userId="2eb19ff15cf06bf2" providerId="LiveId" clId="{20878C6E-EF79-4236-B13D-E7F647DBAB25}" dt="2025-04-29T02:25:26.563" v="1058" actId="164"/>
          <ac:spMkLst>
            <pc:docMk/>
            <pc:sldMk cId="3464102383" sldId="256"/>
            <ac:spMk id="24" creationId="{CB808E9C-A563-32D1-2709-6CD034221FB9}"/>
          </ac:spMkLst>
        </pc:spChg>
        <pc:spChg chg="mod">
          <ac:chgData name="Sydney Wood" userId="2eb19ff15cf06bf2" providerId="LiveId" clId="{20878C6E-EF79-4236-B13D-E7F647DBAB25}" dt="2025-04-29T02:19:40.231" v="834" actId="34135"/>
          <ac:spMkLst>
            <pc:docMk/>
            <pc:sldMk cId="3464102383" sldId="256"/>
            <ac:spMk id="25" creationId="{59F1AB25-8610-4AC1-BB7E-AB78D5A71543}"/>
          </ac:spMkLst>
        </pc:spChg>
        <pc:spChg chg="add mod">
          <ac:chgData name="Sydney Wood" userId="2eb19ff15cf06bf2" providerId="LiveId" clId="{20878C6E-EF79-4236-B13D-E7F647DBAB25}" dt="2025-04-29T02:25:26.563" v="1058" actId="164"/>
          <ac:spMkLst>
            <pc:docMk/>
            <pc:sldMk cId="3464102383" sldId="256"/>
            <ac:spMk id="28" creationId="{2B9C0289-92A5-ED49-542F-F93D80A6C97A}"/>
          </ac:spMkLst>
        </pc:spChg>
        <pc:spChg chg="mod">
          <ac:chgData name="Sydney Wood" userId="2eb19ff15cf06bf2" providerId="LiveId" clId="{20878C6E-EF79-4236-B13D-E7F647DBAB25}" dt="2025-04-29T02:22:02.784" v="937" actId="255"/>
          <ac:spMkLst>
            <pc:docMk/>
            <pc:sldMk cId="3464102383" sldId="256"/>
            <ac:spMk id="32" creationId="{00000000-0000-0000-0000-000000000000}"/>
          </ac:spMkLst>
        </pc:spChg>
        <pc:spChg chg="mod">
          <ac:chgData name="Sydney Wood" userId="2eb19ff15cf06bf2" providerId="LiveId" clId="{20878C6E-EF79-4236-B13D-E7F647DBAB25}" dt="2025-04-29T02:24:33.487" v="944" actId="1076"/>
          <ac:spMkLst>
            <pc:docMk/>
            <pc:sldMk cId="3464102383" sldId="256"/>
            <ac:spMk id="36" creationId="{00000000-0000-0000-0000-000000000000}"/>
          </ac:spMkLst>
        </pc:spChg>
        <pc:grpChg chg="add mod">
          <ac:chgData name="Sydney Wood" userId="2eb19ff15cf06bf2" providerId="LiveId" clId="{20878C6E-EF79-4236-B13D-E7F647DBAB25}" dt="2025-04-29T02:19:28.996" v="833" actId="34135"/>
          <ac:grpSpMkLst>
            <pc:docMk/>
            <pc:sldMk cId="3464102383" sldId="256"/>
            <ac:grpSpMk id="22" creationId="{E4EAEA5B-A51B-F076-E948-70C53C026D30}"/>
          </ac:grpSpMkLst>
        </pc:grpChg>
        <pc:grpChg chg="add mod">
          <ac:chgData name="Sydney Wood" userId="2eb19ff15cf06bf2" providerId="LiveId" clId="{20878C6E-EF79-4236-B13D-E7F647DBAB25}" dt="2025-04-29T02:19:40.231" v="834" actId="34135"/>
          <ac:grpSpMkLst>
            <pc:docMk/>
            <pc:sldMk cId="3464102383" sldId="256"/>
            <ac:grpSpMk id="23" creationId="{9A44154C-8C33-9112-7A23-E2A2745920DD}"/>
          </ac:grpSpMkLst>
        </pc:grpChg>
        <pc:grpChg chg="mod">
          <ac:chgData name="Sydney Wood" userId="2eb19ff15cf06bf2" providerId="LiveId" clId="{20878C6E-EF79-4236-B13D-E7F647DBAB25}" dt="2025-04-29T01:36:52.683" v="30" actId="34135"/>
          <ac:grpSpMkLst>
            <pc:docMk/>
            <pc:sldMk cId="3464102383" sldId="256"/>
            <ac:grpSpMk id="26" creationId="{728D519E-1613-A67D-FDB6-1DCB244F4741}"/>
          </ac:grpSpMkLst>
        </pc:grpChg>
        <pc:grpChg chg="add mod">
          <ac:chgData name="Sydney Wood" userId="2eb19ff15cf06bf2" providerId="LiveId" clId="{20878C6E-EF79-4236-B13D-E7F647DBAB25}" dt="2025-04-29T02:25:26.563" v="1058" actId="164"/>
          <ac:grpSpMkLst>
            <pc:docMk/>
            <pc:sldMk cId="3464102383" sldId="256"/>
            <ac:grpSpMk id="30" creationId="{6AB4CA81-167F-19A2-A9A4-72E60813D322}"/>
          </ac:grpSpMkLst>
        </pc:grpChg>
        <pc:grpChg chg="add mod">
          <ac:chgData name="Sydney Wood" userId="2eb19ff15cf06bf2" providerId="LiveId" clId="{20878C6E-EF79-4236-B13D-E7F647DBAB25}" dt="2025-04-29T02:25:40.429" v="1059" actId="164"/>
          <ac:grpSpMkLst>
            <pc:docMk/>
            <pc:sldMk cId="3464102383" sldId="256"/>
            <ac:grpSpMk id="31" creationId="{B088B4F6-065C-83DF-E76E-E4A5D05F827D}"/>
          </ac:grpSpMkLst>
        </pc:grpChg>
        <pc:graphicFrameChg chg="mod">
          <ac:chgData name="Sydney Wood" userId="2eb19ff15cf06bf2" providerId="LiveId" clId="{20878C6E-EF79-4236-B13D-E7F647DBAB25}" dt="2025-04-29T02:24:29.369" v="943" actId="208"/>
          <ac:graphicFrameMkLst>
            <pc:docMk/>
            <pc:sldMk cId="3464102383" sldId="256"/>
            <ac:graphicFrameMk id="27" creationId="{00000000-0000-0000-0000-000000000000}"/>
          </ac:graphicFrameMkLst>
        </pc:graphicFrameChg>
        <pc:graphicFrameChg chg="add del mod">
          <ac:chgData name="Sydney Wood" userId="2eb19ff15cf06bf2" providerId="LiveId" clId="{20878C6E-EF79-4236-B13D-E7F647DBAB25}" dt="2025-04-29T02:25:56.733" v="1100" actId="478"/>
          <ac:graphicFrameMkLst>
            <pc:docMk/>
            <pc:sldMk cId="3464102383" sldId="256"/>
            <ac:graphicFrameMk id="33" creationId="{4DBC51A9-3485-4FBF-3C7C-38474041502C}"/>
          </ac:graphicFrameMkLst>
        </pc:graphicFrameChg>
        <pc:picChg chg="add mod">
          <ac:chgData name="Sydney Wood" userId="2eb19ff15cf06bf2" providerId="LiveId" clId="{20878C6E-EF79-4236-B13D-E7F647DBAB25}" dt="2025-04-29T02:03:34.670" v="434" actId="1076"/>
          <ac:picMkLst>
            <pc:docMk/>
            <pc:sldMk cId="3464102383" sldId="256"/>
            <ac:picMk id="3" creationId="{90029794-C450-E2AB-3AE3-4D56F3AAABEE}"/>
          </ac:picMkLst>
        </pc:picChg>
        <pc:picChg chg="del">
          <ac:chgData name="Sydney Wood" userId="2eb19ff15cf06bf2" providerId="LiveId" clId="{20878C6E-EF79-4236-B13D-E7F647DBAB25}" dt="2025-04-29T01:45:40.905" v="37" actId="478"/>
          <ac:picMkLst>
            <pc:docMk/>
            <pc:sldMk cId="3464102383" sldId="256"/>
            <ac:picMk id="29" creationId="{1F853055-91FC-C9AE-53A2-1DD053DA0377}"/>
          </ac:picMkLst>
        </pc:picChg>
        <pc:picChg chg="add mod">
          <ac:chgData name="Sydney Wood" userId="2eb19ff15cf06bf2" providerId="LiveId" clId="{20878C6E-EF79-4236-B13D-E7F647DBAB25}" dt="2025-04-29T02:26:35.155" v="1105" actId="14100"/>
          <ac:picMkLst>
            <pc:docMk/>
            <pc:sldMk cId="3464102383" sldId="256"/>
            <ac:picMk id="1026" creationId="{73CF3C72-6D92-97D8-7544-51B2E8C9874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ydney Wood" userId="2eb19ff15cf06bf2" providerId="LiveId" clId="{20878C6E-EF79-4236-B13D-E7F647DBAB25}" dt="2025-04-29T01:59:10.134" v="423" actId="20577"/>
              <pc2:cmMkLst xmlns:pc2="http://schemas.microsoft.com/office/powerpoint/2019/9/main/command">
                <pc:docMk/>
                <pc:sldMk cId="3464102383" sldId="256"/>
                <pc2:cmMk id="{3051AD31-CCA3-41C5-84B6-A1D0012E7FE2}"/>
              </pc2:cmMkLst>
            </pc226:cmChg>
          </p:ext>
        </pc:ext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0_CE7A01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51AD31-CCA3-41C5-84B6-A1D0012E7FE2}" authorId="{454DFD8A-50BE-47CD-C47A-78D8C0E9F1E2}" created="2025-04-29T01:55:14.22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64102383" sldId="256"/>
      <ac:spMk id="20" creationId="{00000000-0000-0000-0000-000000000000}"/>
      <ac:txMk cp="59" len="56">
        <ac:context len="227" hash="657808597"/>
      </ac:txMk>
    </ac:txMkLst>
    <p188:pos x="11916835" y="1116279"/>
    <p188:txBody>
      <a:bodyPr/>
      <a:lstStyle/>
      <a:p>
        <a:r>
          <a:rPr lang="en-US"/>
          <a:t>Important part of feedback literacy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C7A7-F203-4B9E-8863-87A09651344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0_CE7A01EF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732402" y="5389582"/>
            <a:ext cx="14711542" cy="27528818"/>
          </a:xfrm>
          <a:prstGeom prst="rect">
            <a:avLst/>
          </a:prstGeom>
          <a:solidFill>
            <a:srgbClr val="E8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46906" y="5745630"/>
            <a:ext cx="11364686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57" dirty="0">
                <a:latin typeface="+mj-lt"/>
              </a:rPr>
              <a:t>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81395" y="15322350"/>
            <a:ext cx="11364686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57" dirty="0">
                <a:latin typeface="+mj-lt"/>
              </a:rPr>
              <a:t>Conclusion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858575" y="16469908"/>
            <a:ext cx="14720206" cy="290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88B4F6-065C-83DF-E76E-E4A5D05F827D}"/>
              </a:ext>
            </a:extLst>
          </p:cNvPr>
          <p:cNvGrpSpPr/>
          <p:nvPr/>
        </p:nvGrpSpPr>
        <p:grpSpPr>
          <a:xfrm>
            <a:off x="342898" y="5324910"/>
            <a:ext cx="13213898" cy="6461862"/>
            <a:chOff x="342898" y="5324910"/>
            <a:chExt cx="13213898" cy="6461862"/>
          </a:xfrm>
        </p:grpSpPr>
        <p:sp>
          <p:nvSpPr>
            <p:cNvPr id="11" name="TextBox 10"/>
            <p:cNvSpPr txBox="1"/>
            <p:nvPr/>
          </p:nvSpPr>
          <p:spPr>
            <a:xfrm>
              <a:off x="342898" y="5324910"/>
              <a:ext cx="11364686" cy="114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857" dirty="0">
                  <a:latin typeface="Corbel" panose="020B0503020204020204" pitchFamily="34" charset="0"/>
                </a:rPr>
                <a:t>Background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2899" y="6441782"/>
              <a:ext cx="12956721" cy="3787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898" y="6893188"/>
              <a:ext cx="13213898" cy="4893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57" dirty="0">
                  <a:latin typeface="Corbel" panose="020B0503020204020204" pitchFamily="34" charset="0"/>
                </a:rPr>
                <a:t>Metacognition—thinking about one’s own thinking– is widely linked to self-regulated learning and higher achievement. }.  {Define feedback literacy} {scaffolding to help students build feedback literacy. } </a:t>
              </a:r>
            </a:p>
            <a:p>
              <a:endParaRPr lang="en-US" sz="4457" dirty="0">
                <a:latin typeface="Corbel" panose="020B0503020204020204" pitchFamily="34" charset="0"/>
              </a:endParaRPr>
            </a:p>
            <a:p>
              <a:r>
                <a:rPr lang="en-US" sz="4457" dirty="0">
                  <a:latin typeface="Corbel" panose="020B0503020204020204" pitchFamily="34" charset="0"/>
                </a:rPr>
                <a:t>The current study </a:t>
              </a:r>
            </a:p>
            <a:p>
              <a:endParaRPr lang="en-US" sz="4457" dirty="0">
                <a:latin typeface="Corbel" panose="020B0503020204020204" pitchFamily="34" charset="0"/>
              </a:endParaRPr>
            </a:p>
          </p:txBody>
        </p:sp>
      </p:grpSp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20275756"/>
              </p:ext>
            </p:extLst>
          </p:nvPr>
        </p:nvGraphicFramePr>
        <p:xfrm>
          <a:off x="29130959" y="17038346"/>
          <a:ext cx="13175281" cy="903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728D519E-1613-A67D-FDB6-1DCB244F474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41706"/>
            <a:ext cx="43926369" cy="5434924"/>
            <a:chOff x="0" y="3938955"/>
            <a:chExt cx="43926369" cy="5434924"/>
          </a:xfrm>
        </p:grpSpPr>
        <p:sp>
          <p:nvSpPr>
            <p:cNvPr id="4" name="Rectangle 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3938955"/>
              <a:ext cx="43926369" cy="5434924"/>
            </a:xfrm>
            <a:prstGeom prst="rect">
              <a:avLst/>
            </a:prstGeom>
            <a:solidFill>
              <a:srgbClr val="4B2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TextBox 31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4684210"/>
              <a:ext cx="43891200" cy="4124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Corbel" panose="020B0503020204020204" pitchFamily="34" charset="0"/>
                </a:rPr>
                <a:t>Unlocking Feedback Generalization: </a:t>
              </a:r>
            </a:p>
            <a:p>
              <a:pPr algn="ctr"/>
              <a:r>
                <a:rPr lang="en-US" sz="8800" dirty="0">
                  <a:solidFill>
                    <a:schemeClr val="bg1"/>
                  </a:solidFill>
                  <a:latin typeface="Corbel" panose="020B0503020204020204" pitchFamily="34" charset="0"/>
                </a:rPr>
                <a:t>The Relationship Between Metacognition, Feedback Viewing and Repeated Mistakes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orbel" panose="020B0503020204020204" pitchFamily="34" charset="0"/>
                </a:rPr>
                <a:t> </a:t>
              </a:r>
            </a:p>
            <a:p>
              <a:pPr algn="ctr"/>
              <a:r>
                <a:rPr lang="en-US" sz="6600" dirty="0">
                  <a:solidFill>
                    <a:schemeClr val="bg1"/>
                  </a:solidFill>
                  <a:latin typeface="Corbel" panose="020B0503020204020204" pitchFamily="34" charset="0"/>
                </a:rPr>
                <a:t>Xinhui Zhang, Sydney Wood, Victoria Cross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8981395" y="27362520"/>
            <a:ext cx="8948917" cy="415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71" b="1" dirty="0">
                <a:latin typeface="+mj-lt"/>
              </a:rPr>
              <a:t>References</a:t>
            </a:r>
          </a:p>
          <a:p>
            <a:endParaRPr lang="en-US" sz="3771" dirty="0"/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one</a:t>
            </a:r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two</a:t>
            </a:r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three</a:t>
            </a:r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four</a:t>
            </a:r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five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EAEA5B-A51B-F076-E948-70C53C026D3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42898" y="12745757"/>
            <a:ext cx="13085309" cy="10457622"/>
            <a:chOff x="342898" y="13294397"/>
            <a:chExt cx="13085309" cy="10457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5F773-02BD-F9E8-B74D-49497B271D1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2898" y="13294397"/>
              <a:ext cx="11364686" cy="114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857" dirty="0">
                  <a:latin typeface="Corbel" panose="020B0503020204020204" pitchFamily="34" charset="0"/>
                </a:rPr>
                <a:t>Predictions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0E2089-BA8F-FA78-34A9-68948773FA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8800" y="14967306"/>
              <a:ext cx="12956722" cy="878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sz="4457" dirty="0"/>
                <a:t>Hypothesis 1: Overall, students repeat a smaller percentage of mistakes on questions that are repeatedly tested.</a:t>
              </a:r>
            </a:p>
            <a:p>
              <a:pPr marL="685800" indent="-68580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sz="4457" dirty="0"/>
                <a:t>Hypothesis 2: Students who view feedback repeat a smaller percentage of  mistakes on subsequent exams than those who did not view feedback.</a:t>
              </a:r>
            </a:p>
            <a:p>
              <a:pPr marL="685800" indent="-68580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sz="4457" dirty="0"/>
                <a:t>Hypothesis 3: Controlling for feedback viewing, students in the intervention group repeat a smaller percentage of mistakes on exams after the intervention compared to before the intervention and compared to students who did not opt in to the intervention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00B810-2EED-E3D7-BA0A-700134F578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486" y="14500497"/>
              <a:ext cx="12956721" cy="3787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4154C-8C33-9112-7A23-E2A2745920D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08541" y="23319840"/>
            <a:ext cx="13213898" cy="9359654"/>
            <a:chOff x="208541" y="22161600"/>
            <a:chExt cx="13213898" cy="9359654"/>
          </a:xfrm>
        </p:grpSpPr>
        <p:sp>
          <p:nvSpPr>
            <p:cNvPr id="12" name="TextBox 11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5717" y="22161600"/>
              <a:ext cx="11364686" cy="114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857" dirty="0">
                  <a:latin typeface="Corbel" panose="020B0503020204020204" pitchFamily="34" charset="0"/>
                </a:rPr>
                <a:t>Methods</a:t>
              </a:r>
            </a:p>
          </p:txBody>
        </p:sp>
        <p:sp>
          <p:nvSpPr>
            <p:cNvPr id="17" name="Rectangle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5717" y="23300851"/>
              <a:ext cx="11634107" cy="4494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F1AB25-8610-4AC1-BB7E-AB78D5A7154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8541" y="23879162"/>
              <a:ext cx="13213898" cy="76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60" b="1" dirty="0">
                  <a:latin typeface="Corbel" panose="020B0503020204020204" pitchFamily="34" charset="0"/>
                </a:rPr>
                <a:t>Participants</a:t>
              </a:r>
              <a:r>
                <a:rPr lang="en-US" sz="4460" dirty="0">
                  <a:latin typeface="Corbel" panose="020B0503020204020204" pitchFamily="34" charset="0"/>
                </a:rPr>
                <a:t>: 3</a:t>
              </a:r>
              <a:r>
                <a:rPr lang="en-US" altLang="zh-CN" sz="4460" dirty="0">
                  <a:latin typeface="Corbel" panose="020B0503020204020204" pitchFamily="34" charset="0"/>
                </a:rPr>
                <a:t>70</a:t>
              </a:r>
              <a:r>
                <a:rPr lang="en-US" sz="4460" dirty="0">
                  <a:latin typeface="Corbel" panose="020B0503020204020204" pitchFamily="34" charset="0"/>
                </a:rPr>
                <a:t> undergraduates in a research method course.</a:t>
              </a:r>
            </a:p>
            <a:p>
              <a:r>
                <a:rPr lang="en-US" sz="4460" b="1" dirty="0">
                  <a:latin typeface="Corbel" panose="020B0503020204020204" pitchFamily="34" charset="0"/>
                </a:rPr>
                <a:t>Intervention</a:t>
              </a:r>
              <a:r>
                <a:rPr lang="en-US" sz="4460" dirty="0">
                  <a:latin typeface="Corbel" panose="020B0503020204020204" pitchFamily="34" charset="0"/>
                </a:rPr>
                <a:t>: Optional metacognitive exam corrections after Exam 3.</a:t>
              </a:r>
            </a:p>
            <a:p>
              <a:r>
                <a:rPr lang="en-US" sz="4460" b="1" dirty="0">
                  <a:latin typeface="Corbel" panose="020B0503020204020204" pitchFamily="34" charset="0"/>
                </a:rPr>
                <a:t>Measure</a:t>
              </a:r>
              <a:r>
                <a:rPr lang="en-US" sz="4460" dirty="0">
                  <a:latin typeface="Corbel" panose="020B0503020204020204" pitchFamily="34" charset="0"/>
                </a:rPr>
                <a:t>:</a:t>
              </a:r>
            </a:p>
            <a:p>
              <a:pPr marL="587821" indent="-587821">
                <a:buFont typeface="Arial" panose="020B0604020202020204" pitchFamily="34" charset="0"/>
                <a:buChar char="•"/>
              </a:pPr>
              <a:r>
                <a:rPr lang="en-US" sz="4460" dirty="0">
                  <a:solidFill>
                    <a:srgbClr val="404040"/>
                  </a:solidFill>
                  <a:latin typeface="Corbel" panose="020B0503020204020204" pitchFamily="34" charset="0"/>
                </a:rPr>
                <a:t>Repeated mistakes (matched rubric items across scaffolded exams).</a:t>
              </a:r>
            </a:p>
            <a:p>
              <a:r>
                <a:rPr lang="en-US" sz="4460" b="1" dirty="0">
                  <a:solidFill>
                    <a:srgbClr val="404040"/>
                  </a:solidFill>
                  <a:latin typeface="Corbel" panose="020B0503020204020204" pitchFamily="34" charset="0"/>
                </a:rPr>
                <a:t>Analysis</a:t>
              </a:r>
              <a:r>
                <a:rPr lang="en-US" sz="4460" dirty="0">
                  <a:solidFill>
                    <a:srgbClr val="404040"/>
                  </a:solidFill>
                  <a:latin typeface="Corbel" panose="020B0503020204020204" pitchFamily="34" charset="0"/>
                </a:rPr>
                <a:t>: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460" dirty="0">
                  <a:solidFill>
                    <a:srgbClr val="404040"/>
                  </a:solidFill>
                  <a:latin typeface="Corbel" panose="020B0503020204020204" pitchFamily="34" charset="0"/>
                </a:rPr>
                <a:t>Two Multilevel mixed-effects models estimated with Restricted Maximum Likelihood and Satterthwaite's t-test method</a:t>
              </a:r>
            </a:p>
          </p:txBody>
        </p:sp>
      </p:grpSp>
      <p:pic>
        <p:nvPicPr>
          <p:cNvPr id="3" name="Picture 2" descr="A graph with blue squares&#10;&#10;AI-generated content may be incorrect.">
            <a:extLst>
              <a:ext uri="{FF2B5EF4-FFF2-40B4-BE49-F238E27FC236}">
                <a16:creationId xmlns:a16="http://schemas.microsoft.com/office/drawing/2014/main" id="{90029794-C450-E2AB-3AE3-4D56F3AAA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588" y="7532864"/>
            <a:ext cx="12435865" cy="749809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C6BBDD-099E-0AB1-7DD8-C40F0FD1022F}"/>
              </a:ext>
            </a:extLst>
          </p:cNvPr>
          <p:cNvSpPr/>
          <p:nvPr/>
        </p:nvSpPr>
        <p:spPr>
          <a:xfrm>
            <a:off x="14605906" y="15788640"/>
            <a:ext cx="13039454" cy="1493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Comment on non-normal distribution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B4CA81-167F-19A2-A9A4-72E60813D322}"/>
              </a:ext>
            </a:extLst>
          </p:cNvPr>
          <p:cNvGrpSpPr/>
          <p:nvPr/>
        </p:nvGrpSpPr>
        <p:grpSpPr>
          <a:xfrm>
            <a:off x="29010975" y="5690670"/>
            <a:ext cx="14720206" cy="1438231"/>
            <a:chOff x="29010975" y="5690670"/>
            <a:chExt cx="14720206" cy="14382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808E9C-A563-32D1-2709-6CD034221FB9}"/>
                </a:ext>
              </a:extLst>
            </p:cNvPr>
            <p:cNvSpPr txBox="1"/>
            <p:nvPr/>
          </p:nvSpPr>
          <p:spPr>
            <a:xfrm>
              <a:off x="29133795" y="5690670"/>
              <a:ext cx="11364686" cy="114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857" dirty="0">
                  <a:latin typeface="+mj-lt"/>
                </a:rPr>
                <a:t>Sample Demographics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9C0289-92A5-ED49-542F-F93D80A6C97A}"/>
                </a:ext>
              </a:extLst>
            </p:cNvPr>
            <p:cNvSpPr/>
            <p:nvPr/>
          </p:nvSpPr>
          <p:spPr>
            <a:xfrm>
              <a:off x="29010975" y="6838228"/>
              <a:ext cx="14720206" cy="2906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CF3C72-6D92-97D8-7544-51B2E8C9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959" y="7462927"/>
            <a:ext cx="12676068" cy="79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02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213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Sydney Wood</cp:lastModifiedBy>
  <cp:revision>1</cp:revision>
  <dcterms:created xsi:type="dcterms:W3CDTF">2022-02-25T16:05:18Z</dcterms:created>
  <dcterms:modified xsi:type="dcterms:W3CDTF">2025-04-29T02:26:42Z</dcterms:modified>
</cp:coreProperties>
</file>