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0116800" cy="18288000"/>
  <p:notesSz cx="6858000" cy="9144000"/>
  <p:defaultTextStyle>
    <a:defPPr>
      <a:defRPr lang="en-US"/>
    </a:defPPr>
    <a:lvl1pPr marL="0" algn="l" defTabSz="1843430" rtl="0" eaLnBrk="1" latinLnBrk="0" hangingPunct="1">
      <a:defRPr sz="3629" kern="1200">
        <a:solidFill>
          <a:schemeClr val="tx1"/>
        </a:solidFill>
        <a:latin typeface="+mn-lt"/>
        <a:ea typeface="+mn-ea"/>
        <a:cs typeface="+mn-cs"/>
      </a:defRPr>
    </a:lvl1pPr>
    <a:lvl2pPr marL="921715" algn="l" defTabSz="1843430" rtl="0" eaLnBrk="1" latinLnBrk="0" hangingPunct="1">
      <a:defRPr sz="3629" kern="1200">
        <a:solidFill>
          <a:schemeClr val="tx1"/>
        </a:solidFill>
        <a:latin typeface="+mn-lt"/>
        <a:ea typeface="+mn-ea"/>
        <a:cs typeface="+mn-cs"/>
      </a:defRPr>
    </a:lvl2pPr>
    <a:lvl3pPr marL="1843430" algn="l" defTabSz="1843430" rtl="0" eaLnBrk="1" latinLnBrk="0" hangingPunct="1">
      <a:defRPr sz="3629" kern="1200">
        <a:solidFill>
          <a:schemeClr val="tx1"/>
        </a:solidFill>
        <a:latin typeface="+mn-lt"/>
        <a:ea typeface="+mn-ea"/>
        <a:cs typeface="+mn-cs"/>
      </a:defRPr>
    </a:lvl3pPr>
    <a:lvl4pPr marL="2765146" algn="l" defTabSz="1843430" rtl="0" eaLnBrk="1" latinLnBrk="0" hangingPunct="1">
      <a:defRPr sz="3629" kern="1200">
        <a:solidFill>
          <a:schemeClr val="tx1"/>
        </a:solidFill>
        <a:latin typeface="+mn-lt"/>
        <a:ea typeface="+mn-ea"/>
        <a:cs typeface="+mn-cs"/>
      </a:defRPr>
    </a:lvl4pPr>
    <a:lvl5pPr marL="3686861" algn="l" defTabSz="1843430" rtl="0" eaLnBrk="1" latinLnBrk="0" hangingPunct="1">
      <a:defRPr sz="3629" kern="1200">
        <a:solidFill>
          <a:schemeClr val="tx1"/>
        </a:solidFill>
        <a:latin typeface="+mn-lt"/>
        <a:ea typeface="+mn-ea"/>
        <a:cs typeface="+mn-cs"/>
      </a:defRPr>
    </a:lvl5pPr>
    <a:lvl6pPr marL="4608576" algn="l" defTabSz="1843430" rtl="0" eaLnBrk="1" latinLnBrk="0" hangingPunct="1">
      <a:defRPr sz="3629" kern="1200">
        <a:solidFill>
          <a:schemeClr val="tx1"/>
        </a:solidFill>
        <a:latin typeface="+mn-lt"/>
        <a:ea typeface="+mn-ea"/>
        <a:cs typeface="+mn-cs"/>
      </a:defRPr>
    </a:lvl6pPr>
    <a:lvl7pPr marL="5530291" algn="l" defTabSz="1843430" rtl="0" eaLnBrk="1" latinLnBrk="0" hangingPunct="1">
      <a:defRPr sz="3629" kern="1200">
        <a:solidFill>
          <a:schemeClr val="tx1"/>
        </a:solidFill>
        <a:latin typeface="+mn-lt"/>
        <a:ea typeface="+mn-ea"/>
        <a:cs typeface="+mn-cs"/>
      </a:defRPr>
    </a:lvl7pPr>
    <a:lvl8pPr marL="6452006" algn="l" defTabSz="1843430" rtl="0" eaLnBrk="1" latinLnBrk="0" hangingPunct="1">
      <a:defRPr sz="3629" kern="1200">
        <a:solidFill>
          <a:schemeClr val="tx1"/>
        </a:solidFill>
        <a:latin typeface="+mn-lt"/>
        <a:ea typeface="+mn-ea"/>
        <a:cs typeface="+mn-cs"/>
      </a:defRPr>
    </a:lvl8pPr>
    <a:lvl9pPr marL="7373722" algn="l" defTabSz="1843430"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3" d="100"/>
          <a:sy n="33" d="100"/>
        </p:scale>
        <p:origin x="17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Sum of ID Reference Number </c:v>
                </c:pt>
              </c:strCache>
            </c:strRef>
          </c:tx>
          <c:spPr>
            <a:solidFill>
              <a:schemeClr val="accent1"/>
            </a:solidFill>
            <a:ln>
              <a:noFill/>
            </a:ln>
            <a:effectLst/>
            <a:sp3d/>
          </c:spPr>
          <c:invertIfNegative val="0"/>
          <c:dPt>
            <c:idx val="4"/>
            <c:invertIfNegative val="0"/>
            <c:bubble3D val="0"/>
            <c:spPr>
              <a:solidFill>
                <a:schemeClr val="accent5">
                  <a:lumMod val="60000"/>
                  <a:lumOff val="40000"/>
                </a:schemeClr>
              </a:solidFill>
              <a:ln>
                <a:noFill/>
              </a:ln>
              <a:effectLst/>
              <a:sp3d/>
            </c:spPr>
          </c:dPt>
          <c:dPt>
            <c:idx val="8"/>
            <c:invertIfNegative val="0"/>
            <c:bubble3D val="0"/>
            <c:spPr>
              <a:solidFill>
                <a:srgbClr val="FF0000"/>
              </a:solidFill>
              <a:ln>
                <a:noFill/>
              </a:ln>
              <a:effectLst/>
              <a:sp3d/>
            </c:spPr>
          </c:dPt>
          <c:cat>
            <c:strRef>
              <c:f>Sheet1!$A$2:$A$10</c:f>
              <c:strCache>
                <c:ptCount val="9"/>
                <c:pt idx="0">
                  <c:v>1</c:v>
                </c:pt>
                <c:pt idx="1">
                  <c:v>2</c:v>
                </c:pt>
                <c:pt idx="2">
                  <c:v>3</c:v>
                </c:pt>
                <c:pt idx="3">
                  <c:v>4</c:v>
                </c:pt>
                <c:pt idx="4">
                  <c:v>5</c:v>
                </c:pt>
                <c:pt idx="5">
                  <c:v>6</c:v>
                </c:pt>
                <c:pt idx="6">
                  <c:v>8</c:v>
                </c:pt>
                <c:pt idx="7">
                  <c:v>(blank)</c:v>
                </c:pt>
                <c:pt idx="8">
                  <c:v>Grand Total</c:v>
                </c:pt>
              </c:strCache>
            </c:strRef>
          </c:cat>
          <c:val>
            <c:numRef>
              <c:f>Sheet1!$B$2:$B$10</c:f>
              <c:numCache>
                <c:formatCode>General</c:formatCode>
                <c:ptCount val="9"/>
                <c:pt idx="0">
                  <c:v>30274240</c:v>
                </c:pt>
                <c:pt idx="1">
                  <c:v>26338766</c:v>
                </c:pt>
                <c:pt idx="2">
                  <c:v>55363948</c:v>
                </c:pt>
                <c:pt idx="3">
                  <c:v>53940828</c:v>
                </c:pt>
                <c:pt idx="4">
                  <c:v>43019634</c:v>
                </c:pt>
                <c:pt idx="5">
                  <c:v>55961859</c:v>
                </c:pt>
                <c:pt idx="6">
                  <c:v>9999604</c:v>
                </c:pt>
                <c:pt idx="7">
                  <c:v>1472926</c:v>
                </c:pt>
                <c:pt idx="8">
                  <c:v>276371805</c:v>
                </c:pt>
              </c:numCache>
            </c:numRef>
          </c:val>
        </c:ser>
        <c:ser>
          <c:idx val="2"/>
          <c:order val="1"/>
          <c:tx>
            <c:strRef>
              <c:f>Sheet1!$D$1</c:f>
              <c:strCache>
                <c:ptCount val="1"/>
                <c:pt idx="0">
                  <c:v>Column2</c:v>
                </c:pt>
              </c:strCache>
            </c:strRef>
          </c:tx>
          <c:spPr>
            <a:solidFill>
              <a:schemeClr val="accent3"/>
            </a:solidFill>
            <a:ln>
              <a:noFill/>
            </a:ln>
            <a:effectLst/>
            <a:sp3d/>
          </c:spPr>
          <c:invertIfNegative val="0"/>
          <c:cat>
            <c:strRef>
              <c:f>Sheet1!$A$2:$A$10</c:f>
              <c:strCache>
                <c:ptCount val="9"/>
                <c:pt idx="0">
                  <c:v>1</c:v>
                </c:pt>
                <c:pt idx="1">
                  <c:v>2</c:v>
                </c:pt>
                <c:pt idx="2">
                  <c:v>3</c:v>
                </c:pt>
                <c:pt idx="3">
                  <c:v>4</c:v>
                </c:pt>
                <c:pt idx="4">
                  <c:v>5</c:v>
                </c:pt>
                <c:pt idx="5">
                  <c:v>6</c:v>
                </c:pt>
                <c:pt idx="6">
                  <c:v>8</c:v>
                </c:pt>
                <c:pt idx="7">
                  <c:v>(blank)</c:v>
                </c:pt>
                <c:pt idx="8">
                  <c:v>Grand Total</c:v>
                </c:pt>
              </c:strCache>
            </c:strRef>
          </c:cat>
          <c:val>
            <c:numRef>
              <c:f>Sheet1!$D$2:$D$10</c:f>
              <c:numCache>
                <c:formatCode>General</c:formatCode>
                <c:ptCount val="9"/>
              </c:numCache>
            </c:numRef>
          </c:val>
        </c:ser>
        <c:dLbls>
          <c:showLegendKey val="0"/>
          <c:showVal val="0"/>
          <c:showCatName val="0"/>
          <c:showSerName val="0"/>
          <c:showPercent val="0"/>
          <c:showBubbleSize val="0"/>
        </c:dLbls>
        <c:gapWidth val="150"/>
        <c:shape val="box"/>
        <c:axId val="260371072"/>
        <c:axId val="260371456"/>
        <c:axId val="0"/>
      </c:bar3DChart>
      <c:catAx>
        <c:axId val="2603710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0371456"/>
        <c:crosses val="autoZero"/>
        <c:auto val="1"/>
        <c:lblAlgn val="ctr"/>
        <c:lblOffset val="100"/>
        <c:noMultiLvlLbl val="0"/>
      </c:catAx>
      <c:valAx>
        <c:axId val="26037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0371072"/>
        <c:crosses val="autoZero"/>
        <c:crossBetween val="between"/>
      </c:valAx>
      <c:spPr>
        <a:noFill/>
        <a:ln>
          <a:noFill/>
        </a:ln>
        <a:effectLst/>
      </c:spPr>
    </c:plotArea>
    <c:legend>
      <c:legendPos val="b"/>
      <c:layout>
        <c:manualLayout>
          <c:xMode val="edge"/>
          <c:yMode val="edge"/>
          <c:x val="0.20735508236591438"/>
          <c:y val="0.94868118026255743"/>
          <c:w val="0.77878950340481345"/>
          <c:h val="5.13188197374425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 of ID Reference Number </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Sheet1!$A$2:$A$9</c:f>
              <c:strCache>
                <c:ptCount val="4"/>
                <c:pt idx="0">
                  <c:v>1st Qtr</c:v>
                </c:pt>
                <c:pt idx="1">
                  <c:v>2nd Qtr</c:v>
                </c:pt>
                <c:pt idx="2">
                  <c:v>3rd Qtr</c:v>
                </c:pt>
                <c:pt idx="3">
                  <c:v>4th Qtr</c:v>
                </c:pt>
              </c:strCache>
            </c:strRef>
          </c:cat>
          <c:val>
            <c:numRef>
              <c:f>Sheet1!$B$2:$B$9</c:f>
              <c:numCache>
                <c:formatCode>General</c:formatCode>
                <c:ptCount val="8"/>
                <c:pt idx="0">
                  <c:v>2513</c:v>
                </c:pt>
                <c:pt idx="1">
                  <c:v>2196</c:v>
                </c:pt>
                <c:pt idx="2">
                  <c:v>4782</c:v>
                </c:pt>
                <c:pt idx="3">
                  <c:v>4563</c:v>
                </c:pt>
                <c:pt idx="4">
                  <c:v>3820</c:v>
                </c:pt>
                <c:pt idx="5">
                  <c:v>4748</c:v>
                </c:pt>
                <c:pt idx="6">
                  <c:v>786</c:v>
                </c:pt>
                <c:pt idx="7">
                  <c:v>102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992968"/>
            <a:ext cx="17099280" cy="6366933"/>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514600" y="9605435"/>
            <a:ext cx="15087600" cy="4415365"/>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896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22348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973667"/>
            <a:ext cx="433768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83031" y="973667"/>
            <a:ext cx="12761595" cy="154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6946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17671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4559305"/>
            <a:ext cx="17350740" cy="7607299"/>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372554" y="12238572"/>
            <a:ext cx="17350740" cy="4000499"/>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A4710-609C-466B-9A9D-8E51E26C7325}"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23388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83030" y="4868333"/>
            <a:ext cx="854964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184130" y="4868333"/>
            <a:ext cx="854964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6A4710-609C-466B-9A9D-8E51E26C7325}"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209967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973671"/>
            <a:ext cx="1735074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85652" y="4483101"/>
            <a:ext cx="8510348" cy="219709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385652" y="6680200"/>
            <a:ext cx="8510348"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184131" y="4483101"/>
            <a:ext cx="8552260" cy="219709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184131" y="6680200"/>
            <a:ext cx="8552260"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6A4710-609C-466B-9A9D-8E51E26C7325}"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5965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6A4710-609C-466B-9A9D-8E51E26C7325}"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54584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A4710-609C-466B-9A9D-8E51E26C7325}"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184661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219200"/>
            <a:ext cx="6488192" cy="426720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8552260" y="2633138"/>
            <a:ext cx="10184130" cy="12996333"/>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85650" y="5486400"/>
            <a:ext cx="6488192" cy="10164235"/>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A4710-609C-466B-9A9D-8E51E26C7325}"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44760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219200"/>
            <a:ext cx="6488192" cy="426720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52260" y="2633138"/>
            <a:ext cx="10184130" cy="12996333"/>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385650" y="5486400"/>
            <a:ext cx="6488192" cy="10164235"/>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A4710-609C-466B-9A9D-8E51E26C7325}"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424652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973671"/>
            <a:ext cx="1735074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83030" y="4868333"/>
            <a:ext cx="17350740" cy="11603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83030" y="16950271"/>
            <a:ext cx="4526280" cy="973667"/>
          </a:xfrm>
          <a:prstGeom prst="rect">
            <a:avLst/>
          </a:prstGeom>
        </p:spPr>
        <p:txBody>
          <a:bodyPr vert="horz" lIns="91440" tIns="45720" rIns="91440" bIns="45720" rtlCol="0" anchor="ctr"/>
          <a:lstStyle>
            <a:lvl1pPr algn="l">
              <a:defRPr sz="2640">
                <a:solidFill>
                  <a:schemeClr val="tx1">
                    <a:tint val="75000"/>
                  </a:schemeClr>
                </a:solidFill>
              </a:defRPr>
            </a:lvl1pPr>
          </a:lstStyle>
          <a:p>
            <a:fld id="{BA6A4710-609C-466B-9A9D-8E51E26C7325}" type="datetimeFigureOut">
              <a:rPr lang="en-US" smtClean="0"/>
              <a:t>2/2/2025</a:t>
            </a:fld>
            <a:endParaRPr lang="en-US"/>
          </a:p>
        </p:txBody>
      </p:sp>
      <p:sp>
        <p:nvSpPr>
          <p:cNvPr id="5" name="Footer Placeholder 4"/>
          <p:cNvSpPr>
            <a:spLocks noGrp="1"/>
          </p:cNvSpPr>
          <p:nvPr>
            <p:ph type="ftr" sz="quarter" idx="3"/>
          </p:nvPr>
        </p:nvSpPr>
        <p:spPr>
          <a:xfrm>
            <a:off x="6663690" y="16950271"/>
            <a:ext cx="6789420" cy="973667"/>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6950271"/>
            <a:ext cx="4526280" cy="973667"/>
          </a:xfrm>
          <a:prstGeom prst="rect">
            <a:avLst/>
          </a:prstGeom>
        </p:spPr>
        <p:txBody>
          <a:bodyPr vert="horz" lIns="91440" tIns="45720" rIns="91440" bIns="45720" rtlCol="0" anchor="ctr"/>
          <a:lstStyle>
            <a:lvl1pPr algn="r">
              <a:defRPr sz="2640">
                <a:solidFill>
                  <a:schemeClr val="tx1">
                    <a:tint val="75000"/>
                  </a:schemeClr>
                </a:solidFill>
              </a:defRPr>
            </a:lvl1pPr>
          </a:lstStyle>
          <a:p>
            <a:fld id="{75153935-3CC6-421C-BFCC-9497DC1AC43F}" type="slidenum">
              <a:rPr lang="en-US" smtClean="0"/>
              <a:t>‹#›</a:t>
            </a:fld>
            <a:endParaRPr lang="en-US"/>
          </a:p>
        </p:txBody>
      </p:sp>
    </p:spTree>
    <p:extLst>
      <p:ext uri="{BB962C8B-B14F-4D97-AF65-F5344CB8AC3E}">
        <p14:creationId xmlns:p14="http://schemas.microsoft.com/office/powerpoint/2010/main" val="1061757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p:cNvSpPr txBox="1"/>
          <p:nvPr/>
        </p:nvSpPr>
        <p:spPr>
          <a:xfrm>
            <a:off x="4200525" y="257175"/>
            <a:ext cx="13344525" cy="707886"/>
          </a:xfrm>
          <a:prstGeom prst="rect">
            <a:avLst/>
          </a:prstGeom>
          <a:noFill/>
        </p:spPr>
        <p:txBody>
          <a:bodyPr wrap="square" rtlCol="0">
            <a:spAutoFit/>
          </a:bodyPr>
          <a:lstStyle/>
          <a:p>
            <a:r>
              <a:rPr lang="en-US" sz="4000" b="1" i="1" u="sng" dirty="0" smtClean="0">
                <a:solidFill>
                  <a:schemeClr val="accent5">
                    <a:lumMod val="50000"/>
                  </a:schemeClr>
                </a:solidFill>
              </a:rPr>
              <a:t>Police Arrests : Most Common Crimes in The World</a:t>
            </a:r>
            <a:endParaRPr lang="en-US" sz="4000" b="1" i="1" u="sng" dirty="0">
              <a:solidFill>
                <a:schemeClr val="accent5">
                  <a:lumMod val="50000"/>
                </a:schemeClr>
              </a:solidFill>
            </a:endParaRPr>
          </a:p>
        </p:txBody>
      </p:sp>
      <p:sp>
        <p:nvSpPr>
          <p:cNvPr id="10" name="Rounded Rectangle 9"/>
          <p:cNvSpPr/>
          <p:nvPr/>
        </p:nvSpPr>
        <p:spPr>
          <a:xfrm>
            <a:off x="4486275" y="1400175"/>
            <a:ext cx="11029950" cy="522922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43450" y="1943100"/>
            <a:ext cx="5600700" cy="4524315"/>
          </a:xfrm>
          <a:prstGeom prst="rect">
            <a:avLst/>
          </a:prstGeom>
          <a:noFill/>
        </p:spPr>
        <p:txBody>
          <a:bodyPr wrap="square" rtlCol="0">
            <a:spAutoFit/>
          </a:bodyPr>
          <a:lstStyle/>
          <a:p>
            <a:r>
              <a:rPr lang="en-US" sz="3200" dirty="0"/>
              <a:t>Police arrests play a crucial role in maintaining law and order.</a:t>
            </a:r>
          </a:p>
          <a:p>
            <a:r>
              <a:rPr lang="en-US" sz="3200" dirty="0"/>
              <a:t>The most common reasons for arrests include violent crimes, drug offenses, theft, and other law violations.</a:t>
            </a:r>
          </a:p>
          <a:p>
            <a:r>
              <a:rPr lang="en-US" sz="3200" dirty="0"/>
              <a:t>Understanding arrest trends helps in crime prevention and </a:t>
            </a:r>
            <a:r>
              <a:rPr lang="en-US" sz="3200" dirty="0" smtClean="0"/>
              <a:t>policymaking.</a:t>
            </a:r>
            <a:endParaRPr lang="en-US" sz="32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1325" y="1646681"/>
            <a:ext cx="4572000" cy="4820734"/>
          </a:xfrm>
          <a:prstGeom prst="rect">
            <a:avLst/>
          </a:prstGeom>
        </p:spPr>
      </p:pic>
      <p:sp>
        <p:nvSpPr>
          <p:cNvPr id="16" name="TextBox 15"/>
          <p:cNvSpPr txBox="1"/>
          <p:nvPr/>
        </p:nvSpPr>
        <p:spPr>
          <a:xfrm>
            <a:off x="4886325" y="10620708"/>
            <a:ext cx="3857625" cy="7911140"/>
          </a:xfrm>
          <a:prstGeom prst="rect">
            <a:avLst/>
          </a:prstGeom>
          <a:noFill/>
        </p:spPr>
        <p:txBody>
          <a:bodyPr wrap="square" rtlCol="0">
            <a:spAutoFit/>
          </a:bodyPr>
          <a:lstStyle/>
          <a:p>
            <a:r>
              <a:rPr lang="en-US" dirty="0" smtClean="0"/>
              <a:t>The </a:t>
            </a:r>
            <a:r>
              <a:rPr lang="en-US" dirty="0"/>
              <a:t>bar chart on the right visually represents these numbers, with each district labeled along the x-axis and the sum of incidents plotted on the y-axis. The "Grand Total" has the highest bar, indicating the total sum of incidents across all districts</a:t>
            </a:r>
            <a:r>
              <a:rPr lang="en-US" dirty="0" smtClean="0"/>
              <a:t>.</a:t>
            </a:r>
            <a:endParaRPr lang="en-US" dirty="0"/>
          </a:p>
        </p:txBody>
      </p:sp>
      <p:graphicFrame>
        <p:nvGraphicFramePr>
          <p:cNvPr id="20" name="Chart 19"/>
          <p:cNvGraphicFramePr/>
          <p:nvPr>
            <p:extLst>
              <p:ext uri="{D42A27DB-BD31-4B8C-83A1-F6EECF244321}">
                <p14:modId xmlns:p14="http://schemas.microsoft.com/office/powerpoint/2010/main" val="3039803369"/>
              </p:ext>
            </p:extLst>
          </p:nvPr>
        </p:nvGraphicFramePr>
        <p:xfrm>
          <a:off x="1" y="965062"/>
          <a:ext cx="4200524" cy="5064263"/>
        </p:xfrm>
        <a:graphic>
          <a:graphicData uri="http://schemas.openxmlformats.org/drawingml/2006/chart">
            <c:chart xmlns:c="http://schemas.openxmlformats.org/drawingml/2006/chart" xmlns:r="http://schemas.openxmlformats.org/officeDocument/2006/relationships" r:id="rId3"/>
          </a:graphicData>
        </a:graphic>
      </p:graphicFrame>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7064515"/>
            <a:ext cx="4571999" cy="3708260"/>
          </a:xfrm>
          <a:prstGeom prst="rect">
            <a:avLst/>
          </a:prstGeom>
          <a:ln>
            <a:noFill/>
          </a:ln>
          <a:effectLst>
            <a:softEdge rad="112500"/>
          </a:effectLst>
        </p:spPr>
      </p:pic>
      <p:sp>
        <p:nvSpPr>
          <p:cNvPr id="23" name="TextBox 22"/>
          <p:cNvSpPr txBox="1"/>
          <p:nvPr/>
        </p:nvSpPr>
        <p:spPr>
          <a:xfrm>
            <a:off x="214313" y="6000751"/>
            <a:ext cx="4400550" cy="12379030"/>
          </a:xfrm>
          <a:prstGeom prst="rect">
            <a:avLst/>
          </a:prstGeom>
          <a:noFill/>
        </p:spPr>
        <p:txBody>
          <a:bodyPr wrap="square" rtlCol="0">
            <a:spAutoFit/>
          </a:bodyPr>
          <a:lstStyle/>
          <a:p>
            <a:r>
              <a:rPr lang="en-US" dirty="0">
                <a:solidFill>
                  <a:schemeClr val="accent2">
                    <a:lumMod val="75000"/>
                  </a:schemeClr>
                </a:solidFill>
              </a:rPr>
              <a:t>Insights from the Data:</a:t>
            </a:r>
          </a:p>
          <a:p>
            <a:r>
              <a:rPr lang="en-US" dirty="0"/>
              <a:t>A specific crime type contributes significantly to overall arrests.</a:t>
            </a:r>
          </a:p>
          <a:p>
            <a:r>
              <a:rPr lang="en-US" dirty="0"/>
              <a:t>There may be racial disparities in arrests.</a:t>
            </a:r>
          </a:p>
          <a:p>
            <a:r>
              <a:rPr lang="en-US" dirty="0"/>
              <a:t>The role of law enforcement in addressing these issues.</a:t>
            </a:r>
            <a:br>
              <a:rPr lang="en-US" dirty="0"/>
            </a:br>
            <a:endParaRPr lang="en-US" dirty="0"/>
          </a:p>
          <a:p>
            <a:r>
              <a:rPr lang="en-US" dirty="0">
                <a:solidFill>
                  <a:schemeClr val="accent2">
                    <a:lumMod val="75000"/>
                  </a:schemeClr>
                </a:solidFill>
              </a:rPr>
              <a:t>Future Considerations</a:t>
            </a:r>
            <a:r>
              <a:rPr lang="en-US" dirty="0"/>
              <a:t>:</a:t>
            </a:r>
          </a:p>
          <a:p>
            <a:r>
              <a:rPr lang="en-US" dirty="0"/>
              <a:t>Possible reforms to reduce crime and unnecessary arrests.</a:t>
            </a:r>
            <a:br>
              <a:rPr lang="en-US" dirty="0"/>
            </a:br>
            <a:r>
              <a:rPr lang="en-US" dirty="0"/>
              <a:t>Community programs to address underlying causes of crime.</a:t>
            </a:r>
          </a:p>
          <a:p>
            <a:endParaRPr lang="en-US" dirty="0"/>
          </a:p>
        </p:txBody>
      </p:sp>
      <p:graphicFrame>
        <p:nvGraphicFramePr>
          <p:cNvPr id="28" name="Chart 27"/>
          <p:cNvGraphicFramePr/>
          <p:nvPr>
            <p:extLst>
              <p:ext uri="{D42A27DB-BD31-4B8C-83A1-F6EECF244321}">
                <p14:modId xmlns:p14="http://schemas.microsoft.com/office/powerpoint/2010/main" val="3433308138"/>
              </p:ext>
            </p:extLst>
          </p:nvPr>
        </p:nvGraphicFramePr>
        <p:xfrm>
          <a:off x="8743949" y="13287374"/>
          <a:ext cx="5772151" cy="4543425"/>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p:cNvSpPr txBox="1"/>
          <p:nvPr/>
        </p:nvSpPr>
        <p:spPr>
          <a:xfrm>
            <a:off x="15667671" y="965061"/>
            <a:ext cx="4471987" cy="7911140"/>
          </a:xfrm>
          <a:prstGeom prst="rect">
            <a:avLst/>
          </a:prstGeom>
          <a:noFill/>
        </p:spPr>
        <p:txBody>
          <a:bodyPr wrap="square" rtlCol="0">
            <a:spAutoFit/>
          </a:bodyPr>
          <a:lstStyle/>
          <a:p>
            <a:r>
              <a:rPr lang="en-US" dirty="0"/>
              <a:t>Police arrests play a crucial role in maintaining law and order.</a:t>
            </a:r>
          </a:p>
          <a:p>
            <a:r>
              <a:rPr lang="en-US" dirty="0"/>
              <a:t>The most common reasons for arrests include violent crimes, drug offenses, theft, and other law violations.</a:t>
            </a:r>
          </a:p>
          <a:p>
            <a:r>
              <a:rPr lang="en-US" dirty="0"/>
              <a:t>Understanding arrest trends helps in crime prevention and policymaking</a:t>
            </a:r>
            <a:r>
              <a:rPr lang="en-US" dirty="0" smtClean="0"/>
              <a:t>.</a:t>
            </a:r>
            <a:endParaRPr lang="en-US" dirty="0"/>
          </a:p>
        </p:txBody>
      </p:sp>
      <p:sp>
        <p:nvSpPr>
          <p:cNvPr id="31" name="TextBox 30"/>
          <p:cNvSpPr txBox="1"/>
          <p:nvPr/>
        </p:nvSpPr>
        <p:spPr>
          <a:xfrm>
            <a:off x="9458325" y="6713921"/>
            <a:ext cx="4943475" cy="6794168"/>
          </a:xfrm>
          <a:prstGeom prst="rect">
            <a:avLst/>
          </a:prstGeom>
          <a:noFill/>
        </p:spPr>
        <p:txBody>
          <a:bodyPr wrap="square" rtlCol="0">
            <a:spAutoFit/>
          </a:bodyPr>
          <a:lstStyle/>
          <a:p>
            <a:r>
              <a:rPr lang="en-US" dirty="0"/>
              <a:t>Police arrests occur worldwide as part of law enforcement operations to maintain order, enforce laws, and protect citizens. The reasons for arrests vary by country and can include crimes such as theft, fraud, assault, drug-related offenses, and political activism</a:t>
            </a:r>
            <a:r>
              <a:rPr lang="en-US" dirty="0" smtClean="0"/>
              <a:t>.</a:t>
            </a:r>
            <a:endParaRPr lang="en-US" dirty="0"/>
          </a:p>
        </p:txBody>
      </p:sp>
      <p:sp>
        <p:nvSpPr>
          <p:cNvPr id="32" name="TextBox 31"/>
          <p:cNvSpPr txBox="1"/>
          <p:nvPr/>
        </p:nvSpPr>
        <p:spPr>
          <a:xfrm>
            <a:off x="14744700" y="11090345"/>
            <a:ext cx="5172075" cy="6235681"/>
          </a:xfrm>
          <a:prstGeom prst="rect">
            <a:avLst/>
          </a:prstGeom>
          <a:noFill/>
        </p:spPr>
        <p:txBody>
          <a:bodyPr wrap="square" rtlCol="0">
            <a:spAutoFit/>
          </a:bodyPr>
          <a:lstStyle/>
          <a:p>
            <a:r>
              <a:rPr lang="en-US" dirty="0"/>
              <a:t>The bar chart on the right visually represents these numbers, with each district labeled along the x-axis and the sum of incidents plotted on the y-axis. The "Grand Total" has the highest bar, indicating the total sum of incidents across all districts</a:t>
            </a:r>
          </a:p>
        </p:txBody>
      </p:sp>
    </p:spTree>
    <p:extLst>
      <p:ext uri="{BB962C8B-B14F-4D97-AF65-F5344CB8AC3E}">
        <p14:creationId xmlns:p14="http://schemas.microsoft.com/office/powerpoint/2010/main" val="91410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275</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2025-02-01T12:29:15Z</dcterms:created>
  <dcterms:modified xsi:type="dcterms:W3CDTF">2025-02-02T12:26:34Z</dcterms:modified>
</cp:coreProperties>
</file>