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34E46-FADE-B4AE-FCC5-7FFEC134C2EB}" v="406" dt="2024-12-07T00:36:20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0D25F-99C2-4543-B154-D7FBACF66B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CD2EC-E63F-4B38-AF3E-95A93F189B1F}">
      <dgm:prSet/>
      <dgm:spPr/>
      <dgm:t>
        <a:bodyPr/>
        <a:lstStyle/>
        <a:p>
          <a:r>
            <a:rPr lang="en-US" dirty="0"/>
            <a:t>Mean, St Dev, Range of Numerical Data</a:t>
          </a:r>
        </a:p>
      </dgm:t>
    </dgm:pt>
    <dgm:pt modelId="{07202B65-17B3-43CE-98EB-56AB022B6A87}" type="parTrans" cxnId="{5BDF4C62-AD16-4B7D-9C7E-97F9872501AB}">
      <dgm:prSet/>
      <dgm:spPr/>
      <dgm:t>
        <a:bodyPr/>
        <a:lstStyle/>
        <a:p>
          <a:endParaRPr lang="en-US"/>
        </a:p>
      </dgm:t>
    </dgm:pt>
    <dgm:pt modelId="{BC08F972-994C-403F-9243-4C62A30082A9}" type="sibTrans" cxnId="{5BDF4C62-AD16-4B7D-9C7E-97F9872501AB}">
      <dgm:prSet/>
      <dgm:spPr/>
      <dgm:t>
        <a:bodyPr/>
        <a:lstStyle/>
        <a:p>
          <a:endParaRPr lang="en-US"/>
        </a:p>
      </dgm:t>
    </dgm:pt>
    <dgm:pt modelId="{C727A66A-1C63-4115-826A-01EFBB86D7EB}">
      <dgm:prSet/>
      <dgm:spPr/>
      <dgm:t>
        <a:bodyPr/>
        <a:lstStyle/>
        <a:p>
          <a:r>
            <a:rPr lang="en-US" dirty="0"/>
            <a:t>Relationships Between Continuous and Categorical Data</a:t>
          </a:r>
        </a:p>
      </dgm:t>
    </dgm:pt>
    <dgm:pt modelId="{DCB7CE8B-124A-4317-9795-520F13125652}" type="parTrans" cxnId="{4EE329CC-403F-4767-8E97-CCF4AC501871}">
      <dgm:prSet/>
      <dgm:spPr/>
      <dgm:t>
        <a:bodyPr/>
        <a:lstStyle/>
        <a:p>
          <a:endParaRPr lang="en-US"/>
        </a:p>
      </dgm:t>
    </dgm:pt>
    <dgm:pt modelId="{12E2F8B7-85ED-485E-B43E-E7811089AF14}" type="sibTrans" cxnId="{4EE329CC-403F-4767-8E97-CCF4AC501871}">
      <dgm:prSet/>
      <dgm:spPr/>
      <dgm:t>
        <a:bodyPr/>
        <a:lstStyle/>
        <a:p>
          <a:endParaRPr lang="en-US"/>
        </a:p>
      </dgm:t>
    </dgm:pt>
    <dgm:pt modelId="{C3EF0F7A-B00F-40EF-A2E6-B92EDE1EB5B4}">
      <dgm:prSet/>
      <dgm:spPr/>
      <dgm:t>
        <a:bodyPr/>
        <a:lstStyle/>
        <a:p>
          <a:r>
            <a:rPr lang="en-US" dirty="0"/>
            <a:t>Machine Learning </a:t>
          </a:r>
          <a:r>
            <a:rPr lang="en-US" dirty="0">
              <a:latin typeface="Seaford"/>
            </a:rPr>
            <a:t>Algorithm</a:t>
          </a:r>
          <a:endParaRPr lang="en-US" dirty="0"/>
        </a:p>
      </dgm:t>
    </dgm:pt>
    <dgm:pt modelId="{A77F4474-280E-4A2A-9C24-2FACE79EA6AC}" type="parTrans" cxnId="{60F69CA3-6407-4415-A7AE-5F18A9B02EED}">
      <dgm:prSet/>
      <dgm:spPr/>
      <dgm:t>
        <a:bodyPr/>
        <a:lstStyle/>
        <a:p>
          <a:endParaRPr lang="en-US"/>
        </a:p>
      </dgm:t>
    </dgm:pt>
    <dgm:pt modelId="{9BE67B98-7163-4F06-9D0F-E27DD6BF87C1}" type="sibTrans" cxnId="{60F69CA3-6407-4415-A7AE-5F18A9B02EED}">
      <dgm:prSet/>
      <dgm:spPr/>
      <dgm:t>
        <a:bodyPr/>
        <a:lstStyle/>
        <a:p>
          <a:endParaRPr lang="en-US"/>
        </a:p>
      </dgm:t>
    </dgm:pt>
    <dgm:pt modelId="{60C61864-C9E0-448C-91A2-A26917E1016C}" type="pres">
      <dgm:prSet presAssocID="{5330D25F-99C2-4543-B154-D7FBACF66B2E}" presName="root" presStyleCnt="0">
        <dgm:presLayoutVars>
          <dgm:dir/>
          <dgm:resizeHandles val="exact"/>
        </dgm:presLayoutVars>
      </dgm:prSet>
      <dgm:spPr/>
    </dgm:pt>
    <dgm:pt modelId="{D3853007-C769-4A93-8F20-80FBCC3A6B90}" type="pres">
      <dgm:prSet presAssocID="{A99CD2EC-E63F-4B38-AF3E-95A93F189B1F}" presName="compNode" presStyleCnt="0"/>
      <dgm:spPr/>
    </dgm:pt>
    <dgm:pt modelId="{5BE48248-1BF4-4FE5-8C6A-817710C8787F}" type="pres">
      <dgm:prSet presAssocID="{A99CD2EC-E63F-4B38-AF3E-95A93F189B1F}" presName="bgRect" presStyleLbl="bgShp" presStyleIdx="0" presStyleCnt="3"/>
      <dgm:spPr/>
    </dgm:pt>
    <dgm:pt modelId="{7D723278-0CB2-48FC-9C2F-CD316B61E748}" type="pres">
      <dgm:prSet presAssocID="{A99CD2EC-E63F-4B38-AF3E-95A93F189B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3432575-727E-471F-A9F2-B912DA208D81}" type="pres">
      <dgm:prSet presAssocID="{A99CD2EC-E63F-4B38-AF3E-95A93F189B1F}" presName="spaceRect" presStyleCnt="0"/>
      <dgm:spPr/>
    </dgm:pt>
    <dgm:pt modelId="{FF338023-C11B-4FA5-915D-0A4984E65EB2}" type="pres">
      <dgm:prSet presAssocID="{A99CD2EC-E63F-4B38-AF3E-95A93F189B1F}" presName="parTx" presStyleLbl="revTx" presStyleIdx="0" presStyleCnt="3">
        <dgm:presLayoutVars>
          <dgm:chMax val="0"/>
          <dgm:chPref val="0"/>
        </dgm:presLayoutVars>
      </dgm:prSet>
      <dgm:spPr/>
    </dgm:pt>
    <dgm:pt modelId="{CA8FA201-F37D-489E-BD5B-DD98958F324F}" type="pres">
      <dgm:prSet presAssocID="{BC08F972-994C-403F-9243-4C62A30082A9}" presName="sibTrans" presStyleCnt="0"/>
      <dgm:spPr/>
    </dgm:pt>
    <dgm:pt modelId="{045EF836-F18E-4A9F-83BA-8B2243E366CB}" type="pres">
      <dgm:prSet presAssocID="{C727A66A-1C63-4115-826A-01EFBB86D7EB}" presName="compNode" presStyleCnt="0"/>
      <dgm:spPr/>
    </dgm:pt>
    <dgm:pt modelId="{E1A1C7C2-0EAB-4BFA-AE52-A9A536B662C2}" type="pres">
      <dgm:prSet presAssocID="{C727A66A-1C63-4115-826A-01EFBB86D7EB}" presName="bgRect" presStyleLbl="bgShp" presStyleIdx="1" presStyleCnt="3"/>
      <dgm:spPr/>
    </dgm:pt>
    <dgm:pt modelId="{0363C724-E5D0-4D30-A7B5-A14BBC45084E}" type="pres">
      <dgm:prSet presAssocID="{C727A66A-1C63-4115-826A-01EFBB86D7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84C3FF-7733-44F6-B033-84D2F6A54364}" type="pres">
      <dgm:prSet presAssocID="{C727A66A-1C63-4115-826A-01EFBB86D7EB}" presName="spaceRect" presStyleCnt="0"/>
      <dgm:spPr/>
    </dgm:pt>
    <dgm:pt modelId="{C746E7FB-523B-4B49-91E2-7F2BBEFCA24A}" type="pres">
      <dgm:prSet presAssocID="{C727A66A-1C63-4115-826A-01EFBB86D7EB}" presName="parTx" presStyleLbl="revTx" presStyleIdx="1" presStyleCnt="3">
        <dgm:presLayoutVars>
          <dgm:chMax val="0"/>
          <dgm:chPref val="0"/>
        </dgm:presLayoutVars>
      </dgm:prSet>
      <dgm:spPr/>
    </dgm:pt>
    <dgm:pt modelId="{F0C77FFA-7788-4132-92EE-C8C8DF0AE9FD}" type="pres">
      <dgm:prSet presAssocID="{12E2F8B7-85ED-485E-B43E-E7811089AF14}" presName="sibTrans" presStyleCnt="0"/>
      <dgm:spPr/>
    </dgm:pt>
    <dgm:pt modelId="{85A8E0DD-EF3B-4883-9FFE-025CE1BF4A0F}" type="pres">
      <dgm:prSet presAssocID="{C3EF0F7A-B00F-40EF-A2E6-B92EDE1EB5B4}" presName="compNode" presStyleCnt="0"/>
      <dgm:spPr/>
    </dgm:pt>
    <dgm:pt modelId="{7F50A8F0-299A-419B-BFD9-29C1F9698E72}" type="pres">
      <dgm:prSet presAssocID="{C3EF0F7A-B00F-40EF-A2E6-B92EDE1EB5B4}" presName="bgRect" presStyleLbl="bgShp" presStyleIdx="2" presStyleCnt="3"/>
      <dgm:spPr/>
    </dgm:pt>
    <dgm:pt modelId="{C5232365-210D-4B48-8CF5-E38BA1CA93C3}" type="pres">
      <dgm:prSet presAssocID="{C3EF0F7A-B00F-40EF-A2E6-B92EDE1EB5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6BCB62-5DD1-4A93-BAA6-6E24ED437926}" type="pres">
      <dgm:prSet presAssocID="{C3EF0F7A-B00F-40EF-A2E6-B92EDE1EB5B4}" presName="spaceRect" presStyleCnt="0"/>
      <dgm:spPr/>
    </dgm:pt>
    <dgm:pt modelId="{8EF74941-0AF0-4653-B42F-F22CB02DDB92}" type="pres">
      <dgm:prSet presAssocID="{C3EF0F7A-B00F-40EF-A2E6-B92EDE1EB5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B9CC0E-359A-4C0C-A6E3-D7911D7837EA}" type="presOf" srcId="{5330D25F-99C2-4543-B154-D7FBACF66B2E}" destId="{60C61864-C9E0-448C-91A2-A26917E1016C}" srcOrd="0" destOrd="0" presId="urn:microsoft.com/office/officeart/2018/2/layout/IconVerticalSolidList"/>
    <dgm:cxn modelId="{5BDF4C62-AD16-4B7D-9C7E-97F9872501AB}" srcId="{5330D25F-99C2-4543-B154-D7FBACF66B2E}" destId="{A99CD2EC-E63F-4B38-AF3E-95A93F189B1F}" srcOrd="0" destOrd="0" parTransId="{07202B65-17B3-43CE-98EB-56AB022B6A87}" sibTransId="{BC08F972-994C-403F-9243-4C62A30082A9}"/>
    <dgm:cxn modelId="{58D5D847-CADB-4568-9A01-503F4F02CBDA}" type="presOf" srcId="{A99CD2EC-E63F-4B38-AF3E-95A93F189B1F}" destId="{FF338023-C11B-4FA5-915D-0A4984E65EB2}" srcOrd="0" destOrd="0" presId="urn:microsoft.com/office/officeart/2018/2/layout/IconVerticalSolidList"/>
    <dgm:cxn modelId="{751C7D79-3ECC-406D-84D4-ACA433C1D5F1}" type="presOf" srcId="{C727A66A-1C63-4115-826A-01EFBB86D7EB}" destId="{C746E7FB-523B-4B49-91E2-7F2BBEFCA24A}" srcOrd="0" destOrd="0" presId="urn:microsoft.com/office/officeart/2018/2/layout/IconVerticalSolidList"/>
    <dgm:cxn modelId="{CE326281-DF90-4861-BE7D-119E54B22BB8}" type="presOf" srcId="{C3EF0F7A-B00F-40EF-A2E6-B92EDE1EB5B4}" destId="{8EF74941-0AF0-4653-B42F-F22CB02DDB92}" srcOrd="0" destOrd="0" presId="urn:microsoft.com/office/officeart/2018/2/layout/IconVerticalSolidList"/>
    <dgm:cxn modelId="{60F69CA3-6407-4415-A7AE-5F18A9B02EED}" srcId="{5330D25F-99C2-4543-B154-D7FBACF66B2E}" destId="{C3EF0F7A-B00F-40EF-A2E6-B92EDE1EB5B4}" srcOrd="2" destOrd="0" parTransId="{A77F4474-280E-4A2A-9C24-2FACE79EA6AC}" sibTransId="{9BE67B98-7163-4F06-9D0F-E27DD6BF87C1}"/>
    <dgm:cxn modelId="{4EE329CC-403F-4767-8E97-CCF4AC501871}" srcId="{5330D25F-99C2-4543-B154-D7FBACF66B2E}" destId="{C727A66A-1C63-4115-826A-01EFBB86D7EB}" srcOrd="1" destOrd="0" parTransId="{DCB7CE8B-124A-4317-9795-520F13125652}" sibTransId="{12E2F8B7-85ED-485E-B43E-E7811089AF14}"/>
    <dgm:cxn modelId="{884183F5-89EF-4CE5-ADFB-80098D94D465}" type="presParOf" srcId="{60C61864-C9E0-448C-91A2-A26917E1016C}" destId="{D3853007-C769-4A93-8F20-80FBCC3A6B90}" srcOrd="0" destOrd="0" presId="urn:microsoft.com/office/officeart/2018/2/layout/IconVerticalSolidList"/>
    <dgm:cxn modelId="{C5732284-7466-4A7C-8ED7-C962D1883BE9}" type="presParOf" srcId="{D3853007-C769-4A93-8F20-80FBCC3A6B90}" destId="{5BE48248-1BF4-4FE5-8C6A-817710C8787F}" srcOrd="0" destOrd="0" presId="urn:microsoft.com/office/officeart/2018/2/layout/IconVerticalSolidList"/>
    <dgm:cxn modelId="{C27CB995-DD06-407E-B7D5-0BA96BDF3177}" type="presParOf" srcId="{D3853007-C769-4A93-8F20-80FBCC3A6B90}" destId="{7D723278-0CB2-48FC-9C2F-CD316B61E748}" srcOrd="1" destOrd="0" presId="urn:microsoft.com/office/officeart/2018/2/layout/IconVerticalSolidList"/>
    <dgm:cxn modelId="{6CC7F51A-A601-4448-B3B9-8BB41667E934}" type="presParOf" srcId="{D3853007-C769-4A93-8F20-80FBCC3A6B90}" destId="{73432575-727E-471F-A9F2-B912DA208D81}" srcOrd="2" destOrd="0" presId="urn:microsoft.com/office/officeart/2018/2/layout/IconVerticalSolidList"/>
    <dgm:cxn modelId="{C5CA9F77-8374-4440-A5A2-043795F5F4D2}" type="presParOf" srcId="{D3853007-C769-4A93-8F20-80FBCC3A6B90}" destId="{FF338023-C11B-4FA5-915D-0A4984E65EB2}" srcOrd="3" destOrd="0" presId="urn:microsoft.com/office/officeart/2018/2/layout/IconVerticalSolidList"/>
    <dgm:cxn modelId="{B85ADFB8-8FC8-4249-B00A-D37E7AB2D152}" type="presParOf" srcId="{60C61864-C9E0-448C-91A2-A26917E1016C}" destId="{CA8FA201-F37D-489E-BD5B-DD98958F324F}" srcOrd="1" destOrd="0" presId="urn:microsoft.com/office/officeart/2018/2/layout/IconVerticalSolidList"/>
    <dgm:cxn modelId="{986F052D-FE6A-4B2C-A7E2-418B552A5661}" type="presParOf" srcId="{60C61864-C9E0-448C-91A2-A26917E1016C}" destId="{045EF836-F18E-4A9F-83BA-8B2243E366CB}" srcOrd="2" destOrd="0" presId="urn:microsoft.com/office/officeart/2018/2/layout/IconVerticalSolidList"/>
    <dgm:cxn modelId="{25BF53D4-ED00-4FFD-97BB-7EFF569A74E9}" type="presParOf" srcId="{045EF836-F18E-4A9F-83BA-8B2243E366CB}" destId="{E1A1C7C2-0EAB-4BFA-AE52-A9A536B662C2}" srcOrd="0" destOrd="0" presId="urn:microsoft.com/office/officeart/2018/2/layout/IconVerticalSolidList"/>
    <dgm:cxn modelId="{7C424D4F-BBF5-4FC4-85A1-7D3DE45379A0}" type="presParOf" srcId="{045EF836-F18E-4A9F-83BA-8B2243E366CB}" destId="{0363C724-E5D0-4D30-A7B5-A14BBC45084E}" srcOrd="1" destOrd="0" presId="urn:microsoft.com/office/officeart/2018/2/layout/IconVerticalSolidList"/>
    <dgm:cxn modelId="{6E699C02-ECF1-4161-A0DB-49A3EF62236A}" type="presParOf" srcId="{045EF836-F18E-4A9F-83BA-8B2243E366CB}" destId="{3D84C3FF-7733-44F6-B033-84D2F6A54364}" srcOrd="2" destOrd="0" presId="urn:microsoft.com/office/officeart/2018/2/layout/IconVerticalSolidList"/>
    <dgm:cxn modelId="{C82AC2BF-31B5-47C9-B9E2-6965D4575E18}" type="presParOf" srcId="{045EF836-F18E-4A9F-83BA-8B2243E366CB}" destId="{C746E7FB-523B-4B49-91E2-7F2BBEFCA24A}" srcOrd="3" destOrd="0" presId="urn:microsoft.com/office/officeart/2018/2/layout/IconVerticalSolidList"/>
    <dgm:cxn modelId="{EB0AF360-F40A-4B27-9BF6-FCFCB37E0DA4}" type="presParOf" srcId="{60C61864-C9E0-448C-91A2-A26917E1016C}" destId="{F0C77FFA-7788-4132-92EE-C8C8DF0AE9FD}" srcOrd="3" destOrd="0" presId="urn:microsoft.com/office/officeart/2018/2/layout/IconVerticalSolidList"/>
    <dgm:cxn modelId="{BBA45914-6C3F-4B35-A653-3DB7D311BE89}" type="presParOf" srcId="{60C61864-C9E0-448C-91A2-A26917E1016C}" destId="{85A8E0DD-EF3B-4883-9FFE-025CE1BF4A0F}" srcOrd="4" destOrd="0" presId="urn:microsoft.com/office/officeart/2018/2/layout/IconVerticalSolidList"/>
    <dgm:cxn modelId="{B678C39E-7BE9-4B16-9799-F4A0C0430FA0}" type="presParOf" srcId="{85A8E0DD-EF3B-4883-9FFE-025CE1BF4A0F}" destId="{7F50A8F0-299A-419B-BFD9-29C1F9698E72}" srcOrd="0" destOrd="0" presId="urn:microsoft.com/office/officeart/2018/2/layout/IconVerticalSolidList"/>
    <dgm:cxn modelId="{CDA20DCB-26A7-43DE-AF8D-1D135F4ED3A2}" type="presParOf" srcId="{85A8E0DD-EF3B-4883-9FFE-025CE1BF4A0F}" destId="{C5232365-210D-4B48-8CF5-E38BA1CA93C3}" srcOrd="1" destOrd="0" presId="urn:microsoft.com/office/officeart/2018/2/layout/IconVerticalSolidList"/>
    <dgm:cxn modelId="{6D876174-D172-4D29-B0F4-CFAEC3FE4FFD}" type="presParOf" srcId="{85A8E0DD-EF3B-4883-9FFE-025CE1BF4A0F}" destId="{CD6BCB62-5DD1-4A93-BAA6-6E24ED437926}" srcOrd="2" destOrd="0" presId="urn:microsoft.com/office/officeart/2018/2/layout/IconVerticalSolidList"/>
    <dgm:cxn modelId="{A90DC424-932B-4CC4-92CD-538396E7584A}" type="presParOf" srcId="{85A8E0DD-EF3B-4883-9FFE-025CE1BF4A0F}" destId="{8EF74941-0AF0-4653-B42F-F22CB02DD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48248-1BF4-4FE5-8C6A-817710C8787F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23278-0CB2-48FC-9C2F-CD316B61E74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8023-C11B-4FA5-915D-0A4984E65EB2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Mean, St Dev, Range of Numerical Data</a:t>
          </a:r>
        </a:p>
      </dsp:txBody>
      <dsp:txXfrm>
        <a:off x="1842582" y="681"/>
        <a:ext cx="4990592" cy="1595309"/>
      </dsp:txXfrm>
    </dsp:sp>
    <dsp:sp modelId="{E1A1C7C2-0EAB-4BFA-AE52-A9A536B662C2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3C724-E5D0-4D30-A7B5-A14BBC45084E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6E7FB-523B-4B49-91E2-7F2BBEFCA24A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Relationships Between Continuous and Categorical Data</a:t>
          </a:r>
        </a:p>
      </dsp:txBody>
      <dsp:txXfrm>
        <a:off x="1842582" y="1994818"/>
        <a:ext cx="4990592" cy="1595309"/>
      </dsp:txXfrm>
    </dsp:sp>
    <dsp:sp modelId="{7F50A8F0-299A-419B-BFD9-29C1F9698E72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32365-210D-4B48-8CF5-E38BA1CA93C3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74941-0AF0-4653-B42F-F22CB02DDB92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Machine Learning </a:t>
          </a:r>
          <a:r>
            <a:rPr lang="en-US" sz="2500" kern="1200" dirty="0">
              <a:latin typeface="Seaford"/>
            </a:rPr>
            <a:t>Algorithm</a:t>
          </a:r>
          <a:endParaRPr lang="en-US" sz="2500" kern="1200" dirty="0"/>
        </a:p>
      </dsp:txBody>
      <dsp:txXfrm>
        <a:off x="1842582" y="3988954"/>
        <a:ext cx="4990592" cy="15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3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3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7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E33A1-4A78-10D8-ECED-3308E34B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0311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2024 US Census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Mitchell Sydlowski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University of Mount Union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DSC 140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December 6,2024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6907D-8EA5-4E22-2774-841C3D3B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Required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8DCE0D-E73E-A5C5-B4A9-B55EB950C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17011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4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A0F0-079E-43D4-4AC3-1579AF7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0" y="-226376"/>
            <a:ext cx="10634472" cy="2157984"/>
          </a:xfrm>
        </p:spPr>
        <p:txBody>
          <a:bodyPr/>
          <a:lstStyle/>
          <a:p>
            <a:r>
              <a:rPr lang="en-US" sz="4400" dirty="0"/>
              <a:t>Mean, St Dev, Range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3E1F0E-3019-2681-46D4-C624F930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44" y="1268005"/>
            <a:ext cx="6677447" cy="36333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9A55F-E3FE-2F53-D42E-8AABF396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7" y="5135520"/>
            <a:ext cx="8757079" cy="9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3A942-318F-7F7F-A0A9-3104F816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24" y="-646076"/>
            <a:ext cx="4810499" cy="2700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Continuous &amp; Categorical 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2DCDE-F7B7-6551-9C1E-C090B818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270" y="710858"/>
            <a:ext cx="4346498" cy="3133261"/>
          </a:xfrm>
          <a:prstGeom prst="rect">
            <a:avLst/>
          </a:prstGeom>
        </p:spPr>
      </p:pic>
      <p:pic>
        <p:nvPicPr>
          <p:cNvPr id="5" name="Picture 4" descr="A graph of a political code description&#10;&#10;Description automatically generated">
            <a:extLst>
              <a:ext uri="{FF2B5EF4-FFF2-40B4-BE49-F238E27FC236}">
                <a16:creationId xmlns:a16="http://schemas.microsoft.com/office/drawing/2014/main" id="{6236A58B-1707-2294-819A-B3108FF2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00" y="2274257"/>
            <a:ext cx="4542147" cy="3328910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331E45F-6E25-D905-FC50-B50F165A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59" y="4435264"/>
            <a:ext cx="6780730" cy="134080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48469C-3B54-EDE1-E352-DEBE4356F296}"/>
              </a:ext>
            </a:extLst>
          </p:cNvPr>
          <p:cNvSpPr txBox="1"/>
          <p:nvPr/>
        </p:nvSpPr>
        <p:spPr>
          <a:xfrm>
            <a:off x="938482" y="3933348"/>
            <a:ext cx="4871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Score: -0.163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CFD5A-8B4F-F5C8-91AD-0AEC42C21FF3}"/>
              </a:ext>
            </a:extLst>
          </p:cNvPr>
          <p:cNvSpPr txBox="1"/>
          <p:nvPr/>
        </p:nvSpPr>
        <p:spPr>
          <a:xfrm>
            <a:off x="7342249" y="5755109"/>
            <a:ext cx="4471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Score: -0.109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955DA-FF06-6E30-4C32-D3095B5E0D34}"/>
              </a:ext>
            </a:extLst>
          </p:cNvPr>
          <p:cNvSpPr txBox="1"/>
          <p:nvPr/>
        </p:nvSpPr>
        <p:spPr>
          <a:xfrm>
            <a:off x="552048" y="5851718"/>
            <a:ext cx="6458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Chi-Square Statistic: 68,611</a:t>
            </a:r>
          </a:p>
        </p:txBody>
      </p:sp>
    </p:spTree>
    <p:extLst>
      <p:ext uri="{BB962C8B-B14F-4D97-AF65-F5344CB8AC3E}">
        <p14:creationId xmlns:p14="http://schemas.microsoft.com/office/powerpoint/2010/main" val="393032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727D-2613-F29F-57E9-F38D90D9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9347310" cy="1375390"/>
          </a:xfrm>
        </p:spPr>
        <p:txBody>
          <a:bodyPr/>
          <a:lstStyle/>
          <a:p>
            <a:r>
              <a:rPr lang="en-US" sz="5400" dirty="0"/>
              <a:t>Machine Learning </a:t>
            </a:r>
            <a:r>
              <a:rPr lang="en-US" sz="5400" dirty="0">
                <a:latin typeface="Seaford"/>
                <a:ea typeface="Calibri"/>
                <a:cs typeface="Calibri"/>
              </a:rPr>
              <a:t>Algorithm</a:t>
            </a:r>
          </a:p>
        </p:txBody>
      </p:sp>
      <p:pic>
        <p:nvPicPr>
          <p:cNvPr id="4" name="Content Placeholder 3" descr="A yellow and purple squares with numbers&#10;&#10;Description automatically generated">
            <a:extLst>
              <a:ext uri="{FF2B5EF4-FFF2-40B4-BE49-F238E27FC236}">
                <a16:creationId xmlns:a16="http://schemas.microsoft.com/office/drawing/2014/main" id="{47F6FE39-2551-3D32-36D0-DE499625F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4" y="2181860"/>
            <a:ext cx="5336831" cy="36900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CCC1B-40D8-6D83-39EB-C99608EF4A67}"/>
              </a:ext>
            </a:extLst>
          </p:cNvPr>
          <p:cNvSpPr txBox="1"/>
          <p:nvPr/>
        </p:nvSpPr>
        <p:spPr>
          <a:xfrm>
            <a:off x="607253" y="5934525"/>
            <a:ext cx="4940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Accuracy Score: 77 – 78 %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50AFF3B-42A0-8409-B41A-EAA7327E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58" y="2183799"/>
            <a:ext cx="5795061" cy="36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9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1CA5-4BB9-39AB-A831-5B9C1194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3840"/>
            <a:ext cx="10634472" cy="2157984"/>
          </a:xfrm>
        </p:spPr>
        <p:txBody>
          <a:bodyPr/>
          <a:lstStyle/>
          <a:p>
            <a:r>
              <a:rPr lang="en-US" sz="6000" dirty="0"/>
              <a:t>Research Questions:</a:t>
            </a:r>
            <a:br>
              <a:rPr lang="en-US" sz="6000" dirty="0"/>
            </a:br>
            <a:r>
              <a:rPr lang="en-US" sz="2000" dirty="0"/>
              <a:t>Which counties hold the largest and smallest percentage of each state's population?</a:t>
            </a:r>
            <a:br>
              <a:rPr lang="en-US" sz="2000" dirty="0"/>
            </a:br>
            <a:r>
              <a:rPr lang="en-US" sz="2000" dirty="0"/>
              <a:t>Based on Population, Unit Type, and Zip Code, can a ML Algorithm predict Political Code Description?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78416-51CA-76CC-C81C-A1A54E51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5" y="2634306"/>
            <a:ext cx="4434273" cy="357676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A42217-2C66-748F-2262-1EC3A70A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52" y="2825579"/>
            <a:ext cx="7086857" cy="31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450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0F3"/>
      </a:lt2>
      <a:accent1>
        <a:srgbClr val="5DB246"/>
      </a:accent1>
      <a:accent2>
        <a:srgbClr val="3BB153"/>
      </a:accent2>
      <a:accent3>
        <a:srgbClr val="46B389"/>
      </a:accent3>
      <a:accent4>
        <a:srgbClr val="3BADB1"/>
      </a:accent4>
      <a:accent5>
        <a:srgbClr val="4D8EC3"/>
      </a:accent5>
      <a:accent6>
        <a:srgbClr val="3B4AB1"/>
      </a:accent6>
      <a:hlink>
        <a:srgbClr val="A542C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LevelVTI</vt:lpstr>
      <vt:lpstr>2024 US Census Data</vt:lpstr>
      <vt:lpstr>Required Analysis</vt:lpstr>
      <vt:lpstr>Mean, St Dev, Range</vt:lpstr>
      <vt:lpstr>Continuous &amp; Categorical Data</vt:lpstr>
      <vt:lpstr>Machine Learning Algorithm</vt:lpstr>
      <vt:lpstr>Research Questions: Which counties hold the largest and smallest percentage of each state's population? Based on Population, Unit Type, and Zip Code, can a ML Algorithm predict Political Code Description?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2024-12-07T00:18:42Z</dcterms:created>
  <dcterms:modified xsi:type="dcterms:W3CDTF">2024-12-07T00:50:48Z</dcterms:modified>
</cp:coreProperties>
</file>