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E41673-6E11-0B7D-2693-3190ECAEA4D9}" v="523" dt="2024-11-27T04:01:18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4D9B8-A487-41D9-8BF2-EB0A6EB21BBF}" type="datetimeFigureOut"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6EC95-A2D6-43B3-82C3-CB2E3E29E0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39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552,339 Entries</a:t>
            </a:r>
          </a:p>
          <a:p>
            <a:r>
              <a:rPr lang="en-US" dirty="0">
                <a:ea typeface="Calibri"/>
                <a:cs typeface="Calibri"/>
              </a:rPr>
              <a:t>Consists of Numerical Data for review count, avg stars, cool, funny, and useful votes, fans, and technically sign up date, with a dash between year and month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EC95-A2D6-43B3-82C3-CB2E3E29E007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20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Cor is R's function to Pearson R Correlation. This produces a Correlation Score between two sets of data. The closer this score to 1 or –1, the more correlated the data is, the closer to 0 the less correlated it is. Typically anything between 0 and +- 0.5 is weak, 0.5 &lt; x &lt; 0.7 Moderate, and Higher than 0.7 is Strong</a:t>
            </a:r>
          </a:p>
          <a:p>
            <a:r>
              <a:rPr lang="en-US" dirty="0">
                <a:ea typeface="Calibri"/>
                <a:cs typeface="Calibri"/>
              </a:rPr>
              <a:t>The three values pictured towards the </a:t>
            </a:r>
            <a:r>
              <a:rPr lang="en-US" dirty="0" err="1">
                <a:ea typeface="Calibri"/>
                <a:cs typeface="Calibri"/>
              </a:rPr>
              <a:t>bottoom</a:t>
            </a:r>
            <a:r>
              <a:rPr lang="en-US" dirty="0">
                <a:ea typeface="Calibri"/>
                <a:cs typeface="Calibri"/>
              </a:rPr>
              <a:t> are the correlation scores between the three types of votes.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EC95-A2D6-43B3-82C3-CB2E3E29E007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76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Lm</a:t>
            </a:r>
            <a:r>
              <a:rPr lang="en-US" dirty="0">
                <a:ea typeface="Calibri"/>
                <a:cs typeface="Calibri"/>
              </a:rPr>
              <a:t> is R's "linear module" function. Takes two columns of data and provides the y intercept and slope of a line.</a:t>
            </a:r>
          </a:p>
          <a:p>
            <a:r>
              <a:rPr lang="en-US" dirty="0" err="1">
                <a:ea typeface="Calibri"/>
                <a:cs typeface="Calibri"/>
              </a:rPr>
              <a:t>Coef</a:t>
            </a:r>
            <a:r>
              <a:rPr lang="en-US" dirty="0">
                <a:ea typeface="Calibri"/>
                <a:cs typeface="Calibri"/>
              </a:rPr>
              <a:t> function to pull out the coefficients from the </a:t>
            </a:r>
            <a:r>
              <a:rPr lang="en-US" dirty="0" err="1">
                <a:ea typeface="Calibri"/>
                <a:cs typeface="Calibri"/>
              </a:rPr>
              <a:t>lm</a:t>
            </a:r>
          </a:p>
          <a:p>
            <a:r>
              <a:rPr lang="en-US" dirty="0">
                <a:ea typeface="Calibri"/>
                <a:cs typeface="Calibri"/>
              </a:rPr>
              <a:t>Assign variables to these </a:t>
            </a:r>
            <a:r>
              <a:rPr lang="en-US" dirty="0" err="1">
                <a:ea typeface="Calibri"/>
                <a:cs typeface="Calibri"/>
              </a:rPr>
              <a:t>coeffiecients</a:t>
            </a:r>
          </a:p>
          <a:p>
            <a:r>
              <a:rPr lang="en-US" dirty="0">
                <a:ea typeface="Calibri"/>
                <a:cs typeface="Calibri"/>
              </a:rPr>
              <a:t>Print them</a:t>
            </a:r>
          </a:p>
          <a:p>
            <a:r>
              <a:rPr lang="en-US" dirty="0">
                <a:ea typeface="Calibri"/>
                <a:cs typeface="Calibri"/>
              </a:rPr>
              <a:t>Plot using </a:t>
            </a:r>
            <a:r>
              <a:rPr lang="en-US" dirty="0" err="1">
                <a:ea typeface="Calibri"/>
                <a:cs typeface="Calibri"/>
              </a:rPr>
              <a:t>ggplot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geom_point</a:t>
            </a:r>
            <a:r>
              <a:rPr lang="en-US" dirty="0">
                <a:ea typeface="Calibri"/>
                <a:cs typeface="Calibri"/>
              </a:rPr>
              <a:t> provides a scatter plot, </a:t>
            </a:r>
            <a:r>
              <a:rPr lang="en-US" dirty="0" err="1">
                <a:ea typeface="Calibri"/>
                <a:cs typeface="Calibri"/>
              </a:rPr>
              <a:t>aes</a:t>
            </a:r>
            <a:r>
              <a:rPr lang="en-US" dirty="0">
                <a:ea typeface="Calibri"/>
                <a:cs typeface="Calibri"/>
              </a:rPr>
              <a:t> assigns x and y values. </a:t>
            </a:r>
            <a:r>
              <a:rPr lang="en-US" dirty="0" err="1">
                <a:ea typeface="Calibri"/>
                <a:cs typeface="Calibri"/>
              </a:rPr>
              <a:t>Geom_smooth</a:t>
            </a:r>
            <a:r>
              <a:rPr lang="en-US" dirty="0">
                <a:ea typeface="Calibri"/>
                <a:cs typeface="Calibri"/>
              </a:rPr>
              <a:t> provides a line graph, pass it </a:t>
            </a:r>
            <a:r>
              <a:rPr lang="en-US" dirty="0" err="1">
                <a:ea typeface="Calibri"/>
                <a:cs typeface="Calibri"/>
              </a:rPr>
              <a:t>aes</a:t>
            </a:r>
            <a:r>
              <a:rPr lang="en-US" dirty="0">
                <a:ea typeface="Calibri"/>
                <a:cs typeface="Calibri"/>
              </a:rPr>
              <a:t> to assign the values and method="</a:t>
            </a:r>
            <a:r>
              <a:rPr lang="en-US" dirty="0" err="1">
                <a:ea typeface="Calibri"/>
                <a:cs typeface="Calibri"/>
              </a:rPr>
              <a:t>lm</a:t>
            </a:r>
            <a:r>
              <a:rPr lang="en-US" dirty="0">
                <a:ea typeface="Calibri"/>
                <a:cs typeface="Calibri"/>
              </a:rPr>
              <a:t>" and se=F as we want this line to be a linear regression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EC95-A2D6-43B3-82C3-CB2E3E29E007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60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Code is the same as pervious slide</a:t>
            </a:r>
          </a:p>
          <a:p>
            <a:r>
              <a:rPr lang="en-US" dirty="0">
                <a:ea typeface="Calibri"/>
                <a:cs typeface="Calibri"/>
              </a:rPr>
              <a:t>Moderate Correlation between Review Count and Fan 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EC95-A2D6-43B3-82C3-CB2E3E29E007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63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No correlation between Average Star Rating and Fan Count</a:t>
            </a:r>
          </a:p>
          <a:p>
            <a:r>
              <a:rPr lang="en-US" dirty="0">
                <a:ea typeface="Calibri"/>
                <a:cs typeface="Calibri"/>
              </a:rPr>
              <a:t>Same code as previous two slides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EC95-A2D6-43B3-82C3-CB2E3E29E007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61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Correlation 0.58 suggests this will help increase fan count. This will Boost popularity</a:t>
            </a:r>
          </a:p>
          <a:p>
            <a:r>
              <a:rPr lang="en-US" dirty="0">
                <a:ea typeface="Calibri"/>
                <a:cs typeface="Calibri"/>
              </a:rPr>
              <a:t>Regular Posts will also help provide an impact on a user's fans as they value their ratings and will possibly make decision on locations based on their reviews.</a:t>
            </a:r>
          </a:p>
          <a:p>
            <a:r>
              <a:rPr lang="en-US" dirty="0">
                <a:ea typeface="Calibri"/>
                <a:cs typeface="Calibri"/>
              </a:rPr>
              <a:t>The Average Star Rating a User provides has no correlation with Fan Count. A user should not be more generous in hopes of gaining more popularity.</a:t>
            </a:r>
          </a:p>
          <a:p>
            <a:r>
              <a:rPr lang="en-US" dirty="0">
                <a:ea typeface="Calibri"/>
                <a:cs typeface="Calibri"/>
              </a:rPr>
              <a:t>Cool, Funny, and Useful Votes are all strongly correlated with scores above 0.9. Have a mixture of reviews will help a user obtain all three of these votes, and more engagement will boost their </a:t>
            </a:r>
            <a:r>
              <a:rPr lang="en-US" dirty="0" err="1">
                <a:ea typeface="Calibri"/>
                <a:cs typeface="Calibri"/>
              </a:rPr>
              <a:t>ppopularity</a:t>
            </a:r>
            <a:r>
              <a:rPr lang="en-US" dirty="0"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EC95-A2D6-43B3-82C3-CB2E3E29E007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48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0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2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97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7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95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7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1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9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9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8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11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16" name="Picture 15" descr="Digital financial graph">
            <a:extLst>
              <a:ext uri="{FF2B5EF4-FFF2-40B4-BE49-F238E27FC236}">
                <a16:creationId xmlns:a16="http://schemas.microsoft.com/office/drawing/2014/main" id="{02942F3D-6EE4-01C6-1926-761BF4F608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-2"/>
          <a:stretch/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2E284DE-AB43-1296-3166-892F44A3A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5" y="701964"/>
            <a:ext cx="5370950" cy="3640303"/>
          </a:xfrm>
        </p:spPr>
        <p:txBody>
          <a:bodyPr anchor="t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Technical Report 2: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090" y="5253050"/>
            <a:ext cx="3888419" cy="96926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100">
                <a:solidFill>
                  <a:srgbClr val="FFFFFF"/>
                </a:solidFill>
              </a:rPr>
              <a:t>Mitchell Sydlowski</a:t>
            </a:r>
          </a:p>
          <a:p>
            <a:pPr>
              <a:lnSpc>
                <a:spcPct val="120000"/>
              </a:lnSpc>
            </a:pPr>
            <a:r>
              <a:rPr lang="en-US" sz="1100">
                <a:solidFill>
                  <a:srgbClr val="FFFFFF"/>
                </a:solidFill>
              </a:rPr>
              <a:t>DSC 140</a:t>
            </a:r>
          </a:p>
          <a:p>
            <a:pPr>
              <a:lnSpc>
                <a:spcPct val="120000"/>
              </a:lnSpc>
            </a:pPr>
            <a:r>
              <a:rPr lang="en-US" sz="1100">
                <a:solidFill>
                  <a:srgbClr val="FFFFFF"/>
                </a:solidFill>
              </a:rPr>
              <a:t>26 November, 2024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3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 placing stars">
            <a:extLst>
              <a:ext uri="{FF2B5EF4-FFF2-40B4-BE49-F238E27FC236}">
                <a16:creationId xmlns:a16="http://schemas.microsoft.com/office/drawing/2014/main" id="{D6E3C953-94A8-8575-8FAF-6A5E9E08D1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685" r="12035" b="4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7CA1602-DC02-C249-E5A1-43D7F9D0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r>
              <a:rPr lang="en-US" dirty="0"/>
              <a:t>Yelp User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C8A0B-04F0-9ACA-121E-DC1782B06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633236"/>
            <a:ext cx="6034187" cy="366468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User ID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Review Count</a:t>
            </a:r>
          </a:p>
          <a:p>
            <a:r>
              <a:rPr lang="en-US" dirty="0"/>
              <a:t>Avg Stars</a:t>
            </a:r>
          </a:p>
          <a:p>
            <a:r>
              <a:rPr lang="en-US" dirty="0"/>
              <a:t>Cool, Funny, and Useful Votes</a:t>
            </a:r>
          </a:p>
          <a:p>
            <a:r>
              <a:rPr lang="en-US" dirty="0"/>
              <a:t>Friends</a:t>
            </a:r>
          </a:p>
          <a:p>
            <a:r>
              <a:rPr lang="en-US" dirty="0"/>
              <a:t>Elite</a:t>
            </a:r>
          </a:p>
          <a:p>
            <a:r>
              <a:rPr lang="en-US"/>
              <a:t>Sign Up Date</a:t>
            </a:r>
            <a:endParaRPr lang="en-US" dirty="0"/>
          </a:p>
          <a:p>
            <a:r>
              <a:rPr lang="en-US" dirty="0"/>
              <a:t>Fans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9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assroom sticker progress chart">
            <a:extLst>
              <a:ext uri="{FF2B5EF4-FFF2-40B4-BE49-F238E27FC236}">
                <a16:creationId xmlns:a16="http://schemas.microsoft.com/office/drawing/2014/main" id="{A1EEC2EF-2D0E-4250-1C69-47DD73B8BB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450" r="17426" b="4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8D861D5-9376-5BAF-A4A0-7108A13DC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r>
              <a:rPr lang="en-US" dirty="0"/>
              <a:t>What Was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07542-BD23-C51D-59C7-037290EB0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633236"/>
            <a:ext cx="6034187" cy="36646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Column Names Printed</a:t>
            </a:r>
          </a:p>
          <a:p>
            <a:r>
              <a:rPr lang="en-US" dirty="0"/>
              <a:t>Pearson R Correlation Between Cool, Funny, and Useful votes</a:t>
            </a:r>
          </a:p>
          <a:p>
            <a:r>
              <a:rPr lang="en-US" dirty="0"/>
              <a:t>Linear Regression Analysis of Cool and Funny Votes</a:t>
            </a:r>
          </a:p>
          <a:p>
            <a:r>
              <a:rPr lang="en-US" dirty="0"/>
              <a:t>Determining if Writing Review Brings More Fans</a:t>
            </a:r>
          </a:p>
          <a:p>
            <a:r>
              <a:rPr lang="en-US" dirty="0"/>
              <a:t>Determining if Average Star Rating Brings More Fans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5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5BC67-CB41-D22C-CA5A-8720E6BC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6127542" cy="1097280"/>
          </a:xfrm>
        </p:spPr>
        <p:txBody>
          <a:bodyPr anchor="b">
            <a:normAutofit/>
          </a:bodyPr>
          <a:lstStyle/>
          <a:p>
            <a:r>
              <a:rPr lang="en-US" dirty="0"/>
              <a:t>Pearson R Correlation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584925A-037D-986C-B9D2-63E6D94F9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182273"/>
            <a:ext cx="6127542" cy="3892479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Content Placeholder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0BC4F716-351E-73ED-F0FF-A5E4728BF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68" y="2180968"/>
            <a:ext cx="8275690" cy="1508395"/>
          </a:xfrm>
          <a:prstGeom prst="rect">
            <a:avLst/>
          </a:prstGeom>
        </p:spPr>
      </p:pic>
      <p:pic>
        <p:nvPicPr>
          <p:cNvPr id="5" name="Picture 4" descr="A close up of words&#10;&#10;Description automatically generated">
            <a:extLst>
              <a:ext uri="{FF2B5EF4-FFF2-40B4-BE49-F238E27FC236}">
                <a16:creationId xmlns:a16="http://schemas.microsoft.com/office/drawing/2014/main" id="{4BDDEF42-15D6-A871-9F17-1C800EFD9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68" y="4125382"/>
            <a:ext cx="8265394" cy="141523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7F0166-5104-70BA-EFEB-5271B630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71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39A4C-D3FB-5AA9-6BCD-D34971C0C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70" y="1171145"/>
            <a:ext cx="10168106" cy="955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/>
              <a:t>Linear Regression – Cool &amp; Funny Votes</a:t>
            </a:r>
          </a:p>
        </p:txBody>
      </p:sp>
      <p:pic>
        <p:nvPicPr>
          <p:cNvPr id="5" name="Picture 4" descr="A graph with a line and dots&#10;&#10;Description automatically generated">
            <a:extLst>
              <a:ext uri="{FF2B5EF4-FFF2-40B4-BE49-F238E27FC236}">
                <a16:creationId xmlns:a16="http://schemas.microsoft.com/office/drawing/2014/main" id="{E37DE271-5617-D143-8BD6-74017A351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339" y="2011653"/>
            <a:ext cx="5898010" cy="4844195"/>
          </a:xfrm>
          <a:prstGeom prst="rect">
            <a:avLst/>
          </a:prstGeom>
        </p:spPr>
      </p:pic>
      <p:pic>
        <p:nvPicPr>
          <p:cNvPr id="4" name="Content Placeholder 3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5082EDA8-697A-5EFD-76EA-4D3C91A0A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7002" y="2015332"/>
            <a:ext cx="5173824" cy="162776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E0D2A5-C167-FB61-F32A-674B344F2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914400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5E30CD2-6667-20AD-FCB0-6D64CC617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6095" y="2452944"/>
            <a:ext cx="3809999" cy="26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7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F113-267F-2EF8-C533-27982649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376" y="177115"/>
            <a:ext cx="10890929" cy="109728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Determining if Writing Review Brings More Fans</a:t>
            </a:r>
            <a:endParaRPr lang="en-US" dirty="0"/>
          </a:p>
        </p:txBody>
      </p:sp>
      <p:pic>
        <p:nvPicPr>
          <p:cNvPr id="4" name="Content Placeholder 3" descr="A graph with a line and dots&#10;&#10;Description automatically generated">
            <a:extLst>
              <a:ext uri="{FF2B5EF4-FFF2-40B4-BE49-F238E27FC236}">
                <a16:creationId xmlns:a16="http://schemas.microsoft.com/office/drawing/2014/main" id="{E26D9B04-0F18-1DF9-6B36-73E6AEAAE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49225" y="1037392"/>
            <a:ext cx="6716720" cy="551234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4D4704-D87E-C2EC-9F11-65B678277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846" y="3431188"/>
            <a:ext cx="1785551" cy="356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1919CE-B386-FCF2-7597-57835B1DF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629" y="1639458"/>
            <a:ext cx="4076441" cy="253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31D4B0-8A17-D57D-3FF6-0AA21583C1EF}"/>
              </a:ext>
            </a:extLst>
          </p:cNvPr>
          <p:cNvSpPr txBox="1"/>
          <p:nvPr/>
        </p:nvSpPr>
        <p:spPr>
          <a:xfrm>
            <a:off x="603250" y="2603499"/>
            <a:ext cx="42862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Moderate to Strong(</a:t>
            </a:r>
            <a:r>
              <a:rPr lang="en-US" dirty="0" err="1"/>
              <a:t>ish</a:t>
            </a:r>
            <a:r>
              <a:rPr lang="en-US" dirty="0"/>
              <a:t>) Correlation Between Review Count and Fan Count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A407031-E89C-05A3-7AEE-CA88F7C1A0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813" y="4308475"/>
            <a:ext cx="47402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4001-B46D-4AC1-11A3-57061BF6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376" y="259493"/>
            <a:ext cx="10890929" cy="1097280"/>
          </a:xfrm>
        </p:spPr>
        <p:txBody>
          <a:bodyPr>
            <a:noAutofit/>
          </a:bodyPr>
          <a:lstStyle/>
          <a:p>
            <a:r>
              <a:rPr lang="en-US" sz="3600" dirty="0">
                <a:ea typeface="+mj-lt"/>
                <a:cs typeface="+mj-lt"/>
              </a:rPr>
              <a:t>Determining if Average Star Rating Brings More Fans</a:t>
            </a:r>
            <a:endParaRPr 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49F8C5-967D-9117-8C63-465BA154B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8236" y="3600492"/>
            <a:ext cx="2077994" cy="427337"/>
          </a:xfrm>
        </p:spPr>
      </p:pic>
      <p:pic>
        <p:nvPicPr>
          <p:cNvPr id="5" name="Picture 4" descr="A graph showing a number of stars&#10;&#10;Description automatically generated">
            <a:extLst>
              <a:ext uri="{FF2B5EF4-FFF2-40B4-BE49-F238E27FC236}">
                <a16:creationId xmlns:a16="http://schemas.microsoft.com/office/drawing/2014/main" id="{66D2DD47-45BC-9C60-6E7A-47525332C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108" y="1266567"/>
            <a:ext cx="6806514" cy="5509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8B7E81-F70F-40E3-15BF-561746DEFE74}"/>
              </a:ext>
            </a:extLst>
          </p:cNvPr>
          <p:cNvSpPr txBox="1"/>
          <p:nvPr/>
        </p:nvSpPr>
        <p:spPr>
          <a:xfrm>
            <a:off x="618984" y="2888595"/>
            <a:ext cx="41583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Very Weak to No Correlation to Users Average Star Rating and Fan Count</a:t>
            </a:r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02B97A9-F2BB-B94D-4AEB-9F0D66793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3" y="4784510"/>
            <a:ext cx="5133460" cy="199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4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5E29-FB02-8EA3-5A54-AACC9F51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 What can a Yelp user do to enhance their popularity and impact on the platform?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21F44-C19E-D7ED-A5FC-DFD54CA16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 dirty="0"/>
              <a:t>Users Can Regularly Post on Yelp: Correlation of 0.58</a:t>
            </a:r>
          </a:p>
          <a:p>
            <a:r>
              <a:rPr lang="en-US" dirty="0"/>
              <a:t>Not Pay Attention to the Star Ratings When Writing Reviews: Correlation of 0.0091</a:t>
            </a:r>
          </a:p>
          <a:p>
            <a:r>
              <a:rPr lang="en-US" dirty="0"/>
              <a:t>Provide a Mix of Reviews to Obtain Cool, Funny, and Useful Votes</a:t>
            </a:r>
          </a:p>
        </p:txBody>
      </p:sp>
    </p:spTree>
    <p:extLst>
      <p:ext uri="{BB962C8B-B14F-4D97-AF65-F5344CB8AC3E}">
        <p14:creationId xmlns:p14="http://schemas.microsoft.com/office/powerpoint/2010/main" val="411685243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RegularSeedRightStep">
      <a:dk1>
        <a:srgbClr val="000000"/>
      </a:dk1>
      <a:lt1>
        <a:srgbClr val="FFFFFF"/>
      </a:lt1>
      <a:dk2>
        <a:srgbClr val="3C2A22"/>
      </a:dk2>
      <a:lt2>
        <a:srgbClr val="E8E4E2"/>
      </a:lt2>
      <a:accent1>
        <a:srgbClr val="4D9AC3"/>
      </a:accent1>
      <a:accent2>
        <a:srgbClr val="3B57B1"/>
      </a:accent2>
      <a:accent3>
        <a:srgbClr val="624DC3"/>
      </a:accent3>
      <a:accent4>
        <a:srgbClr val="823BB1"/>
      </a:accent4>
      <a:accent5>
        <a:srgbClr val="C34DC1"/>
      </a:accent5>
      <a:accent6>
        <a:srgbClr val="B13B7E"/>
      </a:accent6>
      <a:hlink>
        <a:srgbClr val="BF6C3F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DashVTI</vt:lpstr>
      <vt:lpstr>Technical Report 2: R</vt:lpstr>
      <vt:lpstr>Yelp User Data</vt:lpstr>
      <vt:lpstr>What Was Done?</vt:lpstr>
      <vt:lpstr>Pearson R Correlation</vt:lpstr>
      <vt:lpstr>Linear Regression – Cool &amp; Funny Votes</vt:lpstr>
      <vt:lpstr>Determining if Writing Review Brings More Fans</vt:lpstr>
      <vt:lpstr>Determining if Average Star Rating Brings More Fans</vt:lpstr>
      <vt:lpstr> What can a Yelp user do to enhance their popularity and impact on the platform?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239</cp:revision>
  <dcterms:created xsi:type="dcterms:W3CDTF">2024-11-27T03:22:05Z</dcterms:created>
  <dcterms:modified xsi:type="dcterms:W3CDTF">2024-11-27T04:30:00Z</dcterms:modified>
</cp:coreProperties>
</file>