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0"/>
  </p:notesMasterIdLst>
  <p:sldIdLst>
    <p:sldId id="463" r:id="rId3"/>
    <p:sldId id="310" r:id="rId4"/>
    <p:sldId id="465" r:id="rId5"/>
    <p:sldId id="427" r:id="rId6"/>
    <p:sldId id="464" r:id="rId7"/>
    <p:sldId id="423" r:id="rId8"/>
    <p:sldId id="44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5CB11-60D8-F244-9AA1-5B1A536C5E67}" v="28" dt="2024-05-01T05:51:38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2"/>
    <p:restoredTop sz="84898"/>
  </p:normalViewPr>
  <p:slideViewPr>
    <p:cSldViewPr snapToGrid="0">
      <p:cViewPr varScale="1">
        <p:scale>
          <a:sx n="103" d="100"/>
          <a:sy n="103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CFFB2-ED7C-1B45-8092-9C6B42AF074F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E54C2-E970-D74E-A0B0-616948416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26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B1F04-EA3C-1942-9FAC-889953BAA9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06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/>
              <a:t>In line with the University of Sydney Codes of Conduct for staff and students,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87EB44-B05D-9E47-A820-97F0499A35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0923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These tutorials consist of content along with interactive components for checking and reinforcing understanding. Throughout the tutorials you will find: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Narrative, figures and illustrations;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Code exercises that you can edit and execute directly;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Quiz questions...</a:t>
            </a:r>
          </a:p>
          <a:p>
            <a:pPr algn="l"/>
            <a:r>
              <a:rPr lang="en-AU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Each tutorial automatically preserve work done within them, so if you work on a few exercises or questions and then return to the tutorial later, you can pick up right where you have left off.</a:t>
            </a:r>
          </a:p>
          <a:p>
            <a:pPr algn="l"/>
            <a:r>
              <a:rPr lang="en-AU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Each tutorial includes a Table of Contents and it reveals content one sub-section at a time: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E54C2-E970-D74E-A0B0-616948416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64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E54C2-E970-D74E-A0B0-616948416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53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7618ab1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7618ab1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AU" sz="1800" b="0" i="0" u="sng" strike="noStrike" dirty="0">
                <a:solidFill>
                  <a:srgbClr val="0078D7"/>
                </a:solidFill>
                <a:effectLst/>
                <a:latin typeface="Calibri" panose="020F0502020204030204" pitchFamily="34" charset="0"/>
              </a:rPr>
              <a:t>https://</a:t>
            </a:r>
            <a:r>
              <a:rPr lang="en-AU" sz="1800" b="0" i="0" u="sng" strike="noStrike" dirty="0" err="1">
                <a:solidFill>
                  <a:srgbClr val="0078D7"/>
                </a:solidFill>
                <a:effectLst/>
                <a:latin typeface="Calibri" panose="020F0502020204030204" pitchFamily="34" charset="0"/>
              </a:rPr>
              <a:t>redcap.sydney.edu.au</a:t>
            </a:r>
            <a:r>
              <a:rPr lang="en-AU" sz="1800" b="0" i="0" u="sng" strike="noStrike" dirty="0">
                <a:solidFill>
                  <a:srgbClr val="0078D7"/>
                </a:solidFill>
                <a:effectLst/>
                <a:latin typeface="Calibri" panose="020F0502020204030204" pitchFamily="34" charset="0"/>
              </a:rPr>
              <a:t>/surveys/?s=FJ33MYNCRR&amp;training=83&amp;training_date=2024-05-02</a:t>
            </a:r>
            <a:endParaRPr lang="en-AU" sz="1800" b="0" i="0" u="none" strike="noStrike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112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jpe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4078-F215-BAB6-D9EF-CA2556A4A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3CEEB-ED51-A191-66DA-902EC46F1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AD863-241C-B58A-2462-48CD687A4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E8FA4-C4ED-3681-92D1-C0D0D13FC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F65C8-A79E-995C-AEBD-1E4E55F3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0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E947-A7AD-6CF9-FB11-27EBC7D49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D3218-A191-7479-B3CF-21B1864B1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F4B76-7B7D-13BC-E645-4CDFE7A4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21B0E-7952-4625-474E-34E780B8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3AE17-0AAA-F394-4802-E2CADE32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9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7ED1BA-53A8-B756-D6BA-E8B22BFF8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2DA56-79D8-99A6-FEED-3FA45AF02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990C1-399D-D071-4248-A45B0D3A1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CAD7D-E15C-D75E-6A18-3FB17634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49392-36B2-F961-D799-A7E078C8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04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– White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117168" y="418355"/>
            <a:ext cx="5533811" cy="60175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4F9BD62-11D8-462A-B64E-C30BAC85B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4643FC5D-68CC-524A-A2AA-180E44A70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301ADD1-6AF0-EB4D-BFC7-6145C24D2B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45363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AB734E-09E2-4C5B-B359-F44C155BFDAF}"/>
              </a:ext>
            </a:extLst>
          </p:cNvPr>
          <p:cNvSpPr/>
          <p:nvPr userDrawn="1"/>
        </p:nvSpPr>
        <p:spPr>
          <a:xfrm>
            <a:off x="1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117169" y="0"/>
            <a:ext cx="6074833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A42B4BB-E4AF-4E77-8720-34E6A0B4EC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57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464A0A-2E52-4325-8E9A-4FE513E8B588}"/>
              </a:ext>
            </a:extLst>
          </p:cNvPr>
          <p:cNvSpPr/>
          <p:nvPr userDrawn="1"/>
        </p:nvSpPr>
        <p:spPr>
          <a:xfrm>
            <a:off x="1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1AC6F61-871E-4989-A8F8-D680373659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11" name="Picture 10" descr="A view of a city street&#10;&#10;Description automatically generated">
            <a:extLst>
              <a:ext uri="{FF2B5EF4-FFF2-40B4-BE49-F238E27FC236}">
                <a16:creationId xmlns:a16="http://schemas.microsoft.com/office/drawing/2014/main" id="{2B220021-3B22-7E45-9076-398C1519C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7169" y="0"/>
            <a:ext cx="6101635" cy="6858000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C79F5080-F28E-F44F-9B25-C31F7F3A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7867AF6-A955-C34B-B908-6464AA12DD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18275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9" name="Picture 8" descr="A picture containing outdoor, tree, sky, grass&#10;&#10;Description automatically generated">
            <a:extLst>
              <a:ext uri="{FF2B5EF4-FFF2-40B4-BE49-F238E27FC236}">
                <a16:creationId xmlns:a16="http://schemas.microsoft.com/office/drawing/2014/main" id="{8900E50B-2392-CD4C-BA60-1A5D1F6E0E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0362" y="0"/>
            <a:ext cx="6090012" cy="6858000"/>
          </a:xfrm>
          <a:prstGeom prst="rect">
            <a:avLst/>
          </a:prstGeom>
        </p:spPr>
      </p:pic>
      <p:sp>
        <p:nvSpPr>
          <p:cNvPr id="11" name="Title 8">
            <a:extLst>
              <a:ext uri="{FF2B5EF4-FFF2-40B4-BE49-F238E27FC236}">
                <a16:creationId xmlns:a16="http://schemas.microsoft.com/office/drawing/2014/main" id="{C7E383C9-FC2F-DD40-A99B-D1719CB2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A598213-522E-B64C-9CF2-29DA95C5F9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51512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11" name="Picture 10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7F04E902-5E8F-2341-BD2B-645DFE5A03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6096000" cy="687525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247765B-C297-9D4C-88A6-DD7AAB3B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6AA5A77-B4AD-FB4D-9C50-E5814553BF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7444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11" name="Picture 10" descr="A picture containing wall, indoor, ceiling, floor&#10;&#10;Description automatically generated">
            <a:extLst>
              <a:ext uri="{FF2B5EF4-FFF2-40B4-BE49-F238E27FC236}">
                <a16:creationId xmlns:a16="http://schemas.microsoft.com/office/drawing/2014/main" id="{A0E5CEAC-0663-5246-91BD-F5AF7EAADA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37784" y="1"/>
            <a:ext cx="6277905" cy="689860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812F6B4B-1723-1A4C-AF09-F05B8AB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4AA7A69-63DD-8B41-B717-35D96A7976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83771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11" name="Picture 10" descr="A view of a large building&#10;&#10;Description automatically generated">
            <a:extLst>
              <a:ext uri="{FF2B5EF4-FFF2-40B4-BE49-F238E27FC236}">
                <a16:creationId xmlns:a16="http://schemas.microsoft.com/office/drawing/2014/main" id="{B1EF443F-1551-0648-BE62-2C268A5287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37779" y="0"/>
            <a:ext cx="6254220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071A3A1C-E272-4843-89CE-EDECE6BC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24402D9-880D-8140-95EC-69FB769CC4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50940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12" name="Picture 11" descr="A view of a large window&#10;&#10;Description automatically generated">
            <a:extLst>
              <a:ext uri="{FF2B5EF4-FFF2-40B4-BE49-F238E27FC236}">
                <a16:creationId xmlns:a16="http://schemas.microsoft.com/office/drawing/2014/main" id="{420423EE-BBB8-3641-9440-EA11434269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7170" y="-1"/>
            <a:ext cx="6090012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CA20B820-D2E2-C848-9E8F-F76BE1FE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A26D019-3A8C-1B41-B128-5C22687695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0799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FEEC-7778-7813-9702-F792A4D5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BCD5A-58B5-BD35-8FDC-5F543ED18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6D3C1-B26C-BA2A-B110-8D718F0C1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40D3A-031E-2531-E37C-8FC342DA5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7C18D-5DD5-0761-5464-1549E1A2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14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12" name="Picture 11" descr="A bench in front of a building&#10;&#10;Description automatically generated">
            <a:extLst>
              <a:ext uri="{FF2B5EF4-FFF2-40B4-BE49-F238E27FC236}">
                <a16:creationId xmlns:a16="http://schemas.microsoft.com/office/drawing/2014/main" id="{9DA25CDA-EEDD-A747-B55E-843FD2345D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014"/>
          <a:stretch/>
        </p:blipFill>
        <p:spPr>
          <a:xfrm>
            <a:off x="6090360" y="-1"/>
            <a:ext cx="6101640" cy="713542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4F558B5-645F-6C4B-801D-D2071361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9DC9766-3762-D345-9507-0129C70C46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91136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11" name="Picture 10" descr="A close up of a brick building&#10;&#10;Description automatically generated">
            <a:extLst>
              <a:ext uri="{FF2B5EF4-FFF2-40B4-BE49-F238E27FC236}">
                <a16:creationId xmlns:a16="http://schemas.microsoft.com/office/drawing/2014/main" id="{42F16A81-DDB6-9744-A640-ECE9CE4414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7170" y="-1"/>
            <a:ext cx="6098447" cy="691399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3EFE137-6AA8-5146-BB5B-1B41A5B3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F42F2D-F344-4347-A77A-879196FB67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301658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1474F3C-BF30-4838-BE7E-29B6762A03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10" name="Picture 9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39EDEF0E-237F-6F49-A871-2C910D1EFA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6096000" cy="6875259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F50896C5-9111-8242-BCE0-7CC0BD50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1F6DD38-B279-FA48-AB2C-5722EABCCA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94344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1474F3C-BF30-4838-BE7E-29B6762A03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10" name="Picture 9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39EDEF0E-237F-6F49-A871-2C910D1EFA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6096000" cy="6875259"/>
          </a:xfrm>
          <a:prstGeom prst="rect">
            <a:avLst/>
          </a:prstGeom>
        </p:spPr>
      </p:pic>
      <p:pic>
        <p:nvPicPr>
          <p:cNvPr id="12" name="Picture 11" descr="A picture containing wooden, indoor, building, floor&#10;&#10;Description automatically generated">
            <a:extLst>
              <a:ext uri="{FF2B5EF4-FFF2-40B4-BE49-F238E27FC236}">
                <a16:creationId xmlns:a16="http://schemas.microsoft.com/office/drawing/2014/main" id="{A5010B32-7C91-414A-9463-50EDA9DDD9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6100763" cy="687525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B64715E0-8DEA-FB4F-A337-428CA273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DAFEEDC-1B2B-8A47-BF9E-A02A65A595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06896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B27217AD-F199-408C-87CD-6B9EAF7277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B96438B9-5925-5042-9335-CD7B46F25C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37784" y="2"/>
            <a:ext cx="6277905" cy="6857999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645BC672-5E5B-4548-A603-8A42D88B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80F6BFC-829B-8342-9BB6-B0F938D837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841580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EA2DDC0-E24B-44C0-A773-C0BEC90B3B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5" name="Picture 4" descr="A large brick building with many windows&#10;&#10;Description automatically generated">
            <a:extLst>
              <a:ext uri="{FF2B5EF4-FFF2-40B4-BE49-F238E27FC236}">
                <a16:creationId xmlns:a16="http://schemas.microsoft.com/office/drawing/2014/main" id="{D9DB67EB-CF0D-4447-8C77-9CD316FB6F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1" t="-1"/>
          <a:stretch/>
        </p:blipFill>
        <p:spPr>
          <a:xfrm>
            <a:off x="6090364" y="-1"/>
            <a:ext cx="6101637" cy="6858001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B7887FE3-B843-AB43-8133-90352A56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30898AC-7514-D64D-AAAC-3D568569E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410495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01895F3-6600-4703-81D0-F9299C9F68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9" name="Picture 8" descr="An old stone building&#10;&#10;Description automatically generated">
            <a:extLst>
              <a:ext uri="{FF2B5EF4-FFF2-40B4-BE49-F238E27FC236}">
                <a16:creationId xmlns:a16="http://schemas.microsoft.com/office/drawing/2014/main" id="{D6DC994B-465B-994A-9B9B-E5E79BD746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194" r="-2755" b="-1"/>
          <a:stretch/>
        </p:blipFill>
        <p:spPr>
          <a:xfrm rot="16200000">
            <a:off x="5695096" y="556878"/>
            <a:ext cx="6182381" cy="5575303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EEEBB5D8-B3F6-8746-82B9-1A195096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60780D3-67D5-A543-9998-77BA204467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583756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53D6B9D-DA9F-4DBB-A832-ADED78BEAC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9" name="Picture 8" descr="A picture containing building, indoor, wall&#10;&#10;Description automatically generated">
            <a:extLst>
              <a:ext uri="{FF2B5EF4-FFF2-40B4-BE49-F238E27FC236}">
                <a16:creationId xmlns:a16="http://schemas.microsoft.com/office/drawing/2014/main" id="{27B1F5B5-4B41-1F49-88EB-D146DE7759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3367" y="419101"/>
            <a:ext cx="5380568" cy="6016625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DFD74F92-37B3-394E-B202-29A8A37B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3E6C43D-9388-3A4D-8A4D-386BB2AE3A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381538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9AC8E03-D9CF-4419-A394-1206FE3124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7" name="Picture 6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41A14488-47A9-A945-B125-A2DF5ABC69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3367" y="419101"/>
            <a:ext cx="5380568" cy="601662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461E885-3D24-3E49-B4F1-F3DFEC9F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5566B4F-A041-714E-8C6B-B064CCCCFD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525020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96E9556-837F-4DA9-91CD-BD19A69947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6" name="Picture 5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5930A8DD-DC0F-AD49-94A8-52E7C1C378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3365" y="419101"/>
            <a:ext cx="5380569" cy="6016625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6A3B0B07-DCE3-B146-9B6A-3994B003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C92D8F4-96A2-874D-BF99-4E97000C7B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8477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9B76-228F-99CD-2668-859C31B9E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3C24A-FD56-7237-5E76-40C09AB13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8A222-E0DC-EC9D-C66E-C5151A8D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9CA0-4011-91A8-F494-2ED3199EB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B3DB3-BFF1-8074-1F7A-A0146321A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407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 White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96E9556-837F-4DA9-91CD-BD19A69947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9" name="Picture 8" descr="A picture containing indoor, cabinet, wall&#10;&#10;Description automatically generated">
            <a:extLst>
              <a:ext uri="{FF2B5EF4-FFF2-40B4-BE49-F238E27FC236}">
                <a16:creationId xmlns:a16="http://schemas.microsoft.com/office/drawing/2014/main" id="{89702472-5231-D549-9CEF-FFE6B3F401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3365" y="419101"/>
            <a:ext cx="5380569" cy="6016624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38858BE2-0703-F94C-AC5A-D375D26F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31B73F3-BB2F-7649-9898-67A78F7247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418945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117168" y="418355"/>
            <a:ext cx="5533811" cy="60175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4F9BD62-11D8-462A-B64E-C30BAC85B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4643FC5D-68CC-524A-A2AA-180E44A70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301ADD1-6AF0-EB4D-BFC7-6145C24D2B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7137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3605-FFBB-DF40-9F65-A763316E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5" y="408245"/>
            <a:ext cx="11235267" cy="64718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F0D4-8996-1340-9692-21C5B4DC5D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8365" y="1217279"/>
            <a:ext cx="11235265" cy="1843037"/>
          </a:xfrm>
        </p:spPr>
        <p:txBody>
          <a:bodyPr>
            <a:noAutofit/>
          </a:bodyPr>
          <a:lstStyle>
            <a:lvl1pPr fontAlgn="auto">
              <a:spcAft>
                <a:spcPts val="600"/>
              </a:spcAft>
              <a:buFont typeface="Lucida Grande"/>
              <a:buChar char="–"/>
              <a:defRPr sz="3200" b="0"/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b="1">
                <a:ea typeface="+mn-ea"/>
              </a:rPr>
              <a:t>Sub-heading bold… 24pt</a:t>
            </a:r>
          </a:p>
          <a:p>
            <a:pPr fontAlgn="auto">
              <a:spcAft>
                <a:spcPts val="450"/>
              </a:spcAft>
              <a:defRPr/>
            </a:pPr>
            <a:r>
              <a:rPr lang="en-US">
                <a:solidFill>
                  <a:prstClr val="black"/>
                </a:solidFill>
                <a:ea typeface="+mn-ea"/>
              </a:rPr>
              <a:t>Body copy… 24pt</a:t>
            </a:r>
          </a:p>
          <a:p>
            <a:pPr fontAlgn="auto">
              <a:spcAft>
                <a:spcPts val="450"/>
              </a:spcAft>
              <a:buFont typeface="Lucida Grande"/>
              <a:buChar char="–"/>
              <a:defRPr/>
            </a:pPr>
            <a:r>
              <a:rPr lang="en-US">
                <a:solidFill>
                  <a:prstClr val="black"/>
                </a:solidFill>
                <a:ea typeface="+mn-ea"/>
              </a:rPr>
              <a:t>Bullet point… 24pt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F5080A-DFFE-664C-B514-2BB0E750C95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59288708"/>
              </p:ext>
            </p:extLst>
          </p:nvPr>
        </p:nvGraphicFramePr>
        <p:xfrm>
          <a:off x="478365" y="3230564"/>
          <a:ext cx="11235264" cy="28956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745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5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5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r>
                        <a:rPr lang="en-US" sz="320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3200" baseline="0">
                          <a:latin typeface="Tw Cen MT"/>
                          <a:cs typeface="Tw Cen MT"/>
                        </a:rPr>
                        <a:t> 1</a:t>
                      </a:r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3200" baseline="0">
                          <a:latin typeface="Tw Cen MT"/>
                          <a:cs typeface="Tw Cen MT"/>
                        </a:rPr>
                        <a:t> 2</a:t>
                      </a:r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3200" baseline="0">
                          <a:latin typeface="Tw Cen MT"/>
                          <a:cs typeface="Tw Cen MT"/>
                        </a:rPr>
                        <a:t> 3</a:t>
                      </a:r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latin typeface="Tw Cen MT"/>
                          <a:cs typeface="Tw Cen MT"/>
                        </a:rPr>
                        <a:t>Body</a:t>
                      </a:r>
                      <a:r>
                        <a:rPr lang="en-US" sz="3200" baseline="0">
                          <a:latin typeface="Tw Cen MT"/>
                          <a:cs typeface="Tw Cen MT"/>
                        </a:rPr>
                        <a:t> copy</a:t>
                      </a:r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320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320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320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9020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68" y="1358902"/>
            <a:ext cx="11104033" cy="476726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  <a:lvl2pPr marL="742932" indent="-285744">
              <a:lnSpc>
                <a:spcPct val="90000"/>
              </a:lnSpc>
              <a:buFont typeface="Lucida Grande"/>
              <a:buChar char="–"/>
              <a:defRPr sz="3200"/>
            </a:lvl2pPr>
            <a:lvl3pPr>
              <a:lnSpc>
                <a:spcPct val="90000"/>
              </a:lnSpc>
              <a:defRPr sz="3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63D16220-4F50-6A45-8A5C-0AB56F7CE9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8367" y="501651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slide title </a:t>
            </a:r>
          </a:p>
        </p:txBody>
      </p:sp>
    </p:spTree>
    <p:extLst>
      <p:ext uri="{BB962C8B-B14F-4D97-AF65-F5344CB8AC3E}">
        <p14:creationId xmlns:p14="http://schemas.microsoft.com/office/powerpoint/2010/main" val="16153979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0A60416-C836-0E45-976A-13A986DE89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8367" y="501651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slide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37E35D-E929-4CDD-AFA3-DDA5D95A9F9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78367" y="1359925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BCD8866-5C79-4769-B022-E56134A505B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328833" y="1359925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896585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78367" y="1360488"/>
            <a:ext cx="5384800" cy="452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B9C7BF1-6F0E-974D-9D90-8D2E3B8614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000" y="5939717"/>
            <a:ext cx="11102401" cy="416632"/>
          </a:xfrm>
        </p:spPr>
        <p:txBody>
          <a:bodyPr lIns="0" tIns="0" rIns="0" bIns="0"/>
          <a:lstStyle>
            <a:lvl1pPr marL="0" indent="0">
              <a:buNone/>
              <a:defRPr sz="1333"/>
            </a:lvl1pPr>
          </a:lstStyle>
          <a:p>
            <a:pPr lvl="0"/>
            <a:r>
              <a:rPr lang="en-US"/>
              <a:t>* Include source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A6E8EBA-F725-4134-BDCE-9523A37EB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8367" y="501651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slide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396C485-F9F3-4645-B4AF-D94B2D37500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28833" y="1359925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318604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478367" y="1360489"/>
            <a:ext cx="5384800" cy="45253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9842CB90-B2C6-9F49-B023-F8F8398B98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8367" y="501651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CFEABC9-8CBC-4BFF-A091-0B1175D7A6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000" y="5939717"/>
            <a:ext cx="11102401" cy="416632"/>
          </a:xfrm>
        </p:spPr>
        <p:txBody>
          <a:bodyPr lIns="0" tIns="0" rIns="0" bIns="0"/>
          <a:lstStyle>
            <a:lvl1pPr marL="0" indent="0">
              <a:buNone/>
              <a:defRPr sz="1333"/>
            </a:lvl1pPr>
          </a:lstStyle>
          <a:p>
            <a:pPr lvl="0"/>
            <a:r>
              <a:rPr lang="en-US"/>
              <a:t>* Include source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C11E0B3-4BC6-4FDE-8A73-E95CF528DD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28833" y="1359925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523588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478367" y="1360489"/>
            <a:ext cx="5384800" cy="4525399"/>
          </a:xfrm>
          <a:prstGeom prst="rect">
            <a:avLst/>
          </a:prstGeom>
        </p:spPr>
        <p:txBody>
          <a:bodyPr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/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9E197AB-B83A-F542-A11A-CDE4241E8C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8367" y="501651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slide title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DEF6A8B-FE55-424B-91EF-87F23AFF3A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0000" y="5939717"/>
            <a:ext cx="11102401" cy="416632"/>
          </a:xfrm>
        </p:spPr>
        <p:txBody>
          <a:bodyPr lIns="0" tIns="0" rIns="0" bIns="0"/>
          <a:lstStyle>
            <a:lvl1pPr marL="0" indent="0">
              <a:buNone/>
              <a:defRPr sz="1333"/>
            </a:lvl1pPr>
          </a:lstStyle>
          <a:p>
            <a:pPr lvl="0"/>
            <a:r>
              <a:rPr lang="en-US"/>
              <a:t>* Include source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BDBDC34-494F-4FD9-8BD2-78F992CF9F9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28833" y="1359925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347002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78365" y="1358902"/>
            <a:ext cx="11235267" cy="4767263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16DB442-97F9-2241-AE70-FE1000B8F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8367" y="501651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9532206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861D717C-1AC4-394E-91B8-A016BB12D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8367" y="501651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53739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D37D-07F9-AA81-355F-380E0229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86EB7-4B97-3478-B6AF-C51414186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C4EF3-9853-3D1C-32F2-2D2523537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CD88F-B3F2-FEC8-0D7C-616B31CA1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C39A9-751B-37FA-5A78-F5680EFF0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3E000-E213-B07A-7B1F-ECE44E19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708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SY_MB1_PMS_1_Colour_Reversed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5367" y="5905501"/>
            <a:ext cx="204893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78367" y="1173218"/>
            <a:ext cx="11235267" cy="64718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90000"/>
              </a:lnSpc>
              <a:buNone/>
              <a:defRPr sz="320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78367" y="1820400"/>
            <a:ext cx="11235267" cy="4535949"/>
          </a:xfrm>
          <a:prstGeom prst="rect">
            <a:avLst/>
          </a:prstGeom>
          <a:solidFill>
            <a:srgbClr val="D9D9D9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AB9FAD1-F758-AF4C-BAD5-AFAD67046B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8367" y="501651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2087517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82753-51C7-0C46-B853-1DBA86E4E95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F6164CB4-EC8E-0144-9230-9A41AA8066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179" y="1617082"/>
            <a:ext cx="11209579" cy="708607"/>
          </a:xfr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heading here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7C3DC85-C5E4-9F4F-9A53-A305414658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355" y="2469569"/>
            <a:ext cx="11208403" cy="708607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Presented by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F743E6-42C8-45D8-A63F-90FE0651F2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029" y="5374846"/>
            <a:ext cx="1993171" cy="69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535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F277205-D819-0E49-850F-A3DCF077A5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B800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C20D03EA-04EC-3E4D-A8DD-25B0B1CFB9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179" y="1617082"/>
            <a:ext cx="11209579" cy="708607"/>
          </a:xfr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heading here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7BCA0C8-FD5B-AE4C-9999-548657AE13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355" y="2469567"/>
            <a:ext cx="11208403" cy="710400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rgbClr val="000000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Presented by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C89BC04-6416-479F-AF58-1E9563CF65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501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1437180-96FB-744F-865F-A5F1DCF5F20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34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378A92A4-48B7-0340-8B92-C0F9AC1FDA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179" y="1617082"/>
            <a:ext cx="11209579" cy="708607"/>
          </a:xfr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heading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5933010-02AF-864A-B29C-468E3DDEEA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355" y="2469569"/>
            <a:ext cx="11208403" cy="708607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Presented by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B4EEB1-42E3-41C0-B7C0-8A0DC6F52F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029" y="5374846"/>
            <a:ext cx="1993171" cy="69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032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-GB" smtClean="0"/>
              <a:pPr algn="r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0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2D35-3482-F71D-BA47-1B3EE32F7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C3463-2EF7-5426-9D91-6A65A5185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842E3-E230-1EB4-316A-E21A79247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DDB13-FA4E-90B4-6DAD-D40AC64F4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B7494-62F2-FA44-BFFF-DAABBE4C6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3F7C0D-E3EE-133F-BF79-AD9B0ED7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974CC-7FB8-AF30-CBEB-5C14C1DD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C6278F-CBD7-B88F-03F6-20933058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9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CE0CD-A186-6819-427F-A2DDAFA3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95BF9-7D59-0E02-B394-13BC3148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03FE3-4716-B8F6-D908-DF1EF5E42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7510A-F7EC-9F8C-BB68-63C5A109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7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25304B-A61E-7DCF-09F5-115809F1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74131-8F4B-7894-88FB-08A5F91B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28CB5-E1D6-F5E3-C639-0B32BF4B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1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7ED8-C827-3165-0589-A64903FE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57A66-FD88-437F-029D-01ED48B13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7A225-E4F6-8283-5E79-461FC0D45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63AF1-C65A-9213-D002-78E1B7A2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03B68-C256-F753-8FE5-8F799615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E146-845A-C31E-37B7-240492A6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8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30F6-BB2E-C679-5D91-4B1D0E9F8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F08927-6BEA-7E27-BBBB-350186C21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408B3-22B7-318C-9F79-3FBDD9D33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5DD5C-E87C-EA48-182C-F2D033A4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8AAED-6BF5-CFF1-3DFF-9937AF387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2060E-1D7C-1FCA-1DF1-AE3CD3C4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4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8BB99-C45E-F20A-2815-F317068B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5AB17-6993-E943-C70D-44F7B069A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4920A-1F49-E664-C146-4702F7149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72E2C-CB02-0A4B-9808-D43DF4D6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2386E-E803-388C-3E23-CBF5F99B7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1EC88-604A-4AF9-F232-9542E65DC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1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/>
        </p:nvSpPr>
        <p:spPr>
          <a:xfrm>
            <a:off x="8839200" y="6356351"/>
            <a:ext cx="284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/>
              <a:t>Page </a:t>
            </a:r>
            <a:fld id="{3B11C02F-2186-5E4E-90C0-5210A150EF90}" type="slidenum">
              <a:rPr lang="en-US" sz="9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454F75B-D7A2-4B14-8535-B803517C2A15}"/>
              </a:ext>
            </a:extLst>
          </p:cNvPr>
          <p:cNvSpPr txBox="1">
            <a:spLocks/>
          </p:cNvSpPr>
          <p:nvPr userDrawn="1"/>
        </p:nvSpPr>
        <p:spPr>
          <a:xfrm>
            <a:off x="508000" y="6356351"/>
            <a:ext cx="2844800" cy="366183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lang="en-US" sz="900" b="0" i="0" u="none" strike="noStrike" kern="1200" baseline="0" smtClean="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AU" sz="1200">
                <a:latin typeface="Arial" panose="020B0604020202020204" pitchFamily="34" charset="0"/>
                <a:cs typeface="Arial" panose="020B0604020202020204" pitchFamily="34" charset="0"/>
              </a:rPr>
              <a:t>University of Sydney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E9EF11D-F5BE-ED40-AB5F-104A2C9A67E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78367" y="501651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title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1D8007C-8639-1A4A-A2BB-5F88DD41E2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78367" y="1387444"/>
            <a:ext cx="6119004" cy="488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Sub-heading Bold… 20pt</a:t>
            </a:r>
          </a:p>
          <a:p>
            <a:pPr lvl="0"/>
            <a:r>
              <a:rPr lang="en-US"/>
              <a:t>Add body copy </a:t>
            </a:r>
          </a:p>
        </p:txBody>
      </p:sp>
    </p:spTree>
    <p:extLst>
      <p:ext uri="{BB962C8B-B14F-4D97-AF65-F5344CB8AC3E}">
        <p14:creationId xmlns:p14="http://schemas.microsoft.com/office/powerpoint/2010/main" val="79308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3" r:id="rId32"/>
  </p:sldLayoutIdLst>
  <p:txStyles>
    <p:titleStyle>
      <a:lvl1pPr algn="l" defTabSz="457189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accent1"/>
          </a:solidFill>
          <a:latin typeface="Tw Cen MT"/>
          <a:ea typeface="ＭＳ Ｐゴシック" charset="0"/>
          <a:cs typeface="Tw Cen MT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Tw Cen MT" charset="0"/>
          <a:ea typeface="ＭＳ Ｐゴシック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Tw Cen MT" charset="0"/>
          <a:ea typeface="ＭＳ Ｐゴシック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Tw Cen MT" charset="0"/>
          <a:ea typeface="ＭＳ Ｐゴシック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Tw Cen MT" charset="0"/>
          <a:ea typeface="ＭＳ Ｐゴシック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Tw Cen MT" charset="0"/>
          <a:ea typeface="ＭＳ Ｐゴシック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Tw Cen MT" charset="0"/>
          <a:ea typeface="ＭＳ Ｐゴシック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Tw Cen MT" charset="0"/>
          <a:ea typeface="ＭＳ Ｐゴシック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Tw Cen MT" charset="0"/>
          <a:ea typeface="ＭＳ Ｐゴシック" charset="0"/>
        </a:defRPr>
      </a:lvl9pPr>
    </p:titleStyle>
    <p:bodyStyle>
      <a:lvl1pPr marL="342891" indent="-342891" algn="l" defTabSz="457189" rtl="0" eaLnBrk="1" fontAlgn="base" hangingPunct="1">
        <a:spcBef>
          <a:spcPct val="20000"/>
        </a:spcBef>
        <a:spcAft>
          <a:spcPct val="0"/>
        </a:spcAft>
        <a:buFont typeface="Lucida Grande" charset="0"/>
        <a:buChar char="–"/>
        <a:defRPr sz="3200" b="1" kern="1200">
          <a:solidFill>
            <a:schemeClr val="tx1"/>
          </a:solidFill>
          <a:latin typeface="Tw Cen MT"/>
          <a:ea typeface="ＭＳ Ｐゴシック" charset="0"/>
          <a:cs typeface="Tw Cen MT"/>
        </a:defRPr>
      </a:lvl1pPr>
      <a:lvl2pPr marL="742932" indent="-285744" algn="l" defTabSz="457189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2pPr>
      <a:lvl3pPr marL="1142971" indent="-228594" algn="l" defTabSz="457189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3pPr>
      <a:lvl4pPr marL="1600160" indent="-228594" algn="l" defTabSz="457189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4pPr>
      <a:lvl5pPr marL="2057349" indent="-228594" algn="l" defTabSz="457189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github.sydney.edu.au/informatics/sih_codeofconduc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urvey.stackoverflow.co/" TargetMode="External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ydney.edu.au/research/facilities/sydney-informatics-hub/workshops-and-training/hacky-hour.html" TargetMode="External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AAADD6-9DEC-6B31-E44C-64276970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AU" sz="40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</a:rPr>
              <a:t>Getting Started with Exploratory Data Analysis (EDA) in </a:t>
            </a:r>
            <a:r>
              <a:rPr lang="en-AU" b="1">
                <a:solidFill>
                  <a:srgbClr val="002060"/>
                </a:solidFill>
                <a:latin typeface="Arial" panose="020B0604020202020204" pitchFamily="34" charset="0"/>
                <a:ea typeface="ＭＳ Ｐゴシック" charset="0"/>
              </a:rPr>
              <a:t>R</a:t>
            </a:r>
            <a:br>
              <a:rPr kumimoji="0" lang="en-AU" sz="40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</a:rPr>
            </a:br>
            <a:br>
              <a:rPr kumimoji="0" lang="en-AU" sz="2667" b="1" i="1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</a:rPr>
            </a:b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8C04B-EE39-F452-C44C-ADA55069A6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5" y="2518126"/>
            <a:ext cx="5285089" cy="3022916"/>
          </a:xfrm>
        </p:spPr>
        <p:txBody>
          <a:bodyPr/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Dr Giorgia Mori</a:t>
            </a:r>
          </a:p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Dr Darya Vanichkina</a:t>
            </a:r>
          </a:p>
          <a:p>
            <a:endParaRPr lang="en-US" b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0">
                <a:latin typeface="Arial" panose="020B0604020202020204" pitchFamily="34" charset="0"/>
                <a:cs typeface="Arial" panose="020B0604020202020204" pitchFamily="34" charset="0"/>
              </a:rPr>
              <a:t>Sydney Informatics Hub (SIH)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9BFC05-3254-D716-4B04-A55A4C866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724" y="321275"/>
            <a:ext cx="5534021" cy="621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4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of Conduct</a:t>
            </a:r>
            <a:endParaRPr i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3BF2F-9E27-8B4B-BA9A-F431C3A13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8" y="1358902"/>
            <a:ext cx="11408832" cy="5354208"/>
          </a:xfrm>
        </p:spPr>
        <p:txBody>
          <a:bodyPr/>
          <a:lstStyle/>
          <a:p>
            <a:pPr marL="0" indent="0">
              <a:buNone/>
            </a:pPr>
            <a:r>
              <a:rPr lang="en-AU" sz="2250" dirty="0"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To foster a positive and professional learning environment, we encourage the following kinds of behaviours at all our events and platforms:</a:t>
            </a:r>
          </a:p>
          <a:p>
            <a:pPr marL="0" indent="0">
              <a:buNone/>
            </a:pPr>
            <a:endParaRPr lang="en-AU" sz="2250" dirty="0"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342265" indent="-342265"/>
            <a:r>
              <a:rPr lang="en-AU" sz="2250" dirty="0"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Use welcoming and inclusive language</a:t>
            </a:r>
          </a:p>
          <a:p>
            <a:pPr marL="342265" indent="-342265"/>
            <a:r>
              <a:rPr lang="en-AU" sz="2250" dirty="0"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Be respectful of different viewpoints and experiences</a:t>
            </a:r>
          </a:p>
          <a:p>
            <a:pPr marL="342265" indent="-342265"/>
            <a:r>
              <a:rPr lang="en-AU" sz="2250" dirty="0"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Gracefully accept constructive criticism</a:t>
            </a:r>
          </a:p>
          <a:p>
            <a:pPr marL="342265" indent="-342265"/>
            <a:r>
              <a:rPr lang="en-AU" sz="2250" dirty="0"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Focus on what is best for the community</a:t>
            </a:r>
          </a:p>
          <a:p>
            <a:pPr marL="342265" indent="-342265"/>
            <a:r>
              <a:rPr lang="en-AU" sz="2250" dirty="0"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Show courtesy and respect towards other community members</a:t>
            </a:r>
          </a:p>
          <a:p>
            <a:pPr marL="342265" indent="-342265"/>
            <a:endParaRPr lang="en-US" sz="2267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265" indent="-342265"/>
            <a:endParaRPr lang="en-US" sz="2267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250" dirty="0"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Our full CoC, with incident reporting guidelines, is available at</a:t>
            </a:r>
            <a:r>
              <a:rPr lang="en-US" sz="2250" i="1" dirty="0"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</a:t>
            </a:r>
            <a:r>
              <a:rPr lang="en-US" sz="2250" i="1" dirty="0"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hlinkClick r:id="rId3"/>
              </a:rPr>
              <a:t>https://pages.github.sydney.edu.au/informatics/sih_codeofconduct/</a:t>
            </a:r>
            <a:endParaRPr lang="en-US" sz="2250" i="1" dirty="0"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67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34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B184E0E-F1A6-5064-E274-3A17A3727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6" y="378083"/>
            <a:ext cx="11235267" cy="647183"/>
          </a:xfrm>
        </p:spPr>
        <p:txBody>
          <a:bodyPr/>
          <a:lstStyle/>
          <a:p>
            <a:r>
              <a:rPr lang="en-A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dataset</a:t>
            </a:r>
            <a:endParaRPr i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hlinkClick r:id="rId2"/>
            <a:extLst>
              <a:ext uri="{FF2B5EF4-FFF2-40B4-BE49-F238E27FC236}">
                <a16:creationId xmlns:a16="http://schemas.microsoft.com/office/drawing/2014/main" id="{7718ACC7-5CCD-A09A-C6D1-55EFDD09E575}"/>
              </a:ext>
            </a:extLst>
          </p:cNvPr>
          <p:cNvSpPr txBox="1"/>
          <p:nvPr/>
        </p:nvSpPr>
        <p:spPr>
          <a:xfrm>
            <a:off x="8053058" y="6007218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survey.stackoverflow.co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pic>
        <p:nvPicPr>
          <p:cNvPr id="11" name="Picture 10" descr="A screenshot of a survey&#10;&#10;Description automatically generated">
            <a:extLst>
              <a:ext uri="{FF2B5EF4-FFF2-40B4-BE49-F238E27FC236}">
                <a16:creationId xmlns:a16="http://schemas.microsoft.com/office/drawing/2014/main" id="{66939888-1F56-C24E-1E35-255F7F466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66" y="1025266"/>
            <a:ext cx="7406159" cy="535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7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2FC1ED64-BD55-D27D-6C47-E32DAC062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39" y="146153"/>
            <a:ext cx="10544309" cy="656569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36B876C-8720-9227-A96D-D1D84DC8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1543" y="5745892"/>
            <a:ext cx="5119818" cy="659939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use the tutorial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2644F140-79A6-2F73-E459-790E162E21A4}"/>
              </a:ext>
            </a:extLst>
          </p:cNvPr>
          <p:cNvSpPr txBox="1">
            <a:spLocks/>
          </p:cNvSpPr>
          <p:nvPr/>
        </p:nvSpPr>
        <p:spPr bwMode="auto">
          <a:xfrm>
            <a:off x="1744366" y="6545115"/>
            <a:ext cx="1579602" cy="312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accent1"/>
                </a:solidFill>
                <a:latin typeface="Tw Cen MT"/>
                <a:ea typeface="ＭＳ Ｐゴシック" charset="0"/>
                <a:cs typeface="Tw Cen MT"/>
              </a:defRPr>
            </a:lvl1pPr>
            <a:lvl2pPr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Tw Cen MT" charset="0"/>
                <a:ea typeface="ＭＳ Ｐゴシック" charset="0"/>
              </a:defRPr>
            </a:lvl2pPr>
            <a:lvl3pPr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Tw Cen MT" charset="0"/>
                <a:ea typeface="ＭＳ Ｐゴシック" charset="0"/>
              </a:defRPr>
            </a:lvl3pPr>
            <a:lvl4pPr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Tw Cen MT" charset="0"/>
                <a:ea typeface="ＭＳ Ｐゴシック" charset="0"/>
              </a:defRPr>
            </a:lvl4pPr>
            <a:lvl5pPr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Tw Cen MT" charset="0"/>
                <a:ea typeface="ＭＳ Ｐゴシック" charset="0"/>
              </a:defRPr>
            </a:lvl5pPr>
            <a:lvl6pPr marL="457189"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Tw Cen MT" charset="0"/>
                <a:ea typeface="ＭＳ Ｐゴシック" charset="0"/>
              </a:defRPr>
            </a:lvl6pPr>
            <a:lvl7pPr marL="914377"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Tw Cen MT" charset="0"/>
                <a:ea typeface="ＭＳ Ｐゴシック" charset="0"/>
              </a:defRPr>
            </a:lvl7pPr>
            <a:lvl8pPr marL="1371566"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Tw Cen MT" charset="0"/>
                <a:ea typeface="ＭＳ Ｐゴシック" charset="0"/>
              </a:defRPr>
            </a:lvl8pPr>
            <a:lvl9pPr marL="1828754"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Tw Cen MT" charset="0"/>
                <a:ea typeface="ＭＳ Ｐゴシック" charset="0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Start Over</a:t>
            </a:r>
          </a:p>
        </p:txBody>
      </p:sp>
    </p:spTree>
    <p:extLst>
      <p:ext uri="{BB962C8B-B14F-4D97-AF65-F5344CB8AC3E}">
        <p14:creationId xmlns:p14="http://schemas.microsoft.com/office/powerpoint/2010/main" val="254714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6B876C-8720-9227-A96D-D1D84DC8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1543" y="5745892"/>
            <a:ext cx="5119818" cy="659939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use the tutorial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CE9EEAB-FDCB-BCD7-9151-55FCB52ED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39" y="376224"/>
            <a:ext cx="11757948" cy="5940476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5B1E9318-2638-3E44-3D0F-EE6A18A29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738" y="4841460"/>
            <a:ext cx="6591986" cy="180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C353E3-BD5D-AE49-23BE-82B24AFD8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265" indent="-342265">
              <a:buFont typeface="Calibri" charset="0"/>
              <a:buChar char="-"/>
            </a:pPr>
            <a:r>
              <a:rPr lang="en-AU" b="0" i="0" u="none" strike="noStrike" dirty="0">
                <a:effectLst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Form “teams” </a:t>
            </a:r>
            <a:r>
              <a:rPr lang="en-AU" b="0" dirty="0"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within your table</a:t>
            </a:r>
            <a:r>
              <a:rPr lang="en-AU" b="0" i="0" u="none" strike="noStrike" dirty="0">
                <a:effectLst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265" indent="-342265" algn="l"/>
            <a:r>
              <a:rPr lang="en-AU" b="0" i="0" u="none" strike="noStrike" dirty="0">
                <a:effectLst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Share your backgrounds with R and data; </a:t>
            </a:r>
          </a:p>
          <a:p>
            <a:pPr marL="342265" indent="-342265" algn="l"/>
            <a:r>
              <a:rPr lang="en-AU" b="0" dirty="0"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Start the tutorial!</a:t>
            </a:r>
            <a:endParaRPr lang="en-AU" b="0" i="0" u="none" strike="noStrike" dirty="0">
              <a:effectLst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342265" indent="-342265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E4C11D-6F78-F5C5-494C-358FF9C1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It’s your turn!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D44159-5C71-7EEF-8A81-D4335E6A0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3528364"/>
            <a:ext cx="10775092" cy="10189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A4ADFD-4B12-24A4-9601-DCF523EB2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4677191"/>
            <a:ext cx="10447949" cy="92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59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web pag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44C9549B-3AF1-283E-11BE-4B269C151B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9484" b="52573"/>
          <a:stretch/>
        </p:blipFill>
        <p:spPr>
          <a:xfrm>
            <a:off x="0" y="4371322"/>
            <a:ext cx="2648155" cy="2374592"/>
          </a:xfrm>
          <a:prstGeom prst="rect">
            <a:avLst/>
          </a:prstGeom>
        </p:spPr>
      </p:pic>
      <p:sp>
        <p:nvSpPr>
          <p:cNvPr id="2" name="Google Shape;256;p40">
            <a:extLst>
              <a:ext uri="{FF2B5EF4-FFF2-40B4-BE49-F238E27FC236}">
                <a16:creationId xmlns:a16="http://schemas.microsoft.com/office/drawing/2014/main" id="{3E1EE6D0-3F35-E64A-186C-1518432C7BFC}"/>
              </a:ext>
            </a:extLst>
          </p:cNvPr>
          <p:cNvSpPr txBox="1"/>
          <p:nvPr/>
        </p:nvSpPr>
        <p:spPr>
          <a:xfrm>
            <a:off x="4671573" y="0"/>
            <a:ext cx="7520427" cy="15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-GB" sz="3733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feedback is important!</a:t>
            </a:r>
            <a:endParaRPr sz="3733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picture containing line, design&#10;&#10;Description automatically generated">
            <a:extLst>
              <a:ext uri="{FF2B5EF4-FFF2-40B4-BE49-F238E27FC236}">
                <a16:creationId xmlns:a16="http://schemas.microsoft.com/office/drawing/2014/main" id="{6E0D416A-23B2-8FC4-CFA8-B9BA14CFA1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8146" y="5879232"/>
            <a:ext cx="420612" cy="2995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20BDC6-03C2-0573-2BA7-91D3F6317029}"/>
              </a:ext>
            </a:extLst>
          </p:cNvPr>
          <p:cNvSpPr txBox="1"/>
          <p:nvPr/>
        </p:nvSpPr>
        <p:spPr>
          <a:xfrm>
            <a:off x="3158758" y="5837507"/>
            <a:ext cx="6099859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67" dirty="0">
                <a:latin typeface="Arial" panose="020B0604020202020204" pitchFamily="34" charset="0"/>
                <a:cs typeface="Arial" panose="020B0604020202020204" pitchFamily="34" charset="0"/>
              </a:rPr>
              <a:t>sih.training@sydney.edu.au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4670B9-1546-2AB2-675A-9A1EBDFB352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9415" b="5089"/>
          <a:stretch/>
        </p:blipFill>
        <p:spPr>
          <a:xfrm>
            <a:off x="2648155" y="6231253"/>
            <a:ext cx="481647" cy="4700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BB3B42-9857-25B6-5FA1-09D05B40B8B1}"/>
              </a:ext>
            </a:extLst>
          </p:cNvPr>
          <p:cNvSpPr txBox="1"/>
          <p:nvPr/>
        </p:nvSpPr>
        <p:spPr>
          <a:xfrm>
            <a:off x="3158758" y="6318291"/>
            <a:ext cx="597900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867" dirty="0" err="1">
                <a:latin typeface="Arial" panose="020B0604020202020204" pitchFamily="34" charset="0"/>
                <a:cs typeface="Arial" panose="020B0604020202020204" pitchFamily="34" charset="0"/>
              </a:rPr>
              <a:t>www.youtube.com</a:t>
            </a:r>
            <a:r>
              <a:rPr lang="en-US" sz="1867" dirty="0">
                <a:latin typeface="Arial" panose="020B0604020202020204" pitchFamily="34" charset="0"/>
                <a:cs typeface="Arial" panose="020B0604020202020204" pitchFamily="34" charset="0"/>
              </a:rPr>
              <a:t>/@sydneyinformaticshub1170</a:t>
            </a:r>
          </a:p>
        </p:txBody>
      </p:sp>
      <p:pic>
        <p:nvPicPr>
          <p:cNvPr id="4" name="Picture 3" descr="A qr code with orange dots&#10;&#10;Description automatically generated">
            <a:extLst>
              <a:ext uri="{FF2B5EF4-FFF2-40B4-BE49-F238E27FC236}">
                <a16:creationId xmlns:a16="http://schemas.microsoft.com/office/drawing/2014/main" id="{20CE5E9E-56BD-DA2C-7BDF-123D5538F5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6704" y="696442"/>
            <a:ext cx="4550032" cy="460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93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ster 2">
  <a:themeElements>
    <a:clrScheme name="The University of Sydney_Color Theme">
      <a:dk1>
        <a:sysClr val="windowText" lastClr="000000"/>
      </a:dk1>
      <a:lt1>
        <a:sysClr val="window" lastClr="FFFFFF"/>
      </a:lt1>
      <a:dk2>
        <a:srgbClr val="0148A4"/>
      </a:dk2>
      <a:lt2>
        <a:srgbClr val="EEECE1"/>
      </a:lt2>
      <a:accent1>
        <a:srgbClr val="E64626"/>
      </a:accent1>
      <a:accent2>
        <a:srgbClr val="EF8025"/>
      </a:accent2>
      <a:accent3>
        <a:srgbClr val="FFB800"/>
      </a:accent3>
      <a:accent4>
        <a:srgbClr val="5C923E"/>
      </a:accent4>
      <a:accent5>
        <a:srgbClr val="5496DB"/>
      </a:accent5>
      <a:accent6>
        <a:srgbClr val="0148A4"/>
      </a:accent6>
      <a:hlink>
        <a:srgbClr val="E64626"/>
      </a:hlink>
      <a:folHlink>
        <a:srgbClr val="F0513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-template-widescreen-oct-28-2019_compressed" id="{FBFC58D5-D9DE-6A4B-868C-F57A4B1FBB3F}" vid="{4C6962E9-7BF3-0E4C-BEC7-E79FA6F424B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2b3e37e-8171-485d-b10b-38dae7ed14a8}" enabled="0" method="" siteId="{82b3e37e-8171-485d-b10b-38dae7ed14a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14382</TotalTime>
  <Words>322</Words>
  <Application>Microsoft Macintosh PowerPoint</Application>
  <PresentationFormat>Widescreen</PresentationFormat>
  <Paragraphs>40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Lucida Grande</vt:lpstr>
      <vt:lpstr>Tw Cen MT</vt:lpstr>
      <vt:lpstr>Office Theme</vt:lpstr>
      <vt:lpstr>Master 2</vt:lpstr>
      <vt:lpstr>Getting Started with Exploratory Data Analysis (EDA) in R  </vt:lpstr>
      <vt:lpstr>Code of Conduct</vt:lpstr>
      <vt:lpstr>The dataset</vt:lpstr>
      <vt:lpstr>How to use the tutorial</vt:lpstr>
      <vt:lpstr>How to use the tutorial</vt:lpstr>
      <vt:lpstr>It’s your turn!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Machine Learning in R</dc:title>
  <dc:creator>Giorgia Mori</dc:creator>
  <cp:lastModifiedBy>Giorgia Mori</cp:lastModifiedBy>
  <cp:revision>10</cp:revision>
  <dcterms:created xsi:type="dcterms:W3CDTF">2023-08-01T05:22:01Z</dcterms:created>
  <dcterms:modified xsi:type="dcterms:W3CDTF">2024-05-01T05:52:53Z</dcterms:modified>
</cp:coreProperties>
</file>