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414" r:id="rId4"/>
    <p:sldId id="310" r:id="rId5"/>
    <p:sldId id="311" r:id="rId6"/>
    <p:sldId id="416" r:id="rId7"/>
    <p:sldId id="4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4A653-81D4-9748-AE5F-3BA60359CE4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E50AB5-2781-5C4B-917B-8FAFC2E1A59D}">
      <dgm:prSet/>
      <dgm:spPr/>
      <dgm:t>
        <a:bodyPr/>
        <a:lstStyle/>
        <a:p>
          <a:r>
            <a:rPr lang="en-AU"/>
            <a:t>Consultation</a:t>
          </a:r>
        </a:p>
      </dgm:t>
    </dgm:pt>
    <dgm:pt modelId="{6860F26C-40FA-734D-A293-793D77BB8773}" type="parTrans" cxnId="{0BD430DF-9E69-B548-9A0D-711FA35F4136}">
      <dgm:prSet/>
      <dgm:spPr/>
      <dgm:t>
        <a:bodyPr/>
        <a:lstStyle/>
        <a:p>
          <a:endParaRPr lang="en-GB"/>
        </a:p>
      </dgm:t>
    </dgm:pt>
    <dgm:pt modelId="{BFFE0E7B-FE3E-384D-9E41-481786E38857}" type="sibTrans" cxnId="{0BD430DF-9E69-B548-9A0D-711FA35F4136}">
      <dgm:prSet/>
      <dgm:spPr/>
      <dgm:t>
        <a:bodyPr/>
        <a:lstStyle/>
        <a:p>
          <a:endParaRPr lang="en-GB"/>
        </a:p>
      </dgm:t>
    </dgm:pt>
    <dgm:pt modelId="{1DAAB18F-58BB-E642-8C8C-7C6BE3975DD0}">
      <dgm:prSet/>
      <dgm:spPr/>
      <dgm:t>
        <a:bodyPr/>
        <a:lstStyle/>
        <a:p>
          <a:r>
            <a:rPr lang="en-AU"/>
            <a:t>Grant application support</a:t>
          </a:r>
        </a:p>
      </dgm:t>
    </dgm:pt>
    <dgm:pt modelId="{33B74750-9E65-3744-905F-0C26454A142C}" type="parTrans" cxnId="{7D04B23C-31BF-2B4A-982A-85F3979189CF}">
      <dgm:prSet/>
      <dgm:spPr/>
      <dgm:t>
        <a:bodyPr/>
        <a:lstStyle/>
        <a:p>
          <a:endParaRPr lang="en-GB"/>
        </a:p>
      </dgm:t>
    </dgm:pt>
    <dgm:pt modelId="{85ECA4A2-7031-FF4D-93C5-F84B70D17AB6}" type="sibTrans" cxnId="{7D04B23C-31BF-2B4A-982A-85F3979189CF}">
      <dgm:prSet/>
      <dgm:spPr/>
      <dgm:t>
        <a:bodyPr/>
        <a:lstStyle/>
        <a:p>
          <a:endParaRPr lang="en-GB"/>
        </a:p>
      </dgm:t>
    </dgm:pt>
    <dgm:pt modelId="{A8CB13F6-F497-2744-944E-190FFD99442E}">
      <dgm:prSet/>
      <dgm:spPr/>
      <dgm:t>
        <a:bodyPr/>
        <a:lstStyle/>
        <a:p>
          <a:r>
            <a:rPr lang="en-AU"/>
            <a:t>Data Science, ML, modelling &amp; analytics</a:t>
          </a:r>
        </a:p>
      </dgm:t>
    </dgm:pt>
    <dgm:pt modelId="{A2655E53-F938-A142-87AA-E96B4CCB2C54}" type="parTrans" cxnId="{7AA4E76A-0071-5846-AD3F-31A426B5AEEC}">
      <dgm:prSet/>
      <dgm:spPr/>
      <dgm:t>
        <a:bodyPr/>
        <a:lstStyle/>
        <a:p>
          <a:endParaRPr lang="en-GB"/>
        </a:p>
      </dgm:t>
    </dgm:pt>
    <dgm:pt modelId="{1B810520-0745-654B-8043-D027B7317510}" type="sibTrans" cxnId="{7AA4E76A-0071-5846-AD3F-31A426B5AEEC}">
      <dgm:prSet/>
      <dgm:spPr/>
      <dgm:t>
        <a:bodyPr/>
        <a:lstStyle/>
        <a:p>
          <a:endParaRPr lang="en-GB"/>
        </a:p>
      </dgm:t>
    </dgm:pt>
    <dgm:pt modelId="{1D79D035-BE95-EC43-9D8A-21793FDE23E2}">
      <dgm:prSet/>
      <dgm:spPr/>
      <dgm:t>
        <a:bodyPr/>
        <a:lstStyle/>
        <a:p>
          <a:r>
            <a:rPr lang="en-AU"/>
            <a:t>Hacky Hour</a:t>
          </a:r>
        </a:p>
      </dgm:t>
    </dgm:pt>
    <dgm:pt modelId="{873B3B81-1606-6B46-9E1E-0E94688827DF}" type="parTrans" cxnId="{D9339793-118B-0C44-B678-626B4F00D1D6}">
      <dgm:prSet/>
      <dgm:spPr/>
      <dgm:t>
        <a:bodyPr/>
        <a:lstStyle/>
        <a:p>
          <a:endParaRPr lang="en-GB"/>
        </a:p>
      </dgm:t>
    </dgm:pt>
    <dgm:pt modelId="{F84DD663-58E1-A647-98F0-9D7864B8F18B}" type="sibTrans" cxnId="{D9339793-118B-0C44-B678-626B4F00D1D6}">
      <dgm:prSet/>
      <dgm:spPr/>
      <dgm:t>
        <a:bodyPr/>
        <a:lstStyle/>
        <a:p>
          <a:endParaRPr lang="en-GB"/>
        </a:p>
      </dgm:t>
    </dgm:pt>
    <dgm:pt modelId="{CE31D12B-2C93-194B-9DC4-9C451896C36F}">
      <dgm:prSet/>
      <dgm:spPr/>
      <dgm:t>
        <a:bodyPr/>
        <a:lstStyle/>
        <a:p>
          <a:r>
            <a:rPr lang="en-AU"/>
            <a:t>Training</a:t>
          </a:r>
        </a:p>
      </dgm:t>
    </dgm:pt>
    <dgm:pt modelId="{71342A25-3B78-4647-BDE1-420ED636CD02}" type="parTrans" cxnId="{82ADB049-2F06-294F-A574-199E8D1A95BE}">
      <dgm:prSet/>
      <dgm:spPr/>
      <dgm:t>
        <a:bodyPr/>
        <a:lstStyle/>
        <a:p>
          <a:endParaRPr lang="en-GB"/>
        </a:p>
      </dgm:t>
    </dgm:pt>
    <dgm:pt modelId="{358459CF-4268-DB43-AC6D-F33983268E5E}" type="sibTrans" cxnId="{82ADB049-2F06-294F-A574-199E8D1A95BE}">
      <dgm:prSet/>
      <dgm:spPr/>
      <dgm:t>
        <a:bodyPr/>
        <a:lstStyle/>
        <a:p>
          <a:endParaRPr lang="en-GB"/>
        </a:p>
      </dgm:t>
    </dgm:pt>
    <dgm:pt modelId="{21290F12-864B-E046-B004-2D81EA4DE310}">
      <dgm:prSet/>
      <dgm:spPr/>
      <dgm:t>
        <a:bodyPr/>
        <a:lstStyle/>
        <a:p>
          <a:r>
            <a:rPr lang="en-AU"/>
            <a:t>Research compute platforms</a:t>
          </a:r>
        </a:p>
      </dgm:t>
    </dgm:pt>
    <dgm:pt modelId="{5A887361-580C-A449-94BC-8FB716F1DBD3}" type="parTrans" cxnId="{C25A5E55-DB23-BF49-AFCB-4BEC157B5EE2}">
      <dgm:prSet/>
      <dgm:spPr/>
      <dgm:t>
        <a:bodyPr/>
        <a:lstStyle/>
        <a:p>
          <a:endParaRPr lang="en-GB"/>
        </a:p>
      </dgm:t>
    </dgm:pt>
    <dgm:pt modelId="{C6CDBC99-48EC-AF4E-B3EF-A7554EE2D82E}" type="sibTrans" cxnId="{C25A5E55-DB23-BF49-AFCB-4BEC157B5EE2}">
      <dgm:prSet/>
      <dgm:spPr/>
      <dgm:t>
        <a:bodyPr/>
        <a:lstStyle/>
        <a:p>
          <a:endParaRPr lang="en-GB"/>
        </a:p>
      </dgm:t>
    </dgm:pt>
    <dgm:pt modelId="{4F944678-10B3-BB4B-A627-2BE0C26FFC5A}" type="pres">
      <dgm:prSet presAssocID="{16D4A653-81D4-9748-AE5F-3BA60359CE40}" presName="linearFlow" presStyleCnt="0">
        <dgm:presLayoutVars>
          <dgm:dir/>
          <dgm:resizeHandles val="exact"/>
        </dgm:presLayoutVars>
      </dgm:prSet>
      <dgm:spPr/>
    </dgm:pt>
    <dgm:pt modelId="{2A153459-FFF5-644B-A584-EACD8AED9E7D}" type="pres">
      <dgm:prSet presAssocID="{B6E50AB5-2781-5C4B-917B-8FAFC2E1A59D}" presName="composite" presStyleCnt="0"/>
      <dgm:spPr/>
    </dgm:pt>
    <dgm:pt modelId="{86F824C4-9934-074D-871D-DCC57911B587}" type="pres">
      <dgm:prSet presAssocID="{B6E50AB5-2781-5C4B-917B-8FAFC2E1A59D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0">
          <a:solidFill>
            <a:schemeClr val="tx1"/>
          </a:solidFill>
        </a:ln>
      </dgm:spPr>
    </dgm:pt>
    <dgm:pt modelId="{94E566A1-07E1-364F-BD56-6C14A8621FB4}" type="pres">
      <dgm:prSet presAssocID="{B6E50AB5-2781-5C4B-917B-8FAFC2E1A59D}" presName="txShp" presStyleLbl="node1" presStyleIdx="0" presStyleCnt="6">
        <dgm:presLayoutVars>
          <dgm:bulletEnabled val="1"/>
        </dgm:presLayoutVars>
      </dgm:prSet>
      <dgm:spPr/>
    </dgm:pt>
    <dgm:pt modelId="{99CDD686-4E23-C644-8C4F-F06F057C5728}" type="pres">
      <dgm:prSet presAssocID="{BFFE0E7B-FE3E-384D-9E41-481786E38857}" presName="spacing" presStyleCnt="0"/>
      <dgm:spPr/>
    </dgm:pt>
    <dgm:pt modelId="{F7637263-7CE1-2646-BC6F-E882306A9732}" type="pres">
      <dgm:prSet presAssocID="{1DAAB18F-58BB-E642-8C8C-7C6BE3975DD0}" presName="composite" presStyleCnt="0"/>
      <dgm:spPr/>
    </dgm:pt>
    <dgm:pt modelId="{DC137AC7-42C1-114A-9B3C-F37B3D05E165}" type="pres">
      <dgm:prSet presAssocID="{1DAAB18F-58BB-E642-8C8C-7C6BE3975DD0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8890">
          <a:solidFill>
            <a:schemeClr val="tx1"/>
          </a:solidFill>
        </a:ln>
      </dgm:spPr>
    </dgm:pt>
    <dgm:pt modelId="{89F59648-9425-3543-8530-6C6DB8EA98C7}" type="pres">
      <dgm:prSet presAssocID="{1DAAB18F-58BB-E642-8C8C-7C6BE3975DD0}" presName="txShp" presStyleLbl="node1" presStyleIdx="1" presStyleCnt="6">
        <dgm:presLayoutVars>
          <dgm:bulletEnabled val="1"/>
        </dgm:presLayoutVars>
      </dgm:prSet>
      <dgm:spPr/>
    </dgm:pt>
    <dgm:pt modelId="{37608A1C-5331-C345-80F5-9F2C6AD20BA9}" type="pres">
      <dgm:prSet presAssocID="{85ECA4A2-7031-FF4D-93C5-F84B70D17AB6}" presName="spacing" presStyleCnt="0"/>
      <dgm:spPr/>
    </dgm:pt>
    <dgm:pt modelId="{D8BC4CB0-0EFE-D64D-B2F7-50C51DEB3ADE}" type="pres">
      <dgm:prSet presAssocID="{A8CB13F6-F497-2744-944E-190FFD99442E}" presName="composite" presStyleCnt="0"/>
      <dgm:spPr/>
    </dgm:pt>
    <dgm:pt modelId="{D62A10CA-7D65-D446-B2DE-EE8E3F07650C}" type="pres">
      <dgm:prSet presAssocID="{A8CB13F6-F497-2744-944E-190FFD99442E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8890">
          <a:solidFill>
            <a:schemeClr val="tx1"/>
          </a:solidFill>
        </a:ln>
      </dgm:spPr>
    </dgm:pt>
    <dgm:pt modelId="{F55D8688-8108-A64B-977E-DC36E5568166}" type="pres">
      <dgm:prSet presAssocID="{A8CB13F6-F497-2744-944E-190FFD99442E}" presName="txShp" presStyleLbl="node1" presStyleIdx="2" presStyleCnt="6">
        <dgm:presLayoutVars>
          <dgm:bulletEnabled val="1"/>
        </dgm:presLayoutVars>
      </dgm:prSet>
      <dgm:spPr/>
    </dgm:pt>
    <dgm:pt modelId="{868A21B1-E3A6-7E4E-A329-179854CC5B11}" type="pres">
      <dgm:prSet presAssocID="{1B810520-0745-654B-8043-D027B7317510}" presName="spacing" presStyleCnt="0"/>
      <dgm:spPr/>
    </dgm:pt>
    <dgm:pt modelId="{D4778485-99A6-274B-AA9B-5828D2DC179F}" type="pres">
      <dgm:prSet presAssocID="{21290F12-864B-E046-B004-2D81EA4DE310}" presName="composite" presStyleCnt="0"/>
      <dgm:spPr/>
    </dgm:pt>
    <dgm:pt modelId="{D3E289ED-8BAF-3142-80C7-C593E5CC3C7A}" type="pres">
      <dgm:prSet presAssocID="{21290F12-864B-E046-B004-2D81EA4DE310}" presName="imgShp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8890">
          <a:solidFill>
            <a:schemeClr val="tx1"/>
          </a:solidFill>
        </a:ln>
      </dgm:spPr>
    </dgm:pt>
    <dgm:pt modelId="{83C8236F-755B-6348-8B31-DB74EEFB1415}" type="pres">
      <dgm:prSet presAssocID="{21290F12-864B-E046-B004-2D81EA4DE310}" presName="txShp" presStyleLbl="node1" presStyleIdx="3" presStyleCnt="6">
        <dgm:presLayoutVars>
          <dgm:bulletEnabled val="1"/>
        </dgm:presLayoutVars>
      </dgm:prSet>
      <dgm:spPr/>
    </dgm:pt>
    <dgm:pt modelId="{EE8334A3-E4F0-C748-859E-E13F504259A9}" type="pres">
      <dgm:prSet presAssocID="{C6CDBC99-48EC-AF4E-B3EF-A7554EE2D82E}" presName="spacing" presStyleCnt="0"/>
      <dgm:spPr/>
    </dgm:pt>
    <dgm:pt modelId="{FE67E40E-1DA4-1145-87B5-2A54A1EF0220}" type="pres">
      <dgm:prSet presAssocID="{1D79D035-BE95-EC43-9D8A-21793FDE23E2}" presName="composite" presStyleCnt="0"/>
      <dgm:spPr/>
    </dgm:pt>
    <dgm:pt modelId="{CD1B66EC-8756-FF49-B243-F34CFCAE06AA}" type="pres">
      <dgm:prSet presAssocID="{1D79D035-BE95-EC43-9D8A-21793FDE23E2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8890">
          <a:solidFill>
            <a:schemeClr val="tx1"/>
          </a:solidFill>
        </a:ln>
      </dgm:spPr>
    </dgm:pt>
    <dgm:pt modelId="{10C7E02E-C186-B044-A50B-4B9CAFCE9185}" type="pres">
      <dgm:prSet presAssocID="{1D79D035-BE95-EC43-9D8A-21793FDE23E2}" presName="txShp" presStyleLbl="node1" presStyleIdx="4" presStyleCnt="6">
        <dgm:presLayoutVars>
          <dgm:bulletEnabled val="1"/>
        </dgm:presLayoutVars>
      </dgm:prSet>
      <dgm:spPr/>
    </dgm:pt>
    <dgm:pt modelId="{8C111637-7538-C14E-9960-956EBE43E4EA}" type="pres">
      <dgm:prSet presAssocID="{F84DD663-58E1-A647-98F0-9D7864B8F18B}" presName="spacing" presStyleCnt="0"/>
      <dgm:spPr/>
    </dgm:pt>
    <dgm:pt modelId="{0FDAB10F-F622-534B-A011-D1FCA2736628}" type="pres">
      <dgm:prSet presAssocID="{CE31D12B-2C93-194B-9DC4-9C451896C36F}" presName="composite" presStyleCnt="0"/>
      <dgm:spPr/>
    </dgm:pt>
    <dgm:pt modelId="{6ED5BAC7-F02F-A946-A057-B91FEDCE3DEF}" type="pres">
      <dgm:prSet presAssocID="{CE31D12B-2C93-194B-9DC4-9C451896C36F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8890">
          <a:solidFill>
            <a:schemeClr val="tx1"/>
          </a:solidFill>
        </a:ln>
      </dgm:spPr>
    </dgm:pt>
    <dgm:pt modelId="{317188E6-BB7C-6841-B8F5-C360F6F0F7D7}" type="pres">
      <dgm:prSet presAssocID="{CE31D12B-2C93-194B-9DC4-9C451896C36F}" presName="txShp" presStyleLbl="node1" presStyleIdx="5" presStyleCnt="6">
        <dgm:presLayoutVars>
          <dgm:bulletEnabled val="1"/>
        </dgm:presLayoutVars>
      </dgm:prSet>
      <dgm:spPr/>
    </dgm:pt>
  </dgm:ptLst>
  <dgm:cxnLst>
    <dgm:cxn modelId="{1F85820C-2373-4E4D-BE52-B1A7C2DA7EBA}" type="presOf" srcId="{1DAAB18F-58BB-E642-8C8C-7C6BE3975DD0}" destId="{89F59648-9425-3543-8530-6C6DB8EA98C7}" srcOrd="0" destOrd="0" presId="urn:microsoft.com/office/officeart/2005/8/layout/vList3"/>
    <dgm:cxn modelId="{7D04B23C-31BF-2B4A-982A-85F3979189CF}" srcId="{16D4A653-81D4-9748-AE5F-3BA60359CE40}" destId="{1DAAB18F-58BB-E642-8C8C-7C6BE3975DD0}" srcOrd="1" destOrd="0" parTransId="{33B74750-9E65-3744-905F-0C26454A142C}" sibTransId="{85ECA4A2-7031-FF4D-93C5-F84B70D17AB6}"/>
    <dgm:cxn modelId="{82ADB049-2F06-294F-A574-199E8D1A95BE}" srcId="{16D4A653-81D4-9748-AE5F-3BA60359CE40}" destId="{CE31D12B-2C93-194B-9DC4-9C451896C36F}" srcOrd="5" destOrd="0" parTransId="{71342A25-3B78-4647-BDE1-420ED636CD02}" sibTransId="{358459CF-4268-DB43-AC6D-F33983268E5E}"/>
    <dgm:cxn modelId="{71803450-7B78-FF45-BCDC-04B8006BE22F}" type="presOf" srcId="{A8CB13F6-F497-2744-944E-190FFD99442E}" destId="{F55D8688-8108-A64B-977E-DC36E5568166}" srcOrd="0" destOrd="0" presId="urn:microsoft.com/office/officeart/2005/8/layout/vList3"/>
    <dgm:cxn modelId="{C25A5E55-DB23-BF49-AFCB-4BEC157B5EE2}" srcId="{16D4A653-81D4-9748-AE5F-3BA60359CE40}" destId="{21290F12-864B-E046-B004-2D81EA4DE310}" srcOrd="3" destOrd="0" parTransId="{5A887361-580C-A449-94BC-8FB716F1DBD3}" sibTransId="{C6CDBC99-48EC-AF4E-B3EF-A7554EE2D82E}"/>
    <dgm:cxn modelId="{7AA4E76A-0071-5846-AD3F-31A426B5AEEC}" srcId="{16D4A653-81D4-9748-AE5F-3BA60359CE40}" destId="{A8CB13F6-F497-2744-944E-190FFD99442E}" srcOrd="2" destOrd="0" parTransId="{A2655E53-F938-A142-87AA-E96B4CCB2C54}" sibTransId="{1B810520-0745-654B-8043-D027B7317510}"/>
    <dgm:cxn modelId="{B3C2A68D-C29F-F44B-B3E6-232CCF80F6C6}" type="presOf" srcId="{21290F12-864B-E046-B004-2D81EA4DE310}" destId="{83C8236F-755B-6348-8B31-DB74EEFB1415}" srcOrd="0" destOrd="0" presId="urn:microsoft.com/office/officeart/2005/8/layout/vList3"/>
    <dgm:cxn modelId="{D9339793-118B-0C44-B678-626B4F00D1D6}" srcId="{16D4A653-81D4-9748-AE5F-3BA60359CE40}" destId="{1D79D035-BE95-EC43-9D8A-21793FDE23E2}" srcOrd="4" destOrd="0" parTransId="{873B3B81-1606-6B46-9E1E-0E94688827DF}" sibTransId="{F84DD663-58E1-A647-98F0-9D7864B8F18B}"/>
    <dgm:cxn modelId="{A14311C0-7226-3749-8109-35BC9F63F35C}" type="presOf" srcId="{16D4A653-81D4-9748-AE5F-3BA60359CE40}" destId="{4F944678-10B3-BB4B-A627-2BE0C26FFC5A}" srcOrd="0" destOrd="0" presId="urn:microsoft.com/office/officeart/2005/8/layout/vList3"/>
    <dgm:cxn modelId="{80F01AC9-3CDD-4A48-9D84-E1FE917E11C4}" type="presOf" srcId="{1D79D035-BE95-EC43-9D8A-21793FDE23E2}" destId="{10C7E02E-C186-B044-A50B-4B9CAFCE9185}" srcOrd="0" destOrd="0" presId="urn:microsoft.com/office/officeart/2005/8/layout/vList3"/>
    <dgm:cxn modelId="{F84633C9-FFF3-7742-9BFA-872AC07EEF7B}" type="presOf" srcId="{CE31D12B-2C93-194B-9DC4-9C451896C36F}" destId="{317188E6-BB7C-6841-B8F5-C360F6F0F7D7}" srcOrd="0" destOrd="0" presId="urn:microsoft.com/office/officeart/2005/8/layout/vList3"/>
    <dgm:cxn modelId="{0BD430DF-9E69-B548-9A0D-711FA35F4136}" srcId="{16D4A653-81D4-9748-AE5F-3BA60359CE40}" destId="{B6E50AB5-2781-5C4B-917B-8FAFC2E1A59D}" srcOrd="0" destOrd="0" parTransId="{6860F26C-40FA-734D-A293-793D77BB8773}" sibTransId="{BFFE0E7B-FE3E-384D-9E41-481786E38857}"/>
    <dgm:cxn modelId="{7C8502EE-72B3-A448-A788-A25AE8236648}" type="presOf" srcId="{B6E50AB5-2781-5C4B-917B-8FAFC2E1A59D}" destId="{94E566A1-07E1-364F-BD56-6C14A8621FB4}" srcOrd="0" destOrd="0" presId="urn:microsoft.com/office/officeart/2005/8/layout/vList3"/>
    <dgm:cxn modelId="{964AB506-5D5A-5540-BE83-BCB239EEE375}" type="presParOf" srcId="{4F944678-10B3-BB4B-A627-2BE0C26FFC5A}" destId="{2A153459-FFF5-644B-A584-EACD8AED9E7D}" srcOrd="0" destOrd="0" presId="urn:microsoft.com/office/officeart/2005/8/layout/vList3"/>
    <dgm:cxn modelId="{49C967E9-124F-884C-8EF1-AF37C08ACC8F}" type="presParOf" srcId="{2A153459-FFF5-644B-A584-EACD8AED9E7D}" destId="{86F824C4-9934-074D-871D-DCC57911B587}" srcOrd="0" destOrd="0" presId="urn:microsoft.com/office/officeart/2005/8/layout/vList3"/>
    <dgm:cxn modelId="{C4D3012B-5F3A-A144-AD8B-BE0080C58BEC}" type="presParOf" srcId="{2A153459-FFF5-644B-A584-EACD8AED9E7D}" destId="{94E566A1-07E1-364F-BD56-6C14A8621FB4}" srcOrd="1" destOrd="0" presId="urn:microsoft.com/office/officeart/2005/8/layout/vList3"/>
    <dgm:cxn modelId="{E3B83280-4C6B-0343-BCE9-68CAAD5A4AEA}" type="presParOf" srcId="{4F944678-10B3-BB4B-A627-2BE0C26FFC5A}" destId="{99CDD686-4E23-C644-8C4F-F06F057C5728}" srcOrd="1" destOrd="0" presId="urn:microsoft.com/office/officeart/2005/8/layout/vList3"/>
    <dgm:cxn modelId="{6360A004-4936-FC4E-931A-77860DA8E9C4}" type="presParOf" srcId="{4F944678-10B3-BB4B-A627-2BE0C26FFC5A}" destId="{F7637263-7CE1-2646-BC6F-E882306A9732}" srcOrd="2" destOrd="0" presId="urn:microsoft.com/office/officeart/2005/8/layout/vList3"/>
    <dgm:cxn modelId="{9ED445AD-984E-5044-8314-5A628E89AEB6}" type="presParOf" srcId="{F7637263-7CE1-2646-BC6F-E882306A9732}" destId="{DC137AC7-42C1-114A-9B3C-F37B3D05E165}" srcOrd="0" destOrd="0" presId="urn:microsoft.com/office/officeart/2005/8/layout/vList3"/>
    <dgm:cxn modelId="{2A7EC70C-3547-614C-9737-2F8F5233D779}" type="presParOf" srcId="{F7637263-7CE1-2646-BC6F-E882306A9732}" destId="{89F59648-9425-3543-8530-6C6DB8EA98C7}" srcOrd="1" destOrd="0" presId="urn:microsoft.com/office/officeart/2005/8/layout/vList3"/>
    <dgm:cxn modelId="{2A6A28E2-46F4-A44B-8B54-B298433308FA}" type="presParOf" srcId="{4F944678-10B3-BB4B-A627-2BE0C26FFC5A}" destId="{37608A1C-5331-C345-80F5-9F2C6AD20BA9}" srcOrd="3" destOrd="0" presId="urn:microsoft.com/office/officeart/2005/8/layout/vList3"/>
    <dgm:cxn modelId="{D35FB7F9-5990-BC48-A33C-E2B6A28EC9C9}" type="presParOf" srcId="{4F944678-10B3-BB4B-A627-2BE0C26FFC5A}" destId="{D8BC4CB0-0EFE-D64D-B2F7-50C51DEB3ADE}" srcOrd="4" destOrd="0" presId="urn:microsoft.com/office/officeart/2005/8/layout/vList3"/>
    <dgm:cxn modelId="{145473C8-4CE7-554F-B055-C08B85439964}" type="presParOf" srcId="{D8BC4CB0-0EFE-D64D-B2F7-50C51DEB3ADE}" destId="{D62A10CA-7D65-D446-B2DE-EE8E3F07650C}" srcOrd="0" destOrd="0" presId="urn:microsoft.com/office/officeart/2005/8/layout/vList3"/>
    <dgm:cxn modelId="{C371DB94-7FBC-F04D-91D9-84495DF5D5B7}" type="presParOf" srcId="{D8BC4CB0-0EFE-D64D-B2F7-50C51DEB3ADE}" destId="{F55D8688-8108-A64B-977E-DC36E5568166}" srcOrd="1" destOrd="0" presId="urn:microsoft.com/office/officeart/2005/8/layout/vList3"/>
    <dgm:cxn modelId="{C7918349-2B13-D84D-B18B-CB929D18AD39}" type="presParOf" srcId="{4F944678-10B3-BB4B-A627-2BE0C26FFC5A}" destId="{868A21B1-E3A6-7E4E-A329-179854CC5B11}" srcOrd="5" destOrd="0" presId="urn:microsoft.com/office/officeart/2005/8/layout/vList3"/>
    <dgm:cxn modelId="{E004C30D-F26D-9042-8F3D-AC0A5B8D60F2}" type="presParOf" srcId="{4F944678-10B3-BB4B-A627-2BE0C26FFC5A}" destId="{D4778485-99A6-274B-AA9B-5828D2DC179F}" srcOrd="6" destOrd="0" presId="urn:microsoft.com/office/officeart/2005/8/layout/vList3"/>
    <dgm:cxn modelId="{FD22B30D-347F-A849-8423-9591B615A1A1}" type="presParOf" srcId="{D4778485-99A6-274B-AA9B-5828D2DC179F}" destId="{D3E289ED-8BAF-3142-80C7-C593E5CC3C7A}" srcOrd="0" destOrd="0" presId="urn:microsoft.com/office/officeart/2005/8/layout/vList3"/>
    <dgm:cxn modelId="{0467B469-073C-5B41-888C-CA5067C41457}" type="presParOf" srcId="{D4778485-99A6-274B-AA9B-5828D2DC179F}" destId="{83C8236F-755B-6348-8B31-DB74EEFB1415}" srcOrd="1" destOrd="0" presId="urn:microsoft.com/office/officeart/2005/8/layout/vList3"/>
    <dgm:cxn modelId="{B64BD802-8CC6-2545-9D24-0B51EE1F600A}" type="presParOf" srcId="{4F944678-10B3-BB4B-A627-2BE0C26FFC5A}" destId="{EE8334A3-E4F0-C748-859E-E13F504259A9}" srcOrd="7" destOrd="0" presId="urn:microsoft.com/office/officeart/2005/8/layout/vList3"/>
    <dgm:cxn modelId="{FD8A8EA1-5799-BD47-8084-0ED1763AC2C4}" type="presParOf" srcId="{4F944678-10B3-BB4B-A627-2BE0C26FFC5A}" destId="{FE67E40E-1DA4-1145-87B5-2A54A1EF0220}" srcOrd="8" destOrd="0" presId="urn:microsoft.com/office/officeart/2005/8/layout/vList3"/>
    <dgm:cxn modelId="{F0B7E880-6072-8C48-8E34-374E058A453E}" type="presParOf" srcId="{FE67E40E-1DA4-1145-87B5-2A54A1EF0220}" destId="{CD1B66EC-8756-FF49-B243-F34CFCAE06AA}" srcOrd="0" destOrd="0" presId="urn:microsoft.com/office/officeart/2005/8/layout/vList3"/>
    <dgm:cxn modelId="{379AA03B-B980-A849-897D-6284CA9E3FE6}" type="presParOf" srcId="{FE67E40E-1DA4-1145-87B5-2A54A1EF0220}" destId="{10C7E02E-C186-B044-A50B-4B9CAFCE9185}" srcOrd="1" destOrd="0" presId="urn:microsoft.com/office/officeart/2005/8/layout/vList3"/>
    <dgm:cxn modelId="{DA8D34E3-A7B1-9246-BAC8-DAE696A16299}" type="presParOf" srcId="{4F944678-10B3-BB4B-A627-2BE0C26FFC5A}" destId="{8C111637-7538-C14E-9960-956EBE43E4EA}" srcOrd="9" destOrd="0" presId="urn:microsoft.com/office/officeart/2005/8/layout/vList3"/>
    <dgm:cxn modelId="{F2B058E5-ADCF-3447-8C08-5F2F9A748D9B}" type="presParOf" srcId="{4F944678-10B3-BB4B-A627-2BE0C26FFC5A}" destId="{0FDAB10F-F622-534B-A011-D1FCA2736628}" srcOrd="10" destOrd="0" presId="urn:microsoft.com/office/officeart/2005/8/layout/vList3"/>
    <dgm:cxn modelId="{6221F10E-9109-BE40-BD6C-592452CF668A}" type="presParOf" srcId="{0FDAB10F-F622-534B-A011-D1FCA2736628}" destId="{6ED5BAC7-F02F-A946-A057-B91FEDCE3DEF}" srcOrd="0" destOrd="0" presId="urn:microsoft.com/office/officeart/2005/8/layout/vList3"/>
    <dgm:cxn modelId="{D90362AF-B4BB-164B-8335-95BAF5CC2F3E}" type="presParOf" srcId="{0FDAB10F-F622-534B-A011-D1FCA2736628}" destId="{317188E6-BB7C-6841-B8F5-C360F6F0F7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566A1-07E1-364F-BD56-6C14A8621FB4}">
      <dsp:nvSpPr>
        <dsp:cNvPr id="0" name=""/>
        <dsp:cNvSpPr/>
      </dsp:nvSpPr>
      <dsp:spPr>
        <a:xfrm rot="10800000">
          <a:off x="927588" y="650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Consultation</a:t>
          </a:r>
        </a:p>
      </dsp:txBody>
      <dsp:txXfrm rot="10800000">
        <a:off x="1102968" y="650"/>
        <a:ext cx="2810996" cy="701521"/>
      </dsp:txXfrm>
    </dsp:sp>
    <dsp:sp modelId="{86F824C4-9934-074D-871D-DCC57911B587}">
      <dsp:nvSpPr>
        <dsp:cNvPr id="0" name=""/>
        <dsp:cNvSpPr/>
      </dsp:nvSpPr>
      <dsp:spPr>
        <a:xfrm>
          <a:off x="576827" y="650"/>
          <a:ext cx="701521" cy="7015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59648-9425-3543-8530-6C6DB8EA98C7}">
      <dsp:nvSpPr>
        <dsp:cNvPr id="0" name=""/>
        <dsp:cNvSpPr/>
      </dsp:nvSpPr>
      <dsp:spPr>
        <a:xfrm rot="10800000">
          <a:off x="927588" y="911581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Grant application support</a:t>
          </a:r>
        </a:p>
      </dsp:txBody>
      <dsp:txXfrm rot="10800000">
        <a:off x="1102968" y="911581"/>
        <a:ext cx="2810996" cy="701521"/>
      </dsp:txXfrm>
    </dsp:sp>
    <dsp:sp modelId="{DC137AC7-42C1-114A-9B3C-F37B3D05E165}">
      <dsp:nvSpPr>
        <dsp:cNvPr id="0" name=""/>
        <dsp:cNvSpPr/>
      </dsp:nvSpPr>
      <dsp:spPr>
        <a:xfrm>
          <a:off x="576827" y="911581"/>
          <a:ext cx="701521" cy="7015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D8688-8108-A64B-977E-DC36E5568166}">
      <dsp:nvSpPr>
        <dsp:cNvPr id="0" name=""/>
        <dsp:cNvSpPr/>
      </dsp:nvSpPr>
      <dsp:spPr>
        <a:xfrm rot="10800000">
          <a:off x="927588" y="1822512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 Science, ML, modelling &amp; analytics</a:t>
          </a:r>
        </a:p>
      </dsp:txBody>
      <dsp:txXfrm rot="10800000">
        <a:off x="1102968" y="1822512"/>
        <a:ext cx="2810996" cy="701521"/>
      </dsp:txXfrm>
    </dsp:sp>
    <dsp:sp modelId="{D62A10CA-7D65-D446-B2DE-EE8E3F07650C}">
      <dsp:nvSpPr>
        <dsp:cNvPr id="0" name=""/>
        <dsp:cNvSpPr/>
      </dsp:nvSpPr>
      <dsp:spPr>
        <a:xfrm>
          <a:off x="576827" y="1822512"/>
          <a:ext cx="701521" cy="7015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8236F-755B-6348-8B31-DB74EEFB1415}">
      <dsp:nvSpPr>
        <dsp:cNvPr id="0" name=""/>
        <dsp:cNvSpPr/>
      </dsp:nvSpPr>
      <dsp:spPr>
        <a:xfrm rot="10800000">
          <a:off x="927588" y="2733444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Research compute platforms</a:t>
          </a:r>
        </a:p>
      </dsp:txBody>
      <dsp:txXfrm rot="10800000">
        <a:off x="1102968" y="2733444"/>
        <a:ext cx="2810996" cy="701521"/>
      </dsp:txXfrm>
    </dsp:sp>
    <dsp:sp modelId="{D3E289ED-8BAF-3142-80C7-C593E5CC3C7A}">
      <dsp:nvSpPr>
        <dsp:cNvPr id="0" name=""/>
        <dsp:cNvSpPr/>
      </dsp:nvSpPr>
      <dsp:spPr>
        <a:xfrm>
          <a:off x="576827" y="2733444"/>
          <a:ext cx="701521" cy="70152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7E02E-C186-B044-A50B-4B9CAFCE9185}">
      <dsp:nvSpPr>
        <dsp:cNvPr id="0" name=""/>
        <dsp:cNvSpPr/>
      </dsp:nvSpPr>
      <dsp:spPr>
        <a:xfrm rot="10800000">
          <a:off x="927588" y="3644375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Hacky Hour</a:t>
          </a:r>
        </a:p>
      </dsp:txBody>
      <dsp:txXfrm rot="10800000">
        <a:off x="1102968" y="3644375"/>
        <a:ext cx="2810996" cy="701521"/>
      </dsp:txXfrm>
    </dsp:sp>
    <dsp:sp modelId="{CD1B66EC-8756-FF49-B243-F34CFCAE06AA}">
      <dsp:nvSpPr>
        <dsp:cNvPr id="0" name=""/>
        <dsp:cNvSpPr/>
      </dsp:nvSpPr>
      <dsp:spPr>
        <a:xfrm>
          <a:off x="576827" y="3644375"/>
          <a:ext cx="701521" cy="70152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188E6-BB7C-6841-B8F5-C360F6F0F7D7}">
      <dsp:nvSpPr>
        <dsp:cNvPr id="0" name=""/>
        <dsp:cNvSpPr/>
      </dsp:nvSpPr>
      <dsp:spPr>
        <a:xfrm rot="10800000">
          <a:off x="927588" y="4555306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Training</a:t>
          </a:r>
        </a:p>
      </dsp:txBody>
      <dsp:txXfrm rot="10800000">
        <a:off x="1102968" y="4555306"/>
        <a:ext cx="2810996" cy="701521"/>
      </dsp:txXfrm>
    </dsp:sp>
    <dsp:sp modelId="{6ED5BAC7-F02F-A946-A057-B91FEDCE3DEF}">
      <dsp:nvSpPr>
        <dsp:cNvPr id="0" name=""/>
        <dsp:cNvSpPr/>
      </dsp:nvSpPr>
      <dsp:spPr>
        <a:xfrm>
          <a:off x="576827" y="4555306"/>
          <a:ext cx="701521" cy="70152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CFFB2-ED7C-1B45-8092-9C6B42AF074F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54C2-E970-D74E-A0B0-61694841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Among the services that we offer, we provide access to research infrastructure such as high-performance computing and storage, supporting researchers by providing data analysis expertise, and building data communities with events such as hacky hours, seminars, and training events like this one.</a:t>
            </a:r>
            <a:endParaRPr lang="en-US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0D0B68-023F-734B-B1E1-19F9D871D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64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/>
              <a:t>In line with the University of Sydney Codes of Conduct for staff and students,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7EB44-B05D-9E47-A820-97F0499A3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92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/>
              <a:t>In line with the University of Sydney Codes of Conduct for staff and students, we ask you not to engage in any of these examples of unacceptable behavior. </a:t>
            </a:r>
          </a:p>
          <a:p>
            <a:endParaRPr lang="en-US" sz="1200" i="1"/>
          </a:p>
          <a:p>
            <a:r>
              <a:rPr lang="en-US" sz="1200" i="1"/>
              <a:t>We’d especially like to </a:t>
            </a:r>
            <a:r>
              <a:rPr lang="en-US" sz="1200" b="1" i="1"/>
              <a:t>point out the first one: “disruption of talks, communications”,</a:t>
            </a:r>
            <a:r>
              <a:rPr lang="en-US" sz="1200" i="1"/>
              <a:t> since this is something we’ve had issues with in the past. Some of us (and I know I can be guilty of this) have louder voices… So while we’d definitely encourage you to speak out, we have found that if we have s</a:t>
            </a:r>
            <a:r>
              <a:rPr lang="en-US" sz="1200" b="1" i="1"/>
              <a:t>tudents who are more comfortable speaking at full volume with a helper we may ask them to switch their seat</a:t>
            </a:r>
            <a:r>
              <a:rPr lang="en-US" sz="1200" i="1"/>
              <a:t> so the conversation doesn’t impede the learning of students around them. So please </a:t>
            </a:r>
            <a:r>
              <a:rPr lang="en-US" sz="1200" b="1" i="1"/>
              <a:t>don’t be offended if we ask you to move</a:t>
            </a:r>
            <a:r>
              <a:rPr lang="en-US" sz="1200" i="1"/>
              <a:t> – we’re really trying to make sure everyone is able to learn effectively.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7EB44-B05D-9E47-A820-97F0499A3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93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4078-F215-BAB6-D9EF-CA2556A4A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CEEB-ED51-A191-66DA-902EC46F1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863-241C-B58A-2462-48CD687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8FA4-C4ED-3681-92D1-C0D0D13F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65C8-A79E-995C-AEBD-1E4E55F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947-A7AD-6CF9-FB11-27EBC7D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3218-A191-7479-B3CF-21B1864B1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4B76-7B7D-13BC-E645-4CDFE7A4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1B0E-7952-4625-474E-34E780B8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AE17-0AAA-F394-4802-E2CADE32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ED1BA-53A8-B756-D6BA-E8B22BFF8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2DA56-79D8-99A6-FEED-3FA45AF0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90C1-399D-D071-4248-A45B0D3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AD7D-E15C-D75E-6A18-3FB1763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9392-36B2-F961-D799-A7E078C8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9" y="0"/>
            <a:ext cx="60748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69" y="0"/>
            <a:ext cx="6101635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827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362" y="0"/>
            <a:ext cx="6090012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151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444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1"/>
            <a:ext cx="6277905" cy="68986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377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79" y="0"/>
            <a:ext cx="625422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0940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0012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7998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6090360" y="-1"/>
            <a:ext cx="6101640" cy="713542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11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FEEC-7778-7813-9702-F792A4D5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CD5A-58B5-BD35-8FDC-5F543ED1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D3C1-B26C-BA2A-B110-8D718F0C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0D3A-031E-2531-E37C-8FC342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C18D-5DD5-0761-5464-1549E1A2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4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8447" cy="691399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0165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434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100763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0689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2"/>
            <a:ext cx="6277905" cy="68579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4158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6090364" y="-1"/>
            <a:ext cx="6101637" cy="68580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41049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5695096" y="556878"/>
            <a:ext cx="6182381" cy="5575303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8375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81538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2502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770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4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8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B76-228F-99CD-2668-859C31B9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C24A-FD56-7237-5E76-40C09AB1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A222-E0DC-EC9D-C66E-C5151A8D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9CA0-4011-91A8-F494-2ED3199E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3DB3-BFF1-8074-1F7A-A0146321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0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5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13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5" y="408245"/>
            <a:ext cx="11235267" cy="647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365" y="1217279"/>
            <a:ext cx="11235265" cy="1843037"/>
          </a:xfrm>
        </p:spPr>
        <p:txBody>
          <a:bodyPr>
            <a:noAutofit/>
          </a:bodyPr>
          <a:lstStyle>
            <a:lvl1pPr fontAlgn="auto">
              <a:spcAft>
                <a:spcPts val="600"/>
              </a:spcAft>
              <a:buFont typeface="Lucida Grande"/>
              <a:buChar char="–"/>
              <a:defRPr sz="32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478365" y="3230564"/>
          <a:ext cx="11235264" cy="2895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4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1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2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3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copy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02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47672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742932" indent="-285744">
              <a:lnSpc>
                <a:spcPct val="90000"/>
              </a:lnSpc>
              <a:buFont typeface="Lucida Grande"/>
              <a:buChar char="–"/>
              <a:defRPr sz="3200"/>
            </a:lvl2pPr>
            <a:lvl3pPr>
              <a:lnSpc>
                <a:spcPct val="90000"/>
              </a:lnSpc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615397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8367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9658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367" y="1360488"/>
            <a:ext cx="5384800" cy="452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1860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23588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4700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8365" y="1358902"/>
            <a:ext cx="11235267" cy="476726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532206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373937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367" y="5905501"/>
            <a:ext cx="204893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8367" y="1173218"/>
            <a:ext cx="11235267" cy="64718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78367" y="1820400"/>
            <a:ext cx="11235267" cy="4535949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20875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37D-07F9-AA81-355F-380E022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6EB7-4B97-3478-B6AF-C5141418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C4EF3-9853-3D1C-32F2-2D252353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D88F-B3F2-FEC8-0D7C-616B31C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39A9-751B-37FA-5A78-F5680EFF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E000-E213-B07A-7B1F-ECE44E19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0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3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7"/>
            <a:ext cx="11208403" cy="7104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rgbClr val="000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01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D35-3482-F71D-BA47-1B3EE32F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3463-2EF7-5426-9D91-6A65A518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42E3-E230-1EB4-316A-E21A7924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DB13-FA4E-90B4-6DAD-D40AC64F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B7494-62F2-FA44-BFFF-DAABBE4C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F7C0D-E3EE-133F-BF79-AD9B0ED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74CC-7FB8-AF30-CBEB-5C14C1DD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6278F-CBD7-B88F-03F6-2093305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E0CD-A186-6819-427F-A2DDAFA3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95BF9-7D59-0E02-B394-13BC314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03FE3-4716-B8F6-D908-DF1EF5E4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7510A-F7EC-9F8C-BB68-63C5A109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5304B-A61E-7DCF-09F5-115809F1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4131-8F4B-7894-88FB-08A5F91B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8CB5-E1D6-F5E3-C639-0B32BF4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7ED8-C827-3165-0589-A64903F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7A66-FD88-437F-029D-01ED48B1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A225-E4F6-8283-5E79-461FC0D4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AF1-C65A-9213-D002-78E1B7A2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3B68-C256-F753-8FE5-8F799615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E146-845A-C31E-37B7-240492A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0F6-BB2E-C679-5D91-4B1D0E9F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8927-6BEA-7E27-BBBB-350186C21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08B3-22B7-318C-9F79-3FBDD9D3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DD5C-E87C-EA48-182C-F2D033A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AAED-6BF5-CFF1-3DFF-9937AF3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060E-1D7C-1FCA-1DF1-AE3CD3C4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BB99-C45E-F20A-2815-F317068B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AB17-6993-E943-C70D-44F7B069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920A-1F49-E664-C146-4702F714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E2C-CB02-0A4B-9808-D43DF4D6EFE9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386E-E803-388C-3E23-CBF5F99B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EC88-604A-4AF9-F232-9542E65D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8839200" y="6356351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Page </a:t>
            </a:r>
            <a:fld id="{3B11C02F-2186-5E4E-90C0-5210A150EF90}" type="slidenum">
              <a:rPr lang="en-US" sz="9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508000" y="6356351"/>
            <a:ext cx="2844800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78367" y="1387444"/>
            <a:ext cx="6119004" cy="48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Sub-heading Bold… 20pt</a:t>
            </a:r>
          </a:p>
          <a:p>
            <a:pPr lvl="0"/>
            <a:r>
              <a:rPr lang="en-US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7930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32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ydney.edu.au/policies/showdoc.aspx?recnum=PDOC2011/65&amp;RendNum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pages.github.sydney.edu.au/informatics/sih_codeofconduct/" TargetMode="External"/><Relationship Id="rId5" Type="http://schemas.openxmlformats.org/officeDocument/2006/relationships/hyperlink" Target="http://sydney.edu.au/policies/showdoc.aspx?recnum=PDOC2011/168&amp;RendNum=0" TargetMode="External"/><Relationship Id="rId4" Type="http://schemas.openxmlformats.org/officeDocument/2006/relationships/hyperlink" Target="http://sydney.edu.au/policies/showdoc.aspx?recnum=PDOC2011/215&amp;RendNum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EE3BC7-0152-957B-E9BB-766A6DC4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86" y="3026979"/>
            <a:ext cx="5430827" cy="383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29E3FD-B15D-88C0-5E50-64CCA208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5989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Getting Started with Machine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07A6-7EF5-6C11-1AE3-137FC808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27701"/>
            <a:ext cx="9144000" cy="1655762"/>
          </a:xfrm>
        </p:spPr>
        <p:txBody>
          <a:bodyPr/>
          <a:lstStyle/>
          <a:p>
            <a:r>
              <a:rPr lang="en-US" b="1" dirty="0"/>
              <a:t>Sydney Informatics Hub</a:t>
            </a:r>
          </a:p>
        </p:txBody>
      </p:sp>
    </p:spTree>
    <p:extLst>
      <p:ext uri="{BB962C8B-B14F-4D97-AF65-F5344CB8AC3E}">
        <p14:creationId xmlns:p14="http://schemas.microsoft.com/office/powerpoint/2010/main" val="334062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015A63-9492-2C44-9951-F0CD308C0ACC}"/>
              </a:ext>
            </a:extLst>
          </p:cNvPr>
          <p:cNvGrpSpPr/>
          <p:nvPr/>
        </p:nvGrpSpPr>
        <p:grpSpPr>
          <a:xfrm>
            <a:off x="609603" y="1612956"/>
            <a:ext cx="7374512" cy="4506061"/>
            <a:chOff x="620576" y="4119967"/>
            <a:chExt cx="6007086" cy="367052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F451F5-5751-0745-927A-66EFBEABF8CF}"/>
                </a:ext>
              </a:extLst>
            </p:cNvPr>
            <p:cNvSpPr/>
            <p:nvPr/>
          </p:nvSpPr>
          <p:spPr>
            <a:xfrm>
              <a:off x="620576" y="4119967"/>
              <a:ext cx="3035602" cy="1615856"/>
            </a:xfrm>
            <a:prstGeom prst="roundRect">
              <a:avLst>
                <a:gd name="adj" fmla="val 8154"/>
              </a:avLst>
            </a:prstGeom>
            <a:solidFill>
              <a:schemeClr val="bg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Research Computing</a:t>
              </a:r>
              <a:endParaRPr kumimoji="0" lang="en-AU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endParaRP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High performance computing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Bioinformatics &amp; genomics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Modelling &amp; visualisation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 Computing training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DBE75A-33DF-E64A-B8FD-F29653853A5E}"/>
                </a:ext>
              </a:extLst>
            </p:cNvPr>
            <p:cNvSpPr/>
            <p:nvPr/>
          </p:nvSpPr>
          <p:spPr>
            <a:xfrm>
              <a:off x="3821164" y="4594746"/>
              <a:ext cx="2806498" cy="2282155"/>
            </a:xfrm>
            <a:prstGeom prst="roundRect">
              <a:avLst>
                <a:gd name="adj" fmla="val 9381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Statistical Consulting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1-on-1 consultancy for HDR-level and above.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Experiment and survey design.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Statistical model development and testing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Statistics training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0619F38-CB65-6F4A-9058-79F9B0FD4E47}"/>
                </a:ext>
              </a:extLst>
            </p:cNvPr>
            <p:cNvSpPr/>
            <p:nvPr/>
          </p:nvSpPr>
          <p:spPr>
            <a:xfrm>
              <a:off x="851024" y="6041942"/>
              <a:ext cx="2574706" cy="1748545"/>
            </a:xfrm>
            <a:prstGeom prst="roundRect">
              <a:avLst>
                <a:gd name="adj" fmla="val 8773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1920" tIns="60960" rIns="121920" bIns="60960"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Science &amp; SWE</a:t>
              </a:r>
              <a:endParaRPr kumimoji="0" lang="en-AU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endParaRPr>
            </a:p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Consulting and project collaboration providing analysis &amp; software development for data-driven research.</a:t>
              </a: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2DE4A41-DAF1-8B45-8050-131AA15FAA48}"/>
              </a:ext>
            </a:extLst>
          </p:cNvPr>
          <p:cNvGraphicFramePr/>
          <p:nvPr/>
        </p:nvGraphicFramePr>
        <p:xfrm>
          <a:off x="7701208" y="1392702"/>
          <a:ext cx="4490792" cy="525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9DA0F061-8DD4-A347-8017-A3983A32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7" y="136476"/>
            <a:ext cx="11905957" cy="1143000"/>
          </a:xfrm>
        </p:spPr>
        <p:txBody>
          <a:bodyPr/>
          <a:lstStyle/>
          <a:p>
            <a:pPr algn="ctr"/>
            <a:r>
              <a:rPr lang="en-AU">
                <a:solidFill>
                  <a:srgbClr val="002060"/>
                </a:solidFill>
              </a:rPr>
              <a:t>Sydney Informatics Hub</a:t>
            </a:r>
            <a:br>
              <a:rPr lang="en-AU">
                <a:solidFill>
                  <a:srgbClr val="002060"/>
                </a:solidFill>
              </a:rPr>
            </a:br>
            <a:r>
              <a:rPr lang="en-AU" sz="2667" i="1">
                <a:solidFill>
                  <a:srgbClr val="002060"/>
                </a:solidFill>
              </a:rPr>
              <a:t>Empowering researchers with modern data &amp; computational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345662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rgbClr val="002060"/>
                </a:solidFill>
              </a:rPr>
              <a:t>Code of Conduct</a:t>
            </a:r>
            <a:endParaRPr i="1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BF2F-9E27-8B4B-BA9A-F431C3A1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5354208"/>
          </a:xfrm>
        </p:spPr>
        <p:txBody>
          <a:bodyPr/>
          <a:lstStyle/>
          <a:p>
            <a:pPr marL="0" indent="0" algn="just">
              <a:buNone/>
            </a:pPr>
            <a:r>
              <a:rPr lang="en-AU" sz="2250">
                <a:ea typeface="ＭＳ Ｐゴシック"/>
              </a:rPr>
              <a:t>We expect all attendees of our training to follow the University of Sydney’s </a:t>
            </a:r>
            <a:r>
              <a:rPr lang="en-AU" sz="2250">
                <a:ea typeface="ＭＳ Ｐゴシック"/>
                <a:hlinkClick r:id="rId3"/>
              </a:rPr>
              <a:t>Staff</a:t>
            </a:r>
            <a:r>
              <a:rPr lang="en-AU" sz="2250">
                <a:ea typeface="ＭＳ Ｐゴシック"/>
              </a:rPr>
              <a:t> and </a:t>
            </a:r>
            <a:r>
              <a:rPr lang="en-AU" sz="2250">
                <a:ea typeface="ＭＳ Ｐゴシック"/>
                <a:hlinkClick r:id="rId4"/>
              </a:rPr>
              <a:t>Student</a:t>
            </a:r>
            <a:r>
              <a:rPr lang="en-AU" sz="2250">
                <a:ea typeface="ＭＳ Ｐゴシック"/>
              </a:rPr>
              <a:t> Codes of Conduct, including the </a:t>
            </a:r>
            <a:r>
              <a:rPr lang="en-AU" sz="2250">
                <a:ea typeface="ＭＳ Ｐゴシック"/>
                <a:hlinkClick r:id="rId5"/>
              </a:rPr>
              <a:t>Bullying, harassment and discrimination prevention policy</a:t>
            </a:r>
            <a:r>
              <a:rPr lang="en-AU" sz="2250">
                <a:ea typeface="ＭＳ Ｐゴシック"/>
              </a:rPr>
              <a:t>. </a:t>
            </a:r>
            <a:endParaRPr lang="en-AU" sz="2267"/>
          </a:p>
          <a:p>
            <a:pPr marL="0" indent="0" algn="ctr">
              <a:buNone/>
            </a:pPr>
            <a:endParaRPr lang="en-AU" sz="2267"/>
          </a:p>
          <a:p>
            <a:pPr marL="0" indent="0">
              <a:buNone/>
            </a:pPr>
            <a:r>
              <a:rPr lang="en-AU" sz="2250">
                <a:ea typeface="ＭＳ Ｐゴシック"/>
              </a:rPr>
              <a:t>To foster a positive and professional learning environment, we encourage the following kinds of behaviours at all our events and platforms:</a:t>
            </a:r>
          </a:p>
          <a:p>
            <a:pPr marL="342265" indent="-342265"/>
            <a:r>
              <a:rPr lang="en-AU" sz="2250">
                <a:ea typeface="ＭＳ Ｐゴシック"/>
              </a:rPr>
              <a:t>Use welcoming and inclusive language</a:t>
            </a:r>
          </a:p>
          <a:p>
            <a:pPr marL="342265" indent="-342265"/>
            <a:r>
              <a:rPr lang="en-AU" sz="2250">
                <a:ea typeface="ＭＳ Ｐゴシック"/>
              </a:rPr>
              <a:t>Be respectful of different viewpoints and experiences</a:t>
            </a:r>
          </a:p>
          <a:p>
            <a:pPr marL="342265" indent="-342265"/>
            <a:r>
              <a:rPr lang="en-AU" sz="2250">
                <a:ea typeface="ＭＳ Ｐゴシック"/>
              </a:rPr>
              <a:t>Gracefully accept constructive criticism</a:t>
            </a:r>
          </a:p>
          <a:p>
            <a:pPr marL="342265" indent="-342265"/>
            <a:r>
              <a:rPr lang="en-AU" sz="2250">
                <a:ea typeface="ＭＳ Ｐゴシック"/>
              </a:rPr>
              <a:t>Focus on what is best for the community</a:t>
            </a:r>
          </a:p>
          <a:p>
            <a:pPr marL="342265" indent="-342265"/>
            <a:r>
              <a:rPr lang="en-AU" sz="2250">
                <a:ea typeface="ＭＳ Ｐゴシック"/>
              </a:rPr>
              <a:t>Show courtesy and respect towards other community members</a:t>
            </a:r>
          </a:p>
          <a:p>
            <a:pPr marL="342265" indent="-342265"/>
            <a:endParaRPr lang="en-US" sz="2267" i="1"/>
          </a:p>
          <a:p>
            <a:pPr marL="0" indent="0" algn="ctr">
              <a:buNone/>
            </a:pPr>
            <a:r>
              <a:rPr lang="en-US" sz="2250">
                <a:ea typeface="ＭＳ Ｐゴシック"/>
              </a:rPr>
              <a:t>Our full CoC, with incident reporting guidelines, is available at</a:t>
            </a:r>
            <a:r>
              <a:rPr lang="en-US" sz="2250" i="1">
                <a:ea typeface="ＭＳ Ｐゴシック"/>
              </a:rPr>
              <a:t> </a:t>
            </a:r>
            <a:r>
              <a:rPr lang="en-US" sz="2250" i="1">
                <a:ea typeface="ＭＳ Ｐゴシック"/>
                <a:hlinkClick r:id="rId6"/>
              </a:rPr>
              <a:t>https://pages.github.sydney.edu.au/informatics/sih_codeofconduct/</a:t>
            </a:r>
            <a:endParaRPr lang="en-US" sz="2250" i="1">
              <a:ea typeface="ＭＳ Ｐゴシック"/>
            </a:endParaRPr>
          </a:p>
          <a:p>
            <a:pPr marL="0" indent="0">
              <a:buNone/>
            </a:pPr>
            <a:endParaRPr lang="en-US" sz="2267" i="1"/>
          </a:p>
        </p:txBody>
      </p:sp>
    </p:spTree>
    <p:extLst>
      <p:ext uri="{BB962C8B-B14F-4D97-AF65-F5344CB8AC3E}">
        <p14:creationId xmlns:p14="http://schemas.microsoft.com/office/powerpoint/2010/main" val="29153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rgbClr val="002060"/>
                </a:solidFill>
              </a:rPr>
              <a:t>(Examples of) Unacceptable behaviour</a:t>
            </a:r>
            <a:endParaRPr i="1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BF2F-9E27-8B4B-BA9A-F431C3A1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133"/>
              <a:t>Sustained disruption of talks, events or communications</a:t>
            </a:r>
          </a:p>
          <a:p>
            <a:r>
              <a:rPr lang="en-AU" sz="2133"/>
              <a:t>Written/verbal comments which have the effect of excluding people on the basis of membership of any specific group</a:t>
            </a:r>
          </a:p>
          <a:p>
            <a:r>
              <a:rPr lang="en-AU" sz="2133"/>
              <a:t>Causing someone to fear for their safety, such as through stalking, following, or intimidation</a:t>
            </a:r>
          </a:p>
          <a:p>
            <a:r>
              <a:rPr lang="en-AU" sz="2133"/>
              <a:t>Violent threats or language directed against another person</a:t>
            </a:r>
          </a:p>
          <a:p>
            <a:r>
              <a:rPr lang="en-AU" sz="2133"/>
              <a:t>The display of sexual or violent images</a:t>
            </a:r>
          </a:p>
          <a:p>
            <a:r>
              <a:rPr lang="en-AU" sz="2133"/>
              <a:t>Unwelcome sexual attention; non-consensual or unwelcome physical contact</a:t>
            </a:r>
          </a:p>
          <a:p>
            <a:r>
              <a:rPr lang="en-AU" sz="2133"/>
              <a:t>Insults or put downs; excessive swearing</a:t>
            </a:r>
          </a:p>
          <a:p>
            <a:r>
              <a:rPr lang="en-AU" sz="2133"/>
              <a:t>Sexist, racist, homophobic, transphobic, ableist, or exclusionary jokes</a:t>
            </a:r>
          </a:p>
          <a:p>
            <a:r>
              <a:rPr lang="en-AU" sz="2133"/>
              <a:t>Incitement to violence, suicide, or self-harm</a:t>
            </a:r>
          </a:p>
          <a:p>
            <a:r>
              <a:rPr lang="en-AU" sz="2133"/>
              <a:t>Continuing to initiate interaction (including photography or recording) with someone after being asked to stop</a:t>
            </a:r>
          </a:p>
          <a:p>
            <a:r>
              <a:rPr lang="en-AU" sz="2133"/>
              <a:t>Publication of private communication without consent</a:t>
            </a:r>
          </a:p>
        </p:txBody>
      </p:sp>
    </p:spTree>
    <p:extLst>
      <p:ext uri="{BB962C8B-B14F-4D97-AF65-F5344CB8AC3E}">
        <p14:creationId xmlns:p14="http://schemas.microsoft.com/office/powerpoint/2010/main" val="170824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4D1340-5A3D-E262-5CF3-6148039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Asking for Help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C89DA-D7D3-DF02-6B11-FF68212392A9}"/>
              </a:ext>
            </a:extLst>
          </p:cNvPr>
          <p:cNvSpPr/>
          <p:nvPr/>
        </p:nvSpPr>
        <p:spPr>
          <a:xfrm>
            <a:off x="1653133" y="1694452"/>
            <a:ext cx="3044414" cy="256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2052" name="Picture 4" descr="Raise Hand Icon Design 10751770 Vector Art at Vecteezy">
            <a:extLst>
              <a:ext uri="{FF2B5EF4-FFF2-40B4-BE49-F238E27FC236}">
                <a16:creationId xmlns:a16="http://schemas.microsoft.com/office/drawing/2014/main" id="{7ECEEE07-302A-C202-4C62-3F876AED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27" y="909020"/>
            <a:ext cx="3899648" cy="38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B0EAD-1998-7555-BA22-9BAA018E0438}"/>
              </a:ext>
            </a:extLst>
          </p:cNvPr>
          <p:cNvSpPr txBox="1"/>
          <p:nvPr/>
        </p:nvSpPr>
        <p:spPr>
          <a:xfrm>
            <a:off x="1653133" y="4361773"/>
            <a:ext cx="304441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I need help with my computer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0DF1A-08A5-B9EF-C0BF-6932CB9A64D4}"/>
              </a:ext>
            </a:extLst>
          </p:cNvPr>
          <p:cNvSpPr txBox="1"/>
          <p:nvPr/>
        </p:nvSpPr>
        <p:spPr>
          <a:xfrm>
            <a:off x="6581705" y="4573109"/>
            <a:ext cx="3663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 need help understanding something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(which likely means others do too)</a:t>
            </a:r>
          </a:p>
        </p:txBody>
      </p:sp>
    </p:spTree>
    <p:extLst>
      <p:ext uri="{BB962C8B-B14F-4D97-AF65-F5344CB8AC3E}">
        <p14:creationId xmlns:p14="http://schemas.microsoft.com/office/powerpoint/2010/main" val="4578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353E3-BD5D-AE49-23BE-82B24AFD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>
              <a:buFont typeface="Calibri" charset="0"/>
              <a:buChar char="-"/>
            </a:pP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Form teams </a:t>
            </a:r>
            <a:r>
              <a:rPr lang="en-AU" b="0" dirty="0">
                <a:latin typeface="+mn-lt"/>
                <a:ea typeface="ＭＳ Ｐゴシック"/>
              </a:rPr>
              <a:t>within your table</a:t>
            </a: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;</a:t>
            </a:r>
            <a:endParaRPr lang="en-US" dirty="0"/>
          </a:p>
          <a:p>
            <a:pPr marL="342265" indent="-342265" algn="l"/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Share your backgrounds with R, data, and Machine Learning; </a:t>
            </a:r>
          </a:p>
          <a:p>
            <a:pPr marL="342265" indent="-342265" algn="l"/>
            <a:r>
              <a:rPr lang="en-AU" b="0" dirty="0">
                <a:latin typeface="+mn-lt"/>
                <a:ea typeface="ＭＳ Ｐゴシック"/>
              </a:rPr>
              <a:t>Choose</a:t>
            </a: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 a team name;</a:t>
            </a:r>
          </a:p>
          <a:p>
            <a:pPr marL="342265" indent="-342265" algn="l"/>
            <a:r>
              <a:rPr lang="en-AU" b="0" dirty="0">
                <a:latin typeface="+mn-lt"/>
                <a:ea typeface="ＭＳ Ｐゴシック"/>
              </a:rPr>
              <a:t>Start the tutorial!</a:t>
            </a:r>
            <a:endParaRPr lang="en-AU" b="0" i="0" u="none" strike="noStrike" dirty="0">
              <a:effectLst/>
              <a:latin typeface="+mn-lt"/>
              <a:ea typeface="ＭＳ Ｐゴシック"/>
            </a:endParaRPr>
          </a:p>
          <a:p>
            <a:pPr marL="342265" indent="-342265"/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4C11D-6F78-F5C5-494C-358FF9C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ea typeface="ＭＳ Ｐゴシック"/>
              </a:rPr>
              <a:t>Your turn!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5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-widescreen-oct-28-2019_compressed" id="{FBFC58D5-D9DE-6A4B-868C-F57A4B1FBB3F}" vid="{4C6962E9-7BF3-0E4C-BEC7-E79FA6F424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607</Words>
  <Application>Microsoft Macintosh PowerPoint</Application>
  <PresentationFormat>Widescreen</PresentationFormat>
  <Paragraphs>62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Grande</vt:lpstr>
      <vt:lpstr>Tw Cen MT</vt:lpstr>
      <vt:lpstr>Office Theme</vt:lpstr>
      <vt:lpstr>Master 2</vt:lpstr>
      <vt:lpstr>Getting Started with Machine Learning in R</vt:lpstr>
      <vt:lpstr>Sydney Informatics Hub Empowering researchers with modern data &amp; computational methods</vt:lpstr>
      <vt:lpstr>Code of Conduct</vt:lpstr>
      <vt:lpstr>(Examples of) Unacceptable behaviour</vt:lpstr>
      <vt:lpstr>Asking for Help</vt:lpstr>
      <vt:lpstr>Your 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Machine Learning in R</dc:title>
  <dc:creator>Giorgia Mori</dc:creator>
  <cp:lastModifiedBy>Giorgia Mori</cp:lastModifiedBy>
  <cp:revision>1</cp:revision>
  <dcterms:created xsi:type="dcterms:W3CDTF">2023-08-01T05:22:01Z</dcterms:created>
  <dcterms:modified xsi:type="dcterms:W3CDTF">2023-08-02T00:57:57Z</dcterms:modified>
</cp:coreProperties>
</file>