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89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26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4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45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39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85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93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04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97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60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F481-3682-43A0-828E-F0C9BA94C00E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38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F481-3682-43A0-828E-F0C9BA94C00E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C40D-3F62-40F3-9072-D688F91AB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02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ML Results</a:t>
            </a: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02705"/>
              </p:ext>
            </p:extLst>
          </p:nvPr>
        </p:nvGraphicFramePr>
        <p:xfrm>
          <a:off x="2501900" y="2333625"/>
          <a:ext cx="4140200" cy="219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558">
                  <a:extLst>
                    <a:ext uri="{9D8B030D-6E8A-4147-A177-3AD203B41FA5}">
                      <a16:colId xmlns:a16="http://schemas.microsoft.com/office/drawing/2014/main" val="2189939655"/>
                    </a:ext>
                  </a:extLst>
                </a:gridCol>
                <a:gridCol w="913699">
                  <a:extLst>
                    <a:ext uri="{9D8B030D-6E8A-4147-A177-3AD203B41FA5}">
                      <a16:colId xmlns:a16="http://schemas.microsoft.com/office/drawing/2014/main" val="334219965"/>
                    </a:ext>
                  </a:extLst>
                </a:gridCol>
                <a:gridCol w="1675115">
                  <a:extLst>
                    <a:ext uri="{9D8B030D-6E8A-4147-A177-3AD203B41FA5}">
                      <a16:colId xmlns:a16="http://schemas.microsoft.com/office/drawing/2014/main" val="1492559723"/>
                    </a:ext>
                  </a:extLst>
                </a:gridCol>
                <a:gridCol w="713828">
                  <a:extLst>
                    <a:ext uri="{9D8B030D-6E8A-4147-A177-3AD203B41FA5}">
                      <a16:colId xmlns:a16="http://schemas.microsoft.com/office/drawing/2014/main" val="3576115098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Dataset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Highest Cross-Validation Scroe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ML method with highest score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Benchmark Score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20864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Ensemble Kspace KNN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01803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Hf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Ensemble RUBoostedTrees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86014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39.7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Ensemble Bagged Trees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6266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 smtClean="0">
                          <a:effectLst/>
                        </a:rPr>
                        <a:t>Nd143Nd144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u="none" strike="noStrike">
                          <a:effectLst/>
                        </a:rPr>
                        <a:t>47.4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effectLst/>
                        </a:rPr>
                        <a:t>Ensemble Bagged Trees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u="none" strike="noStrike" dirty="0">
                          <a:effectLst/>
                        </a:rPr>
                        <a:t>20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41441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Pb207_Pb204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43.4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Ensemble RUBoosted Trees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63426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Hf176_Hf177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Not enough data</a:t>
                      </a:r>
                      <a:endParaRPr lang="en-AU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52313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effectLst/>
                        </a:rPr>
                        <a:t>negloc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u="none" strike="noStrike">
                          <a:effectLst/>
                        </a:rPr>
                        <a:t>82.2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effectLst/>
                        </a:rPr>
                        <a:t>Ensemble Bagged Trees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u="none" strike="noStrike" dirty="0">
                          <a:effectLst/>
                        </a:rPr>
                        <a:t>50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89575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negages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81.9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Ensemble Boosted Trees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50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188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89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7016806" cy="6894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02018" y="648021"/>
                <a:ext cx="1433946" cy="997774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450" dirty="0"/>
                  <a:t>Carbon in the crust VS Age of Subducted lithosphere</a:t>
                </a:r>
                <a:br>
                  <a:rPr lang="en-AU" sz="450" dirty="0"/>
                </a:br>
                <a14:m>
                  <m:oMath xmlns:m="http://schemas.openxmlformats.org/officeDocument/2006/math">
                    <m:r>
                      <a:rPr lang="en-AU" sz="4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AU" sz="4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</m:oMath>
                </a14:m>
                <a:r>
                  <a:rPr lang="en-AU" sz="450" dirty="0"/>
                  <a:t> relationship between the two variables.</a:t>
                </a:r>
              </a:p>
              <a:p>
                <a:endParaRPr lang="en-AU" sz="450" dirty="0"/>
              </a:p>
              <a:p>
                <a:r>
                  <a:rPr lang="en-AU" sz="450" dirty="0"/>
                  <a:t>Also two obvious clusters of Nd143/Nd144 ratios – </a:t>
                </a:r>
                <a:r>
                  <a:rPr lang="en-AU" sz="450" dirty="0">
                    <a:solidFill>
                      <a:srgbClr val="FFC000"/>
                    </a:solidFill>
                  </a:rPr>
                  <a:t>high Nd143/Nd144 ratios (orange dots) are associated with relatively young lithospheric age and low crustal carbon </a:t>
                </a:r>
                <a:r>
                  <a:rPr lang="en-AU" sz="450" dirty="0"/>
                  <a:t>and </a:t>
                </a:r>
                <a:r>
                  <a:rPr lang="en-AU" sz="450" dirty="0">
                    <a:solidFill>
                      <a:srgbClr val="00B050"/>
                    </a:solidFill>
                  </a:rPr>
                  <a:t>medium Nd143/144 ratios (green dots) and high crustal carbon and older lithospheric age.</a:t>
                </a:r>
              </a:p>
              <a:p>
                <a:r>
                  <a:rPr lang="en-AU" sz="450" dirty="0">
                    <a:solidFill>
                      <a:schemeClr val="tx1"/>
                    </a:solidFill>
                  </a:rPr>
                  <a:t>You can see these two peaks in the standing out in the </a:t>
                </a:r>
                <a:r>
                  <a:rPr lang="en-AU" sz="450" dirty="0" err="1">
                    <a:solidFill>
                      <a:schemeClr val="tx1"/>
                    </a:solidFill>
                  </a:rPr>
                  <a:t>gridage</a:t>
                </a:r>
                <a:r>
                  <a:rPr lang="en-AU" sz="450" dirty="0">
                    <a:solidFill>
                      <a:schemeClr val="tx1"/>
                    </a:solidFill>
                  </a:rPr>
                  <a:t> and </a:t>
                </a:r>
                <a:r>
                  <a:rPr lang="en-AU" sz="450" dirty="0" err="1">
                    <a:solidFill>
                      <a:schemeClr val="tx1"/>
                    </a:solidFill>
                  </a:rPr>
                  <a:t>gridcrust</a:t>
                </a:r>
                <a:r>
                  <a:rPr lang="en-AU" sz="450" dirty="0">
                    <a:solidFill>
                      <a:schemeClr val="tx1"/>
                    </a:solidFill>
                  </a:rPr>
                  <a:t> histogram too.</a:t>
                </a:r>
              </a:p>
              <a:p>
                <a:r>
                  <a:rPr lang="en-AU" sz="450" dirty="0">
                    <a:solidFill>
                      <a:schemeClr val="tx1"/>
                    </a:solidFill>
                  </a:rPr>
                  <a:t>You could probably break these down into more intelligent groups (instead of the 5 bins used here).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18" y="648021"/>
                <a:ext cx="1433946" cy="997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667444" y="913188"/>
            <a:ext cx="339782" cy="342900"/>
          </a:xfrm>
          <a:prstGeom prst="ellipse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03661" y="751481"/>
            <a:ext cx="1298357" cy="345269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3464" y="23165"/>
            <a:ext cx="1293536" cy="43858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450" dirty="0">
                <a:solidFill>
                  <a:schemeClr val="tx1"/>
                </a:solidFill>
              </a:rPr>
              <a:t>Histogram of Nd143/Nd144 (and all the plots of Nd143/Nd1444 vs X) show 80% of samples have a ratio above 0.5128. But there is a long tail of ratios below 0.5128. The 5 bins (5 colour groups) are chosen by panda’s </a:t>
            </a:r>
            <a:r>
              <a:rPr lang="en-AU" sz="450" i="1" dirty="0" err="1">
                <a:solidFill>
                  <a:schemeClr val="tx1"/>
                </a:solidFill>
              </a:rPr>
              <a:t>qcut</a:t>
            </a:r>
            <a:r>
              <a:rPr lang="en-AU" sz="45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0" name="Oval 9"/>
          <p:cNvSpPr/>
          <p:nvPr/>
        </p:nvSpPr>
        <p:spPr>
          <a:xfrm>
            <a:off x="294077" y="157907"/>
            <a:ext cx="339782" cy="342900"/>
          </a:xfrm>
          <a:prstGeom prst="ellipse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cxnSp>
        <p:nvCxnSpPr>
          <p:cNvPr id="11" name="Straight Connector 10"/>
          <p:cNvCxnSpPr>
            <a:stCxn id="10" idx="6"/>
            <a:endCxn id="9" idx="1"/>
          </p:cNvCxnSpPr>
          <p:nvPr/>
        </p:nvCxnSpPr>
        <p:spPr>
          <a:xfrm flipV="1">
            <a:off x="633859" y="242456"/>
            <a:ext cx="739605" cy="8690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03661" y="751481"/>
            <a:ext cx="1361658" cy="656179"/>
          </a:xfrm>
          <a:prstGeom prst="line">
            <a:avLst/>
          </a:prstGeom>
          <a:ln w="3175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73464" y="1146908"/>
            <a:ext cx="991855" cy="264833"/>
          </a:xfrm>
          <a:prstGeom prst="line">
            <a:avLst/>
          </a:prstGeom>
          <a:ln w="31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4501392" y="497929"/>
            <a:ext cx="4370070" cy="1054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/>
              <a:t>Nd143/Nd144 </a:t>
            </a:r>
            <a:br>
              <a:rPr lang="en-AU" sz="2400" dirty="0" smtClean="0"/>
            </a:br>
            <a:r>
              <a:rPr lang="en-AU" sz="2400" dirty="0" smtClean="0"/>
              <a:t>variables </a:t>
            </a:r>
            <a:r>
              <a:rPr lang="en-AU" sz="2400" dirty="0" err="1" smtClean="0"/>
              <a:t>pairplot</a:t>
            </a:r>
            <a:r>
              <a:rPr lang="en-AU" sz="2400" dirty="0" smtClean="0"/>
              <a:t> and histogram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498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862" y="1856639"/>
            <a:ext cx="4370070" cy="1054963"/>
          </a:xfrm>
        </p:spPr>
        <p:txBody>
          <a:bodyPr>
            <a:noAutofit/>
          </a:bodyPr>
          <a:lstStyle/>
          <a:p>
            <a:r>
              <a:rPr lang="en-AU" sz="1000" dirty="0" smtClean="0"/>
              <a:t>Any feature significantly above the “random” benchmark, in terms of feature importance, I would interpret as aiding classification of each point into their Nd143/Nd144 cluster. Anything below that is likely garbage (for whatever reason, bad data, too many nans, genuinely no physical relationship, </a:t>
            </a:r>
            <a:r>
              <a:rPr lang="en-AU" sz="1000" dirty="0" err="1" smtClean="0"/>
              <a:t>etc</a:t>
            </a:r>
            <a:r>
              <a:rPr lang="en-AU" sz="1000" dirty="0" smtClean="0"/>
              <a:t>).</a:t>
            </a:r>
            <a:endParaRPr lang="en-AU" sz="1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" y="449670"/>
            <a:ext cx="3884023" cy="6293559"/>
          </a:xfrm>
        </p:spPr>
      </p:pic>
      <p:cxnSp>
        <p:nvCxnSpPr>
          <p:cNvPr id="6" name="Straight Connector 5"/>
          <p:cNvCxnSpPr/>
          <p:nvPr/>
        </p:nvCxnSpPr>
        <p:spPr>
          <a:xfrm flipV="1">
            <a:off x="975356" y="2656114"/>
            <a:ext cx="5129353" cy="87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501392" y="497929"/>
            <a:ext cx="4370070" cy="1054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000" dirty="0" smtClean="0"/>
              <a:t>The “</a:t>
            </a:r>
            <a:r>
              <a:rPr lang="en-AU" sz="1000" dirty="0" err="1" smtClean="0"/>
              <a:t>gridage</a:t>
            </a:r>
            <a:r>
              <a:rPr lang="en-AU" sz="1000" dirty="0" smtClean="0"/>
              <a:t>” and the “</a:t>
            </a:r>
            <a:r>
              <a:rPr lang="en-AU" sz="1000" dirty="0" err="1" smtClean="0"/>
              <a:t>gridcrust</a:t>
            </a:r>
            <a:r>
              <a:rPr lang="en-AU" sz="1000" dirty="0" smtClean="0"/>
              <a:t>” (thankfully) have a significant feature importance for classifying whether a volcanic sample will have a high or low Nd143/Nd144 ratio (i.e. which Nd143/Nd144 cluster the point fits into). </a:t>
            </a:r>
            <a:endParaRPr lang="en-AU" sz="1000" dirty="0"/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 flipV="1">
            <a:off x="3669553" y="1025411"/>
            <a:ext cx="831839" cy="2877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1"/>
          </p:cNvCxnSpPr>
          <p:nvPr/>
        </p:nvCxnSpPr>
        <p:spPr>
          <a:xfrm flipV="1">
            <a:off x="3717365" y="1025411"/>
            <a:ext cx="784027" cy="7018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4501392" y="5118046"/>
            <a:ext cx="4370070" cy="1054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/>
              <a:t>Nd143/Nd144 </a:t>
            </a:r>
            <a:br>
              <a:rPr lang="en-AU" sz="2400" dirty="0" smtClean="0"/>
            </a:br>
            <a:r>
              <a:rPr lang="en-AU" sz="2400" dirty="0" smtClean="0"/>
              <a:t>variable feature importance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6013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" y="99844"/>
            <a:ext cx="6718968" cy="6606414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69586" y="1452085"/>
            <a:ext cx="4370070" cy="1054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>
                <a:solidFill>
                  <a:schemeClr val="accent1"/>
                </a:solidFill>
              </a:rPr>
              <a:t>All samples </a:t>
            </a:r>
            <a:r>
              <a:rPr lang="en-AU" sz="2400" dirty="0" smtClean="0"/>
              <a:t>compared with </a:t>
            </a:r>
            <a:r>
              <a:rPr lang="en-AU" sz="2400" dirty="0" smtClean="0">
                <a:solidFill>
                  <a:srgbClr val="FF0000"/>
                </a:solidFill>
              </a:rPr>
              <a:t>randomised </a:t>
            </a:r>
            <a:r>
              <a:rPr lang="en-AU" sz="2400" dirty="0" smtClean="0">
                <a:solidFill>
                  <a:srgbClr val="FF0000"/>
                </a:solidFill>
              </a:rPr>
              <a:t>locations</a:t>
            </a:r>
            <a:r>
              <a:rPr lang="en-AU" sz="2400" dirty="0" smtClean="0"/>
              <a:t> </a:t>
            </a:r>
            <a:r>
              <a:rPr lang="en-AU" sz="2400" dirty="0"/>
              <a:t>variables </a:t>
            </a:r>
            <a:r>
              <a:rPr lang="en-AU" sz="2400" dirty="0" err="1"/>
              <a:t>pairplot</a:t>
            </a:r>
            <a:r>
              <a:rPr lang="en-AU" sz="2400" dirty="0"/>
              <a:t> and histogram </a:t>
            </a:r>
            <a:endParaRPr lang="en-A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174188" y="3949844"/>
            <a:ext cx="1293536" cy="43858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450" dirty="0">
                <a:solidFill>
                  <a:schemeClr val="tx1"/>
                </a:solidFill>
              </a:rPr>
              <a:t>Histogram of </a:t>
            </a:r>
            <a:r>
              <a:rPr lang="en-AU" sz="450" dirty="0" smtClean="0">
                <a:solidFill>
                  <a:schemeClr val="tx1"/>
                </a:solidFill>
              </a:rPr>
              <a:t>Cumulative Slab Age shows two distinctive clusters of the </a:t>
            </a:r>
            <a:r>
              <a:rPr lang="en-AU" sz="450" dirty="0" smtClean="0">
                <a:solidFill>
                  <a:schemeClr val="accent1"/>
                </a:solidFill>
              </a:rPr>
              <a:t>volcanic samples </a:t>
            </a:r>
            <a:r>
              <a:rPr lang="en-AU" sz="450" dirty="0" smtClean="0">
                <a:solidFill>
                  <a:schemeClr val="tx1"/>
                </a:solidFill>
              </a:rPr>
              <a:t>(around 25Ma and 100Ma) compared with the </a:t>
            </a:r>
            <a:r>
              <a:rPr lang="en-AU" sz="450" dirty="0" smtClean="0">
                <a:solidFill>
                  <a:srgbClr val="FF0000"/>
                </a:solidFill>
              </a:rPr>
              <a:t>randomised locations </a:t>
            </a:r>
            <a:r>
              <a:rPr lang="en-AU" sz="450" dirty="0" smtClean="0">
                <a:solidFill>
                  <a:schemeClr val="tx1"/>
                </a:solidFill>
              </a:rPr>
              <a:t>that show the single cluster around 25Ma.</a:t>
            </a:r>
            <a:endParaRPr lang="en-AU" sz="450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79020" y="4086970"/>
            <a:ext cx="390566" cy="397566"/>
          </a:xfrm>
          <a:prstGeom prst="ellipse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cxnSp>
        <p:nvCxnSpPr>
          <p:cNvPr id="11" name="Straight Connector 10"/>
          <p:cNvCxnSpPr>
            <a:stCxn id="10" idx="6"/>
            <a:endCxn id="9" idx="1"/>
          </p:cNvCxnSpPr>
          <p:nvPr/>
        </p:nvCxnSpPr>
        <p:spPr>
          <a:xfrm flipV="1">
            <a:off x="4469586" y="4169135"/>
            <a:ext cx="704602" cy="11661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05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6" y="286247"/>
            <a:ext cx="4008350" cy="6495015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142611" y="1340446"/>
            <a:ext cx="4370070" cy="1054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000" dirty="0" smtClean="0"/>
              <a:t>All the features are well above the random benchmark, but there is no single significant feature that stands out I think. If there were, we could make the bold statement, the value of “</a:t>
            </a:r>
            <a:r>
              <a:rPr lang="en-AU" sz="1000" dirty="0" err="1" smtClean="0"/>
              <a:t>gridlith</a:t>
            </a:r>
            <a:r>
              <a:rPr lang="en-AU" sz="1000" dirty="0" smtClean="0"/>
              <a:t>” (Carbon in the Lithosphere) can predict volcanism…. </a:t>
            </a:r>
            <a:r>
              <a:rPr lang="en-AU" sz="1000" dirty="0"/>
              <a:t>But to explain why </a:t>
            </a:r>
            <a:r>
              <a:rPr lang="en-AU" sz="1000" dirty="0" err="1"/>
              <a:t>gridlith</a:t>
            </a:r>
            <a:r>
              <a:rPr lang="en-AU" sz="1000" dirty="0"/>
              <a:t> has the most significant feature importance….</a:t>
            </a:r>
          </a:p>
          <a:p>
            <a:endParaRPr lang="en-AU" sz="1000" dirty="0" smtClean="0"/>
          </a:p>
          <a:p>
            <a:endParaRPr lang="en-AU" sz="1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532" y="4030528"/>
            <a:ext cx="4370070" cy="1054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>
                <a:solidFill>
                  <a:schemeClr val="accent1"/>
                </a:solidFill>
              </a:rPr>
              <a:t>All samples </a:t>
            </a:r>
            <a:r>
              <a:rPr lang="en-AU" sz="2400" dirty="0" smtClean="0"/>
              <a:t>compared with </a:t>
            </a:r>
            <a:r>
              <a:rPr lang="en-AU" sz="2400" dirty="0" smtClean="0">
                <a:solidFill>
                  <a:srgbClr val="FF0000"/>
                </a:solidFill>
              </a:rPr>
              <a:t>randomised </a:t>
            </a:r>
            <a:r>
              <a:rPr lang="en-AU" sz="2400" dirty="0" smtClean="0">
                <a:solidFill>
                  <a:srgbClr val="FF0000"/>
                </a:solidFill>
              </a:rPr>
              <a:t>locations</a:t>
            </a:r>
            <a:r>
              <a:rPr lang="en-AU" sz="2400" dirty="0" smtClean="0"/>
              <a:t> variable Feature Importance.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1718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49585" y="998572"/>
            <a:ext cx="3932131" cy="1946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000" dirty="0" smtClean="0"/>
              <a:t>From </a:t>
            </a:r>
            <a:r>
              <a:rPr lang="en-AU" sz="1000" dirty="0"/>
              <a:t>the </a:t>
            </a:r>
            <a:r>
              <a:rPr lang="en-AU" sz="1000" dirty="0" err="1" smtClean="0"/>
              <a:t>pairplots</a:t>
            </a:r>
            <a:r>
              <a:rPr lang="en-AU" sz="1000" dirty="0" smtClean="0"/>
              <a:t> and histograms there are </a:t>
            </a:r>
            <a:r>
              <a:rPr lang="en-AU" sz="1000" dirty="0"/>
              <a:t>no obvious correlations, but zooming in the histogram of </a:t>
            </a:r>
            <a:r>
              <a:rPr lang="en-AU" sz="1000" dirty="0" err="1"/>
              <a:t>gridlith</a:t>
            </a:r>
            <a:r>
              <a:rPr lang="en-AU" sz="1000" dirty="0"/>
              <a:t> shows that there are many more (~600) “low values” (~0.00004) for carbon in the lithosphere for the volcanic samples compared with ~400 low values for </a:t>
            </a:r>
            <a:r>
              <a:rPr lang="en-AU" sz="1000" dirty="0" smtClean="0"/>
              <a:t>the </a:t>
            </a:r>
            <a:r>
              <a:rPr lang="en-AU" sz="1000" dirty="0"/>
              <a:t>randomised location samples. So we can say having less carbon in the lithosphere at the time of subduction is associated with volcanism. BUT also requiring the </a:t>
            </a:r>
            <a:r>
              <a:rPr lang="en-AU" sz="1000" dirty="0" err="1"/>
              <a:t>gridslabsubage</a:t>
            </a:r>
            <a:r>
              <a:rPr lang="en-AU" sz="1000" dirty="0"/>
              <a:t> (cumulative slab age</a:t>
            </a:r>
            <a:r>
              <a:rPr lang="en-AU" sz="1000" dirty="0" smtClean="0"/>
              <a:t>) to be around 40Ma, </a:t>
            </a:r>
            <a:r>
              <a:rPr lang="en-AU" sz="1000" dirty="0"/>
              <a:t>the </a:t>
            </a:r>
            <a:r>
              <a:rPr lang="en-AU" sz="1000" dirty="0" err="1"/>
              <a:t>gridage</a:t>
            </a:r>
            <a:r>
              <a:rPr lang="en-AU" sz="1000" dirty="0"/>
              <a:t> (Age of the seafloor</a:t>
            </a:r>
            <a:r>
              <a:rPr lang="en-AU" sz="1000" dirty="0" smtClean="0"/>
              <a:t>) either around 20Myr or 110Myr, </a:t>
            </a:r>
            <a:r>
              <a:rPr lang="en-AU" sz="1000" dirty="0"/>
              <a:t>and the </a:t>
            </a:r>
            <a:r>
              <a:rPr lang="en-AU" sz="1000" dirty="0" err="1"/>
              <a:t>gridsubsed</a:t>
            </a:r>
            <a:r>
              <a:rPr lang="en-AU" sz="1000" dirty="0"/>
              <a:t> (Carbon in the sediments) to </a:t>
            </a:r>
            <a:r>
              <a:rPr lang="en-AU" sz="1000" dirty="0" smtClean="0"/>
              <a:t>be high (&gt;0.0001).</a:t>
            </a:r>
            <a:endParaRPr lang="en-AU" sz="1000" dirty="0"/>
          </a:p>
          <a:p>
            <a:endParaRPr lang="en-AU" sz="1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81" y="592653"/>
            <a:ext cx="2138516" cy="1445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81" y="5146848"/>
            <a:ext cx="2138516" cy="14456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81" y="3627425"/>
            <a:ext cx="2138516" cy="14456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81" y="2038333"/>
            <a:ext cx="2138516" cy="144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3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2805</TotalTime>
  <Words>547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ML Results</vt:lpstr>
      <vt:lpstr>PowerPoint Presentation</vt:lpstr>
      <vt:lpstr>Any feature significantly above the “random” benchmark, in terms of feature importance, I would interpret as aiding classification of each point into their Nd143/Nd144 cluster. Anything below that is likely garbage (for whatever reason, bad data, too many nans, genuinely no physical relationship, etc).</vt:lpstr>
      <vt:lpstr>PowerPoint Presentation</vt:lpstr>
      <vt:lpstr>PowerPoint Presentation</vt:lpstr>
      <vt:lpstr>PowerPoint Presentation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Butterworth</dc:creator>
  <cp:lastModifiedBy>Nathaniel Butterworth</cp:lastModifiedBy>
  <cp:revision>28</cp:revision>
  <dcterms:created xsi:type="dcterms:W3CDTF">2021-01-27T05:07:10Z</dcterms:created>
  <dcterms:modified xsi:type="dcterms:W3CDTF">2021-04-04T05:27:35Z</dcterms:modified>
</cp:coreProperties>
</file>